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0"/>
  </p:notesMasterIdLst>
  <p:sldIdLst>
    <p:sldId id="257" r:id="rId2"/>
    <p:sldId id="328" r:id="rId3"/>
    <p:sldId id="334" r:id="rId4"/>
    <p:sldId id="329" r:id="rId5"/>
    <p:sldId id="298" r:id="rId6"/>
    <p:sldId id="310" r:id="rId7"/>
    <p:sldId id="295" r:id="rId8"/>
    <p:sldId id="292" r:id="rId9"/>
    <p:sldId id="330" r:id="rId10"/>
    <p:sldId id="331" r:id="rId11"/>
    <p:sldId id="345" r:id="rId12"/>
    <p:sldId id="340" r:id="rId13"/>
    <p:sldId id="341" r:id="rId14"/>
    <p:sldId id="342" r:id="rId15"/>
    <p:sldId id="344" r:id="rId16"/>
    <p:sldId id="346" r:id="rId17"/>
    <p:sldId id="306" r:id="rId18"/>
    <p:sldId id="307" r:id="rId19"/>
    <p:sldId id="302" r:id="rId20"/>
    <p:sldId id="303" r:id="rId21"/>
    <p:sldId id="304" r:id="rId22"/>
    <p:sldId id="332" r:id="rId23"/>
    <p:sldId id="300" r:id="rId24"/>
    <p:sldId id="324" r:id="rId25"/>
    <p:sldId id="337" r:id="rId26"/>
    <p:sldId id="313" r:id="rId27"/>
    <p:sldId id="280" r:id="rId28"/>
    <p:sldId id="281" r:id="rId29"/>
    <p:sldId id="282" r:id="rId30"/>
    <p:sldId id="312" r:id="rId31"/>
    <p:sldId id="322" r:id="rId32"/>
    <p:sldId id="325" r:id="rId33"/>
    <p:sldId id="326" r:id="rId34"/>
    <p:sldId id="275" r:id="rId35"/>
    <p:sldId id="343" r:id="rId36"/>
    <p:sldId id="308" r:id="rId37"/>
    <p:sldId id="338" r:id="rId38"/>
    <p:sldId id="333" r:id="rId39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00"/>
    <a:srgbClr val="FFFF00"/>
    <a:srgbClr val="66FF33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26" d="100"/>
          <a:sy n="126" d="100"/>
        </p:scale>
        <p:origin x="-1194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133CDF44-2C95-42C9-8781-A323A6F15444}" type="datetimeFigureOut">
              <a:rPr lang="en-US" smtClean="0"/>
              <a:pPr/>
              <a:t>2/12/2016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80D676D0-31CC-408A-9054-64E867CCDE1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924676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grpSp>
        <p:nvGrpSpPr>
          <p:cNvPr id="2" name="Group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62229111-D087-42B8-A124-002C3B830024}" type="datetimeFigureOut">
              <a:rPr lang="en-US" smtClean="0"/>
              <a:pPr/>
              <a:t>2/12/2016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6B2679E4-C3D3-4E40-BC98-EFD80F6DB5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2229111-D087-42B8-A124-002C3B830024}" type="datetimeFigureOut">
              <a:rPr lang="en-US" smtClean="0"/>
              <a:pPr/>
              <a:t>2/12/2016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B2679E4-C3D3-4E40-BC98-EFD80F6DB5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2229111-D087-42B8-A124-002C3B830024}" type="datetimeFigureOut">
              <a:rPr lang="en-US" smtClean="0"/>
              <a:pPr/>
              <a:t>2/12/2016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B2679E4-C3D3-4E40-BC98-EFD80F6DB5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2229111-D087-42B8-A124-002C3B830024}" type="datetimeFigureOut">
              <a:rPr lang="en-US" smtClean="0"/>
              <a:pPr/>
              <a:t>2/12/2016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B2679E4-C3D3-4E40-BC98-EFD80F6DB52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2229111-D087-42B8-A124-002C3B830024}" type="datetimeFigureOut">
              <a:rPr lang="en-US" smtClean="0"/>
              <a:pPr/>
              <a:t>2/12/2016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B2679E4-C3D3-4E40-BC98-EFD80F6DB52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hevron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Chevron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2229111-D087-42B8-A124-002C3B830024}" type="datetimeFigureOut">
              <a:rPr lang="en-US" smtClean="0"/>
              <a:pPr/>
              <a:t>2/12/2016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B2679E4-C3D3-4E40-BC98-EFD80F6DB52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2229111-D087-42B8-A124-002C3B830024}" type="datetimeFigureOut">
              <a:rPr lang="en-US" smtClean="0"/>
              <a:pPr/>
              <a:t>2/12/2016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B2679E4-C3D3-4E40-BC98-EFD80F6DB5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2229111-D087-42B8-A124-002C3B830024}" type="datetimeFigureOut">
              <a:rPr lang="en-US" smtClean="0"/>
              <a:pPr/>
              <a:t>2/12/2016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B2679E4-C3D3-4E40-BC98-EFD80F6DB52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2229111-D087-42B8-A124-002C3B830024}" type="datetimeFigureOut">
              <a:rPr lang="en-US" smtClean="0"/>
              <a:pPr/>
              <a:t>2/12/2016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B2679E4-C3D3-4E40-BC98-EFD80F6DB5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62229111-D087-42B8-A124-002C3B830024}" type="datetimeFigureOut">
              <a:rPr lang="en-US" smtClean="0"/>
              <a:pPr/>
              <a:t>2/12/2016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B2679E4-C3D3-4E40-BC98-EFD80F6DB5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62229111-D087-42B8-A124-002C3B830024}" type="datetimeFigureOut">
              <a:rPr lang="en-US" smtClean="0"/>
              <a:pPr/>
              <a:t>2/12/2016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6B2679E4-C3D3-4E40-BC98-EFD80F6DB52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Right Triangle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Chevron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62229111-D087-42B8-A124-002C3B830024}" type="datetimeFigureOut">
              <a:rPr lang="en-US" smtClean="0"/>
              <a:pPr/>
              <a:t>2/12/2016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6B2679E4-C3D3-4E40-BC98-EFD80F6DB52E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emf"/><Relationship Id="rId18" Type="http://schemas.openxmlformats.org/officeDocument/2006/relationships/image" Target="../media/image21.png"/><Relationship Id="rId3" Type="http://schemas.openxmlformats.org/officeDocument/2006/relationships/image" Target="../media/image6.emf"/><Relationship Id="rId7" Type="http://schemas.openxmlformats.org/officeDocument/2006/relationships/image" Target="../media/image10.png"/><Relationship Id="rId12" Type="http://schemas.openxmlformats.org/officeDocument/2006/relationships/image" Target="../media/image15.emf"/><Relationship Id="rId17" Type="http://schemas.openxmlformats.org/officeDocument/2006/relationships/image" Target="../media/image20.png"/><Relationship Id="rId2" Type="http://schemas.openxmlformats.org/officeDocument/2006/relationships/image" Target="../media/image5.png"/><Relationship Id="rId16" Type="http://schemas.openxmlformats.org/officeDocument/2006/relationships/image" Target="../media/image19.png"/><Relationship Id="rId20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10" Type="http://schemas.openxmlformats.org/officeDocument/2006/relationships/image" Target="../media/image13.emf"/><Relationship Id="rId19" Type="http://schemas.openxmlformats.org/officeDocument/2006/relationships/image" Target="../media/image22.png"/><Relationship Id="rId4" Type="http://schemas.openxmlformats.org/officeDocument/2006/relationships/image" Target="../media/image7.emf"/><Relationship Id="rId9" Type="http://schemas.openxmlformats.org/officeDocument/2006/relationships/image" Target="../media/image12.emf"/><Relationship Id="rId14" Type="http://schemas.openxmlformats.org/officeDocument/2006/relationships/image" Target="../media/image17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9219" name="Subtitle 2"/>
          <p:cNvSpPr>
            <a:spLocks noGrp="1"/>
          </p:cNvSpPr>
          <p:nvPr>
            <p:ph type="subTitle" idx="1"/>
          </p:nvPr>
        </p:nvSpPr>
        <p:spPr>
          <a:xfrm>
            <a:off x="838200" y="1828800"/>
            <a:ext cx="6858000" cy="4191000"/>
          </a:xfrm>
        </p:spPr>
        <p:txBody>
          <a:bodyPr/>
          <a:lstStyle/>
          <a:p>
            <a:pPr marR="0" algn="ctr" eaLnBrk="1" hangingPunct="1"/>
            <a:r>
              <a:rPr lang="en-US" altLang="en-US" sz="4000" b="1" dirty="0" smtClean="0">
                <a:solidFill>
                  <a:srgbClr val="39639D"/>
                </a:solidFill>
              </a:rPr>
              <a:t> </a:t>
            </a:r>
          </a:p>
          <a:p>
            <a:pPr marR="0" algn="ctr" eaLnBrk="1" hangingPunct="1"/>
            <a:r>
              <a:rPr lang="en-US" altLang="en-US" sz="4000" b="1" dirty="0" smtClean="0">
                <a:solidFill>
                  <a:srgbClr val="39639D"/>
                </a:solidFill>
              </a:rPr>
              <a:t>WAGE™</a:t>
            </a:r>
          </a:p>
          <a:p>
            <a:pPr marR="0" algn="ctr" eaLnBrk="1" hangingPunct="1"/>
            <a:r>
              <a:rPr lang="en-US" altLang="en-US" sz="4000" b="1" dirty="0" smtClean="0">
                <a:solidFill>
                  <a:srgbClr val="39639D"/>
                </a:solidFill>
              </a:rPr>
              <a:t>Workforce Alliance For Growth in the Economy</a:t>
            </a:r>
          </a:p>
          <a:p>
            <a:pPr marR="0" algn="ctr" eaLnBrk="1" hangingPunct="1"/>
            <a:r>
              <a:rPr lang="en-US" altLang="en-US" sz="2000" b="1" dirty="0" smtClean="0">
                <a:solidFill>
                  <a:srgbClr val="39639D"/>
                </a:solidFill>
              </a:rPr>
              <a:t> </a:t>
            </a:r>
          </a:p>
        </p:txBody>
      </p:sp>
      <p:pic>
        <p:nvPicPr>
          <p:cNvPr id="9220" name="Picture 2" descr="C:\Documents and Settings\Redds\Desktop\ACE Logo 10-0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14400" y="966788"/>
            <a:ext cx="1955224" cy="1219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5" descr="C:\Documents and Settings\Redds\Desktop\Logos\WAGE logo gree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57600" y="966788"/>
            <a:ext cx="1271352" cy="938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C:\Users\redds\Desktop\Adult Ed\1. AAE-Logo-Stack-2Colors-OFFICE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48400" y="708212"/>
            <a:ext cx="1485900" cy="14859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1548214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Content Placeholder 1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711700"/>
          </a:xfrm>
        </p:spPr>
        <p:txBody>
          <a:bodyPr>
            <a:normAutofit/>
          </a:bodyPr>
          <a:lstStyle/>
          <a:p>
            <a:pPr eaLnBrk="1" hangingPunct="1">
              <a:buFont typeface="Wingdings 3" pitchFamily="18" charset="2"/>
              <a:buNone/>
              <a:defRPr/>
            </a:pPr>
            <a:r>
              <a:rPr lang="en-US" sz="4800" dirty="0" smtClean="0">
                <a:solidFill>
                  <a:srgbClr val="C00000"/>
                </a:solidFill>
              </a:rPr>
              <a:t>491,863 </a:t>
            </a:r>
            <a:r>
              <a:rPr lang="en-US" sz="4800" dirty="0" smtClean="0">
                <a:solidFill>
                  <a:schemeClr val="accent1">
                    <a:lumMod val="50000"/>
                  </a:schemeClr>
                </a:solidFill>
              </a:rPr>
              <a:t>Arkansans 18 years of age or older function </a:t>
            </a:r>
            <a:r>
              <a:rPr lang="en-US" sz="4800" dirty="0" smtClean="0">
                <a:solidFill>
                  <a:srgbClr val="C00000"/>
                </a:solidFill>
              </a:rPr>
              <a:t>below…</a:t>
            </a:r>
          </a:p>
          <a:p>
            <a:pPr eaLnBrk="1" hangingPunct="1">
              <a:buFont typeface="Wingdings 3" pitchFamily="18" charset="2"/>
              <a:buNone/>
              <a:defRPr/>
            </a:pPr>
            <a:r>
              <a:rPr lang="en-US" sz="6000" dirty="0" smtClean="0">
                <a:solidFill>
                  <a:srgbClr val="C00000"/>
                </a:solidFill>
              </a:rPr>
              <a:t>          </a:t>
            </a:r>
          </a:p>
          <a:p>
            <a:pPr eaLnBrk="1" hangingPunct="1">
              <a:buFont typeface="Wingdings 3" pitchFamily="18" charset="2"/>
              <a:buNone/>
              <a:defRPr/>
            </a:pPr>
            <a:r>
              <a:rPr lang="en-US" sz="6000" dirty="0" smtClean="0">
                <a:solidFill>
                  <a:srgbClr val="C00000"/>
                </a:solidFill>
              </a:rPr>
              <a:t>                                              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Why WAGE™  is Needed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Picture 3" descr="http://www.proprofs.com/quiz-school/topic_images/p19if0f0e81ah5f65rv3di2up43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67000" y="3619500"/>
            <a:ext cx="5363234" cy="25527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705302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09728" indent="0">
              <a:buNone/>
            </a:pP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Employers agree to 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How WAGE™ Works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Picture 3" descr="http://www.ci.schaumburg.il.us/Part/Part1/PublishingImages/participate%20graphic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62400" y="1295400"/>
            <a:ext cx="4488384" cy="1025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743200" y="2286000"/>
            <a:ext cx="4038600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410954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109728" indent="0" algn="ctr">
              <a:buNone/>
            </a:pPr>
            <a:r>
              <a:rPr lang="en-US" sz="2800" b="1" dirty="0" smtClean="0">
                <a:solidFill>
                  <a:srgbClr val="C00000"/>
                </a:solidFill>
              </a:rPr>
              <a:t>Job seekers or current employees</a:t>
            </a:r>
          </a:p>
          <a:p>
            <a:pPr marL="109728" indent="0" algn="ctr">
              <a:buNone/>
            </a:pPr>
            <a:r>
              <a:rPr lang="en-US" sz="2800" b="1" dirty="0" smtClean="0">
                <a:solidFill>
                  <a:srgbClr val="C00000"/>
                </a:solidFill>
              </a:rPr>
              <a:t> to earn certificates</a:t>
            </a:r>
            <a:endParaRPr lang="en-US" sz="2800" b="1" dirty="0">
              <a:solidFill>
                <a:srgbClr val="C00000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WAGE Partners/Employers Refer…</a:t>
            </a:r>
            <a:b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</a:b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098" name="Picture 2" descr="C:\Users\redds\Desktop\IMG_01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86000" y="2590800"/>
            <a:ext cx="4064000" cy="406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633562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33400"/>
            <a:ext cx="8229600" cy="2438400"/>
          </a:xfrm>
        </p:spPr>
        <p:txBody>
          <a:bodyPr>
            <a:normAutofit fontScale="62500" lnSpcReduction="20000"/>
          </a:bodyPr>
          <a:lstStyle/>
          <a:p>
            <a:pPr marL="365760" indent="-256032" eaLnBrk="1" fontAlgn="auto" hangingPunct="1">
              <a:spcAft>
                <a:spcPts val="0"/>
              </a:spcAft>
              <a:buFont typeface="Wingdings 3" pitchFamily="18" charset="2"/>
              <a:buNone/>
              <a:defRPr/>
            </a:pPr>
            <a:r>
              <a:rPr lang="en-US" sz="5400" dirty="0">
                <a:solidFill>
                  <a:srgbClr val="C00000"/>
                </a:solidFill>
              </a:rPr>
              <a:t>Participating employers </a:t>
            </a:r>
            <a:endParaRPr lang="en-US" sz="5400" dirty="0" smtClean="0">
              <a:solidFill>
                <a:srgbClr val="C00000"/>
              </a:solidFill>
            </a:endParaRPr>
          </a:p>
          <a:p>
            <a:pPr marL="365760" indent="-256032" eaLnBrk="1" fontAlgn="auto" hangingPunct="1">
              <a:spcAft>
                <a:spcPts val="0"/>
              </a:spcAft>
              <a:buFont typeface="Wingdings 3" pitchFamily="18" charset="2"/>
              <a:buNone/>
              <a:defRPr/>
            </a:pPr>
            <a:r>
              <a:rPr lang="en-US" sz="5400" dirty="0" smtClean="0">
                <a:solidFill>
                  <a:srgbClr val="C00000"/>
                </a:solidFill>
              </a:rPr>
              <a:t>agree </a:t>
            </a:r>
            <a:r>
              <a:rPr lang="en-US" sz="5400" dirty="0" smtClean="0">
                <a:solidFill>
                  <a:schemeClr val="accent1">
                    <a:lumMod val="75000"/>
                  </a:schemeClr>
                </a:solidFill>
              </a:rPr>
              <a:t>to </a:t>
            </a:r>
            <a:r>
              <a:rPr lang="en-US" sz="5400" dirty="0">
                <a:solidFill>
                  <a:schemeClr val="accent1">
                    <a:lumMod val="75000"/>
                  </a:schemeClr>
                </a:solidFill>
              </a:rPr>
              <a:t>give </a:t>
            </a:r>
            <a:r>
              <a:rPr lang="en-US" sz="5400" dirty="0" smtClean="0">
                <a:solidFill>
                  <a:schemeClr val="accent1">
                    <a:lumMod val="75000"/>
                  </a:schemeClr>
                </a:solidFill>
              </a:rPr>
              <a:t>added</a:t>
            </a:r>
          </a:p>
          <a:p>
            <a:pPr marL="365760" indent="-256032" eaLnBrk="1" fontAlgn="auto" hangingPunct="1">
              <a:spcAft>
                <a:spcPts val="0"/>
              </a:spcAft>
              <a:buFont typeface="Wingdings 3" pitchFamily="18" charset="2"/>
              <a:buNone/>
              <a:defRPr/>
            </a:pPr>
            <a:r>
              <a:rPr lang="en-US" sz="5400" dirty="0" smtClean="0">
                <a:solidFill>
                  <a:schemeClr val="accent1">
                    <a:lumMod val="75000"/>
                  </a:schemeClr>
                </a:solidFill>
              </a:rPr>
              <a:t>consideration </a:t>
            </a:r>
            <a:r>
              <a:rPr lang="en-US" sz="5400" dirty="0">
                <a:solidFill>
                  <a:schemeClr val="accent1">
                    <a:lumMod val="75000"/>
                  </a:schemeClr>
                </a:solidFill>
              </a:rPr>
              <a:t>to WAGE</a:t>
            </a:r>
            <a:r>
              <a:rPr lang="en-US" sz="5400" dirty="0" smtClean="0">
                <a:solidFill>
                  <a:schemeClr val="accent1">
                    <a:lumMod val="75000"/>
                  </a:schemeClr>
                </a:solidFill>
              </a:rPr>
              <a:t>™</a:t>
            </a:r>
          </a:p>
          <a:p>
            <a:pPr marL="365760" indent="-256032" eaLnBrk="1" fontAlgn="auto" hangingPunct="1">
              <a:spcAft>
                <a:spcPts val="0"/>
              </a:spcAft>
              <a:buFont typeface="Wingdings 3" pitchFamily="18" charset="2"/>
              <a:buNone/>
              <a:defRPr/>
            </a:pPr>
            <a:r>
              <a:rPr lang="en-US" sz="5400" dirty="0" smtClean="0">
                <a:solidFill>
                  <a:schemeClr val="accent1">
                    <a:lumMod val="75000"/>
                  </a:schemeClr>
                </a:solidFill>
              </a:rPr>
              <a:t>graduates; </a:t>
            </a:r>
            <a:r>
              <a:rPr lang="en-US" sz="5400" dirty="0">
                <a:solidFill>
                  <a:schemeClr val="accent1">
                    <a:lumMod val="75000"/>
                  </a:schemeClr>
                </a:solidFill>
              </a:rPr>
              <a:t>given all </a:t>
            </a:r>
            <a:r>
              <a:rPr lang="en-US" sz="5400" dirty="0" smtClean="0">
                <a:solidFill>
                  <a:schemeClr val="accent1">
                    <a:lumMod val="75000"/>
                  </a:schemeClr>
                </a:solidFill>
              </a:rPr>
              <a:t>other</a:t>
            </a:r>
          </a:p>
          <a:p>
            <a:pPr marL="365760" indent="-256032" eaLnBrk="1" fontAlgn="auto" hangingPunct="1">
              <a:spcAft>
                <a:spcPts val="0"/>
              </a:spcAft>
              <a:buFont typeface="Wingdings 3" pitchFamily="18" charset="2"/>
              <a:buNone/>
              <a:defRPr/>
            </a:pPr>
            <a:r>
              <a:rPr lang="en-US" sz="5400" dirty="0" smtClean="0">
                <a:solidFill>
                  <a:schemeClr val="accent1">
                    <a:lumMod val="75000"/>
                  </a:schemeClr>
                </a:solidFill>
              </a:rPr>
              <a:t>candidate </a:t>
            </a:r>
            <a:r>
              <a:rPr lang="en-US" sz="5400" dirty="0">
                <a:solidFill>
                  <a:schemeClr val="accent1">
                    <a:lumMod val="75000"/>
                  </a:schemeClr>
                </a:solidFill>
              </a:rPr>
              <a:t>qualifications are equal. </a:t>
            </a:r>
          </a:p>
          <a:p>
            <a:pPr marL="365760" indent="-256032" eaLnBrk="1" fontAlgn="auto" hangingPunct="1">
              <a:spcAft>
                <a:spcPts val="0"/>
              </a:spcAft>
              <a:buFont typeface="Wingdings 3"/>
              <a:buNone/>
              <a:defRPr/>
            </a:pPr>
            <a:endParaRPr lang="en-US" dirty="0"/>
          </a:p>
          <a:p>
            <a:pPr marL="365760" indent="-256032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1162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pic>
        <p:nvPicPr>
          <p:cNvPr id="5" name="Picture 4" descr="http://www.nyceda.org/wp-content/uploads/2012/01/employersUP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76600" y="3124200"/>
            <a:ext cx="3657600" cy="31927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3696883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Some Employers Require a WAGE™</a:t>
            </a:r>
            <a:b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Certificate for Hiring</a:t>
            </a:r>
            <a:endParaRPr 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4" name="Content Placeholder 3" descr="http://www.careerealism.com/wp-content/uploads/2011/04/04.22.11-10-Things-Employers-Recruiters-Want-from-Candidates-Featured.pn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14500" y="1828800"/>
            <a:ext cx="6286500" cy="33440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28928411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09728" indent="0">
              <a:buNone/>
            </a:pPr>
            <a:r>
              <a:rPr lang="en-US" dirty="0" smtClean="0"/>
              <a:t> </a:t>
            </a:r>
            <a:endParaRPr lang="en-US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3611571339"/>
              </p:ext>
            </p:extLst>
          </p:nvPr>
        </p:nvGraphicFramePr>
        <p:xfrm>
          <a:off x="2133600" y="-49388"/>
          <a:ext cx="5257800" cy="6804838"/>
        </p:xfrm>
        <a:graphic>
          <a:graphicData uri="http://schemas.openxmlformats.org/presentationml/2006/ole">
            <p:oleObj spid="_x0000_s2062" name="Acrobat Document" r:id="rId3" imgW="7768440" imgH="10058400" progId="AcroExch.Document.11">
              <p:embed/>
            </p:oleObj>
          </a:graphicData>
        </a:graphic>
      </p:graphicFrame>
    </p:spTree>
    <p:extLst>
      <p:ext uri="{BB962C8B-B14F-4D97-AF65-F5344CB8AC3E}">
        <p14:creationId xmlns:p14="http://schemas.microsoft.com/office/powerpoint/2010/main" xmlns="" val="10683021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wage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743200" y="0"/>
            <a:ext cx="5089794" cy="6705600"/>
          </a:xfr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55600"/>
            <a:ext cx="8229600" cy="5549900"/>
          </a:xfrm>
        </p:spPr>
        <p:txBody>
          <a:bodyPr>
            <a:normAutofit/>
          </a:bodyPr>
          <a:lstStyle/>
          <a:p>
            <a:pPr marL="365760" indent="-256032" eaLnBrk="1" fontAlgn="auto" hangingPunct="1">
              <a:spcAft>
                <a:spcPts val="0"/>
              </a:spcAft>
              <a:buFont typeface="Wingdings 3"/>
              <a:buNone/>
              <a:defRPr/>
            </a:pPr>
            <a:r>
              <a:rPr lang="en-US" dirty="0"/>
              <a:t>  </a:t>
            </a:r>
            <a:r>
              <a:rPr lang="en-US" dirty="0" smtClean="0"/>
              <a:t>  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</a:rPr>
              <a:t>The alliance also includes participation agreements with the Arkansas Department of Human Services, the </a:t>
            </a:r>
            <a:r>
              <a:rPr lang="en-US" sz="3200" dirty="0">
                <a:solidFill>
                  <a:srgbClr val="C00000"/>
                </a:solidFill>
              </a:rPr>
              <a:t>Arkansas Department of Workforce </a:t>
            </a:r>
            <a:r>
              <a:rPr lang="en-US" sz="3200" dirty="0" smtClean="0">
                <a:solidFill>
                  <a:srgbClr val="C00000"/>
                </a:solidFill>
              </a:rPr>
              <a:t>Services</a:t>
            </a:r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</a:rPr>
              <a:t>, chambers 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</a:rPr>
              <a:t>of </a:t>
            </a:r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</a:rPr>
              <a:t>commerce, human 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</a:rPr>
              <a:t>resources associations, local leaders, staffing and training agencies,</a:t>
            </a:r>
            <a:r>
              <a:rPr lang="en-US" sz="3200" dirty="0">
                <a:solidFill>
                  <a:srgbClr val="C00000"/>
                </a:solidFill>
              </a:rPr>
              <a:t> economic development 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</a:rPr>
              <a:t>agencies and boards, as well as other educational providers.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19460" name="Picture 3" descr="http://www.state.ar.us/esd/images/DWS_Logo_210x110%20Original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43057" y="5274450"/>
            <a:ext cx="1199696" cy="629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4" descr="http://insulatingadditive.com/_borders/US_Chamber_of_Commerce_log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52203" y="5274450"/>
            <a:ext cx="780621" cy="7806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Picture 5" descr="http://peakstoprairies.org/Directory/Images/ArkansasDED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31504" y="5371031"/>
            <a:ext cx="2133600" cy="528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3" name="Picture 7" descr="http://www.arkansas.gov/dhs/images_home/NewDHSHeader2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6128" y="5389504"/>
            <a:ext cx="2203450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4" name="Picture 8" descr="http://www.willamette.edu/dept/hr/hrclub/images/SHRM%20logo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04685" y="6160558"/>
            <a:ext cx="995971" cy="543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1" descr="LR Staffmark Color no ta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63107" y="6018619"/>
            <a:ext cx="1562100" cy="404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C:\Users\redds\AppData\Local\Microsoft\Windows\Temporary Internet Files\Content.Outlook\RM50WCZP\GPS Logo Thumbnail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58000" y="5942506"/>
            <a:ext cx="1503070" cy="9154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1535968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09600"/>
            <a:ext cx="8229600" cy="5397500"/>
          </a:xfrm>
        </p:spPr>
        <p:txBody>
          <a:bodyPr>
            <a:normAutofit/>
          </a:bodyPr>
          <a:lstStyle/>
          <a:p>
            <a:pPr marL="365760" indent="-256032" algn="ctr" eaLnBrk="1" fontAlgn="auto" hangingPunct="1">
              <a:spcAft>
                <a:spcPts val="0"/>
              </a:spcAft>
              <a:buFont typeface="Wingdings 3"/>
              <a:buNone/>
              <a:defRPr/>
            </a:pPr>
            <a:r>
              <a:rPr lang="en-US" dirty="0" smtClean="0">
                <a:solidFill>
                  <a:srgbClr val="C00000"/>
                </a:solidFill>
              </a:rPr>
              <a:t>  </a:t>
            </a:r>
            <a:r>
              <a:rPr lang="en-US" dirty="0">
                <a:solidFill>
                  <a:srgbClr val="C00000"/>
                </a:solidFill>
              </a:rPr>
              <a:t> </a:t>
            </a:r>
            <a:r>
              <a:rPr lang="en-US" sz="4800" dirty="0" smtClean="0">
                <a:solidFill>
                  <a:schemeClr val="accent1">
                    <a:lumMod val="75000"/>
                  </a:schemeClr>
                </a:solidFill>
              </a:rPr>
              <a:t>WAGE</a:t>
            </a:r>
            <a:r>
              <a:rPr lang="en-US" sz="4800" dirty="0">
                <a:solidFill>
                  <a:schemeClr val="accent1">
                    <a:lumMod val="75000"/>
                  </a:schemeClr>
                </a:solidFill>
              </a:rPr>
              <a:t>™ is based on the same alliance principles as the </a:t>
            </a:r>
            <a:endParaRPr lang="en-US" sz="48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365760" indent="-256032" algn="ctr" eaLnBrk="1" fontAlgn="auto" hangingPunct="1">
              <a:spcAft>
                <a:spcPts val="0"/>
              </a:spcAft>
              <a:buFont typeface="Wingdings 3"/>
              <a:buNone/>
              <a:defRPr/>
            </a:pPr>
            <a:r>
              <a:rPr lang="en-US" sz="3200" dirty="0" smtClean="0">
                <a:solidFill>
                  <a:srgbClr val="C00000"/>
                </a:solidFill>
              </a:rPr>
              <a:t> </a:t>
            </a:r>
          </a:p>
          <a:p>
            <a:pPr marL="365760" indent="-256032" algn="ctr" eaLnBrk="1" fontAlgn="auto" hangingPunct="1">
              <a:spcAft>
                <a:spcPts val="0"/>
              </a:spcAft>
              <a:buFont typeface="Wingdings 3"/>
              <a:buNone/>
              <a:defRPr/>
            </a:pPr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</a:p>
          <a:p>
            <a:pPr marL="365760" indent="-256032" algn="ctr" eaLnBrk="1" fontAlgn="auto" hangingPunct="1">
              <a:spcAft>
                <a:spcPts val="0"/>
              </a:spcAft>
              <a:buFont typeface="Wingdings 3"/>
              <a:buNone/>
              <a:defRPr/>
            </a:pPr>
            <a:endParaRPr lang="en-US" sz="3200" dirty="0">
              <a:solidFill>
                <a:schemeClr val="accent1">
                  <a:lumMod val="75000"/>
                </a:schemeClr>
              </a:solidFill>
            </a:endParaRPr>
          </a:p>
          <a:p>
            <a:pPr marL="365760" indent="-256032" algn="ctr" eaLnBrk="1" fontAlgn="auto" hangingPunct="1">
              <a:spcAft>
                <a:spcPts val="0"/>
              </a:spcAft>
              <a:buFont typeface="Wingdings 3"/>
              <a:buNone/>
              <a:defRPr/>
            </a:pP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</a:rPr>
              <a:t>Formerly</a:t>
            </a:r>
            <a:r>
              <a:rPr lang="en-US" sz="18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</a:p>
          <a:p>
            <a:pPr marL="365760" indent="-256032" eaLnBrk="1" fontAlgn="auto" hangingPunct="1">
              <a:spcAft>
                <a:spcPts val="0"/>
              </a:spcAft>
              <a:buFont typeface="Wingdings 3"/>
              <a:buNone/>
              <a:defRPr/>
            </a:pPr>
            <a:endParaRPr lang="en-US" sz="18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365760" indent="-256032" eaLnBrk="1" fontAlgn="auto" hangingPunct="1">
              <a:spcAft>
                <a:spcPts val="0"/>
              </a:spcAft>
              <a:buFont typeface="Wingdings 3"/>
              <a:buNone/>
              <a:defRPr/>
            </a:pPr>
            <a:endParaRPr lang="en-US" sz="1800" dirty="0">
              <a:solidFill>
                <a:schemeClr val="accent1">
                  <a:lumMod val="75000"/>
                </a:schemeClr>
              </a:solidFill>
            </a:endParaRPr>
          </a:p>
          <a:p>
            <a:pPr marL="365760" indent="-256032" eaLnBrk="1" fontAlgn="auto" hangingPunct="1">
              <a:spcAft>
                <a:spcPts val="0"/>
              </a:spcAft>
              <a:buFont typeface="Wingdings 3"/>
              <a:buNone/>
              <a:defRPr/>
            </a:pPr>
            <a:r>
              <a:rPr lang="en-US" sz="1800" dirty="0" smtClean="0">
                <a:solidFill>
                  <a:schemeClr val="accent1">
                    <a:lumMod val="75000"/>
                  </a:schemeClr>
                </a:solidFill>
              </a:rPr>
              <a:t>Supported by</a:t>
            </a:r>
            <a:endParaRPr lang="en-US" sz="18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 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4580" name="Picture 3" descr="http://www.uttc.edu/img/orgs/wia_logo_300x193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86400" y="4267200"/>
            <a:ext cx="1158489" cy="730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http://static.squarespace.com/static/51bb74b8e4b0139570ddf020/t/53c545cae4b0d5e4484f6115/1405437457730/octae%20log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20710" y="5508272"/>
            <a:ext cx="2524125" cy="466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encrypted-tbn2.gstatic.com/images?q=tbn:ANd9GcTPfGIrZqSYONuRqQfgFHHUaridhmyMrbYp_oj92ReihsABLDffz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64255" y="2895600"/>
            <a:ext cx="3301214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480515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8" name="Content Placeholder 7" descr="C:\Documents and Settings\Redds\Desktop\Peppersource Pics 6.21.11\214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762000" y="1414462"/>
            <a:ext cx="5105400" cy="4333875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26627" name="Rectangle 5"/>
          <p:cNvSpPr>
            <a:spLocks noChangeArrowheads="1"/>
          </p:cNvSpPr>
          <p:nvPr/>
        </p:nvSpPr>
        <p:spPr bwMode="auto">
          <a:xfrm>
            <a:off x="5715000" y="1600200"/>
            <a:ext cx="3276600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65125" indent="-255588" eaLnBrk="0" hangingPunct="0">
              <a:spcBef>
                <a:spcPts val="400"/>
              </a:spcBef>
              <a:buClr>
                <a:schemeClr val="accent1"/>
              </a:buClr>
              <a:buSzPct val="68000"/>
              <a:buFont typeface="Wingdings 3" pitchFamily="18" charset="2"/>
              <a:buChar char=""/>
              <a:defRPr sz="2700">
                <a:solidFill>
                  <a:schemeClr val="tx1"/>
                </a:solidFill>
                <a:latin typeface="Lucida Sans Unicode" pitchFamily="34" charset="0"/>
              </a:defRPr>
            </a:lvl1pPr>
            <a:lvl2pPr marL="742950" indent="-285750" eaLnBrk="0" hangingPunct="0">
              <a:spcBef>
                <a:spcPts val="325"/>
              </a:spcBef>
              <a:buClr>
                <a:schemeClr val="accent1"/>
              </a:buClr>
              <a:buFont typeface="Verdana" pitchFamily="34" charset="0"/>
              <a:buChar char="◦"/>
              <a:defRPr sz="2300">
                <a:solidFill>
                  <a:schemeClr val="tx1"/>
                </a:solidFill>
                <a:latin typeface="Lucida Sans Unicode" pitchFamily="34" charset="0"/>
              </a:defRPr>
            </a:lvl2pPr>
            <a:lvl3pPr marL="1143000" indent="-228600" eaLnBrk="0" hangingPunct="0">
              <a:spcBef>
                <a:spcPts val="350"/>
              </a:spcBef>
              <a:buClr>
                <a:schemeClr val="accent2"/>
              </a:buClr>
              <a:buSzPct val="100000"/>
              <a:buFont typeface="Wingdings 2" pitchFamily="18" charset="2"/>
              <a:buChar char=""/>
              <a:defRPr sz="2100">
                <a:solidFill>
                  <a:schemeClr val="tx1"/>
                </a:solidFill>
                <a:latin typeface="Lucida Sans Unicode" pitchFamily="34" charset="0"/>
              </a:defRPr>
            </a:lvl3pPr>
            <a:lvl4pPr marL="1600200" indent="-228600" eaLnBrk="0" hangingPunct="0">
              <a:spcBef>
                <a:spcPts val="350"/>
              </a:spcBef>
              <a:buClr>
                <a:schemeClr val="accent2"/>
              </a:buClr>
              <a:buFont typeface="Wingdings 2" pitchFamily="18" charset="2"/>
              <a:buChar char=""/>
              <a:defRPr sz="1900">
                <a:solidFill>
                  <a:schemeClr val="tx1"/>
                </a:solidFill>
                <a:latin typeface="Lucida Sans Unicode" pitchFamily="34" charset="0"/>
              </a:defRPr>
            </a:lvl4pPr>
            <a:lvl5pPr marL="2057400" indent="-228600" eaLnBrk="0" hangingPunct="0">
              <a:spcBef>
                <a:spcPts val="350"/>
              </a:spcBef>
              <a:buClr>
                <a:schemeClr val="accent2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Lucida Sans Unicode" pitchFamily="34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Lucida Sans Unicode" pitchFamily="34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Lucida Sans Unicode" pitchFamily="34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Lucida Sans Unicode" pitchFamily="34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Lucida Sans Unicode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 typeface="Wingdings 3" pitchFamily="18" charset="2"/>
              <a:buNone/>
            </a:pPr>
            <a:r>
              <a:rPr lang="en-US" altLang="en-US" sz="2000" b="1" dirty="0">
                <a:solidFill>
                  <a:srgbClr val="C00000"/>
                </a:solidFill>
                <a:latin typeface="Arial" charset="0"/>
              </a:rPr>
              <a:t>Employability 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 typeface="Wingdings 3" pitchFamily="18" charset="2"/>
              <a:buNone/>
            </a:pPr>
            <a:r>
              <a:rPr lang="en-US" altLang="en-US" sz="2000" b="1" dirty="0">
                <a:solidFill>
                  <a:srgbClr val="C00000"/>
                </a:solidFill>
                <a:latin typeface="Arial" charset="0"/>
              </a:rPr>
              <a:t>                                                                                Industrial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 typeface="Wingdings 3" pitchFamily="18" charset="2"/>
              <a:buNone/>
            </a:pPr>
            <a:r>
              <a:rPr lang="en-US" altLang="en-US" sz="2000" b="1" dirty="0">
                <a:solidFill>
                  <a:srgbClr val="C00000"/>
                </a:solidFill>
                <a:latin typeface="Arial" charset="0"/>
              </a:rPr>
              <a:t>                                 </a:t>
            </a:r>
            <a:r>
              <a:rPr lang="en-US" altLang="en-US" sz="2000" b="1" dirty="0" smtClean="0">
                <a:solidFill>
                  <a:srgbClr val="C00000"/>
                </a:solidFill>
                <a:latin typeface="Arial" charset="0"/>
              </a:rPr>
              <a:t>Office Technology</a:t>
            </a:r>
            <a:endParaRPr lang="en-US" altLang="en-US" sz="2000" b="1" dirty="0">
              <a:solidFill>
                <a:srgbClr val="C00000"/>
              </a:solidFill>
              <a:latin typeface="Arial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 typeface="Wingdings 3" pitchFamily="18" charset="2"/>
              <a:buNone/>
            </a:pPr>
            <a:endParaRPr lang="en-US" altLang="en-US" sz="2000" b="1" dirty="0">
              <a:solidFill>
                <a:srgbClr val="C00000"/>
              </a:solidFill>
              <a:latin typeface="Arial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 typeface="Wingdings 3" pitchFamily="18" charset="2"/>
              <a:buNone/>
            </a:pPr>
            <a:r>
              <a:rPr lang="en-US" altLang="en-US" sz="2000" b="1" dirty="0">
                <a:solidFill>
                  <a:srgbClr val="C00000"/>
                </a:solidFill>
                <a:latin typeface="Arial" charset="0"/>
              </a:rPr>
              <a:t>Customer Service I &amp; II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 typeface="Wingdings 3" pitchFamily="18" charset="2"/>
              <a:buNone/>
            </a:pPr>
            <a:endParaRPr lang="en-US" altLang="en-US" sz="2000" b="1" dirty="0">
              <a:solidFill>
                <a:srgbClr val="C00000"/>
              </a:solidFill>
              <a:latin typeface="Arial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 typeface="Wingdings 3" pitchFamily="18" charset="2"/>
              <a:buNone/>
            </a:pPr>
            <a:r>
              <a:rPr lang="en-US" altLang="en-US" sz="2000" b="1" dirty="0">
                <a:solidFill>
                  <a:srgbClr val="C00000"/>
                </a:solidFill>
                <a:latin typeface="Arial" charset="0"/>
              </a:rPr>
              <a:t> Bank Teller</a:t>
            </a:r>
            <a:endParaRPr lang="en-US" altLang="en-US" sz="2000" dirty="0">
              <a:solidFill>
                <a:srgbClr val="C00000"/>
              </a:solidFill>
              <a:latin typeface="Arial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66800" y="2057400"/>
            <a:ext cx="40386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4800" b="1" dirty="0" smtClean="0">
                <a:solidFill>
                  <a:schemeClr val="accent2">
                    <a:lumMod val="75000"/>
                  </a:schemeClr>
                </a:solidFill>
              </a:rPr>
              <a:t>WAGE</a:t>
            </a:r>
            <a:r>
              <a:rPr lang="en-US" sz="4800" b="1" dirty="0">
                <a:solidFill>
                  <a:schemeClr val="accent2">
                    <a:lumMod val="75000"/>
                  </a:schemeClr>
                </a:solidFill>
              </a:rPr>
              <a:t>™ offers</a:t>
            </a:r>
          </a:p>
          <a:p>
            <a:pPr>
              <a:defRPr/>
            </a:pPr>
            <a:r>
              <a:rPr lang="en-US" sz="4800" b="1" dirty="0" smtClean="0">
                <a:solidFill>
                  <a:schemeClr val="accent2">
                    <a:lumMod val="75000"/>
                  </a:schemeClr>
                </a:solidFill>
              </a:rPr>
              <a:t>state-issued                                          certificates</a:t>
            </a:r>
            <a:r>
              <a:rPr lang="en-US" sz="4800" b="1" dirty="0">
                <a:solidFill>
                  <a:schemeClr val="accent2">
                    <a:lumMod val="75000"/>
                  </a:schemeClr>
                </a:solidFill>
              </a:rPr>
              <a:t>.  </a:t>
            </a:r>
            <a:endParaRPr lang="en-US" sz="480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7018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Content Placeholder 2"/>
          <p:cNvSpPr>
            <a:spLocks noGrp="1"/>
          </p:cNvSpPr>
          <p:nvPr>
            <p:ph idx="1"/>
          </p:nvPr>
        </p:nvSpPr>
        <p:spPr>
          <a:xfrm>
            <a:off x="457200" y="228600"/>
            <a:ext cx="8229600" cy="5943600"/>
          </a:xfrm>
        </p:spPr>
        <p:txBody>
          <a:bodyPr/>
          <a:lstStyle/>
          <a:p>
            <a:pPr algn="ctr" eaLnBrk="1" hangingPunct="1">
              <a:defRPr/>
            </a:pPr>
            <a:endParaRPr lang="en-US" dirty="0" smtClean="0"/>
          </a:p>
          <a:p>
            <a:pPr algn="ctr" eaLnBrk="1" hangingPunct="1">
              <a:buFont typeface="Wingdings 3" pitchFamily="18" charset="2"/>
              <a:buNone/>
              <a:defRPr/>
            </a:pPr>
            <a:r>
              <a:rPr lang="en-US" dirty="0" smtClean="0"/>
              <a:t> </a:t>
            </a:r>
            <a:endParaRPr lang="en-US" sz="4400" dirty="0" smtClean="0"/>
          </a:p>
          <a:p>
            <a:pPr eaLnBrk="1" hangingPunct="1">
              <a:buFont typeface="Wingdings 3" pitchFamily="18" charset="2"/>
              <a:buNone/>
              <a:defRPr/>
            </a:pPr>
            <a:r>
              <a:rPr lang="en-US" sz="3600" dirty="0" smtClean="0"/>
              <a:t> </a:t>
            </a:r>
            <a:r>
              <a:rPr lang="en-US" sz="3600" dirty="0" smtClean="0">
                <a:solidFill>
                  <a:schemeClr val="bg2">
                    <a:lumMod val="25000"/>
                  </a:schemeClr>
                </a:solidFill>
              </a:rPr>
              <a:t>WAGE™ is a job readiness training program conducted by </a:t>
            </a:r>
            <a:r>
              <a:rPr lang="en-US" sz="3600" dirty="0" smtClean="0">
                <a:solidFill>
                  <a:srgbClr val="C00000"/>
                </a:solidFill>
              </a:rPr>
              <a:t>the Adult Education Division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smtClean="0">
                <a:solidFill>
                  <a:schemeClr val="bg2">
                    <a:lumMod val="25000"/>
                  </a:schemeClr>
                </a:solidFill>
              </a:rPr>
              <a:t>of the…  </a:t>
            </a:r>
          </a:p>
          <a:p>
            <a:pPr algn="ctr" eaLnBrk="1" hangingPunct="1">
              <a:defRPr/>
            </a:pP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dirty="0"/>
              <a:t/>
            </a:r>
            <a:br>
              <a:rPr lang="en-US" dirty="0"/>
            </a:br>
            <a:r>
              <a:rPr lang="en-US" sz="3100" dirty="0" smtClean="0">
                <a:solidFill>
                  <a:schemeClr val="accent4"/>
                </a:solidFill>
              </a:rPr>
              <a:t> </a:t>
            </a:r>
            <a:r>
              <a:rPr lang="en-US" sz="31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endParaRPr lang="en-US" sz="31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6" name="Picture 5" descr="C:\Documents and Settings\Redds\Desktop\ACE Logo 10-09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57400" y="2925154"/>
            <a:ext cx="5257800" cy="3323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982305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1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533400" y="2209800"/>
            <a:ext cx="3124200" cy="2343150"/>
          </a:xfrm>
          <a:noFill/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Certificates are Stackable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7653" name="Content Placeholder 3" descr="D:\PICTURES\008_8.JP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38550" y="3686810"/>
            <a:ext cx="3162300" cy="2385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https://scontent-dfw1-1.xx.fbcdn.net/hphotos-xtf1/t31.0-8/11144480_1058989807452925_7946466266357976841_o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81400" y="1295400"/>
            <a:ext cx="3219450" cy="239141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https://scontent-dfw1-1.xx.fbcdn.net/hphotos-xpf1/t31.0-8/12339330_1106187242733181_5199215985769847239_o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19200" y="4179904"/>
            <a:ext cx="2971800" cy="248539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https://scontent-dfw1-1.xx.fbcdn.net/hphotos-xaf1/v/t1.0-9/11986496_1060217267330179_4595970985058747548_n.png?oh=7b730025e4c3ae8f48efd853f9f5afce&amp;oe=573020EA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24600" y="1295400"/>
            <a:ext cx="1910715" cy="31686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1611748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 3" pitchFamily="18" charset="2"/>
              <a:buNone/>
            </a:pPr>
            <a:endParaRPr lang="en-US" altLang="en-US" sz="3200" dirty="0" smtClean="0">
              <a:solidFill>
                <a:srgbClr val="C00000"/>
              </a:solidFill>
            </a:endParaRPr>
          </a:p>
          <a:p>
            <a:pPr>
              <a:buFont typeface="Wingdings 3" pitchFamily="18" charset="2"/>
              <a:buNone/>
            </a:pPr>
            <a:endParaRPr lang="en-US" altLang="en-US" sz="3200" dirty="0" smtClean="0">
              <a:solidFill>
                <a:srgbClr val="C00000"/>
              </a:solidFill>
            </a:endParaRPr>
          </a:p>
          <a:p>
            <a:pPr>
              <a:buFont typeface="Wingdings 3" pitchFamily="18" charset="2"/>
              <a:buNone/>
            </a:pPr>
            <a:endParaRPr lang="en-US" altLang="en-US" sz="3200" dirty="0" smtClean="0">
              <a:solidFill>
                <a:srgbClr val="C00000"/>
              </a:solidFill>
            </a:endParaRPr>
          </a:p>
          <a:p>
            <a:pPr>
              <a:buFont typeface="Wingdings 3" pitchFamily="18" charset="2"/>
              <a:buNone/>
            </a:pPr>
            <a:r>
              <a:rPr lang="en-US" altLang="en-US" sz="3200" dirty="0" smtClean="0">
                <a:solidFill>
                  <a:srgbClr val="C00000"/>
                </a:solidFill>
              </a:rPr>
              <a:t>Employability</a:t>
            </a:r>
          </a:p>
          <a:p>
            <a:pPr>
              <a:buFont typeface="Wingdings 3" pitchFamily="18" charset="2"/>
              <a:buNone/>
            </a:pPr>
            <a:r>
              <a:rPr lang="en-US" altLang="en-US" sz="3200" dirty="0" smtClean="0">
                <a:solidFill>
                  <a:srgbClr val="C00000"/>
                </a:solidFill>
              </a:rPr>
              <a:t>Industrial </a:t>
            </a:r>
          </a:p>
          <a:p>
            <a:pPr>
              <a:buFont typeface="Wingdings 3" pitchFamily="18" charset="2"/>
              <a:buNone/>
            </a:pPr>
            <a:r>
              <a:rPr lang="en-US" altLang="en-US" sz="3200" dirty="0" smtClean="0">
                <a:solidFill>
                  <a:srgbClr val="C00000"/>
                </a:solidFill>
              </a:rPr>
              <a:t>Office Technology</a:t>
            </a:r>
          </a:p>
          <a:p>
            <a:pPr>
              <a:buFont typeface="Wingdings 3" pitchFamily="18" charset="2"/>
              <a:buNone/>
            </a:pPr>
            <a:r>
              <a:rPr lang="en-US" altLang="en-US" sz="3200" dirty="0" smtClean="0">
                <a:solidFill>
                  <a:srgbClr val="C00000"/>
                </a:solidFill>
              </a:rPr>
              <a:t>Bank Teller</a:t>
            </a:r>
          </a:p>
          <a:p>
            <a:pPr>
              <a:buFont typeface="Wingdings 3" pitchFamily="18" charset="2"/>
              <a:buNone/>
            </a:pPr>
            <a:r>
              <a:rPr lang="en-US" altLang="en-US" sz="3200" dirty="0" smtClean="0">
                <a:solidFill>
                  <a:srgbClr val="C00000"/>
                </a:solidFill>
              </a:rPr>
              <a:t>Customer Service I &amp; II 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630362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Adult Education will help student </a:t>
            </a:r>
            <a:b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Earn All Certificates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6" name="Picture 5" descr="E:\WAGE\P1010720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3314394">
            <a:off x="5210112" y="2614390"/>
            <a:ext cx="2962594" cy="2361548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E:\WAGE\P1010720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807057">
            <a:off x="5529904" y="2573389"/>
            <a:ext cx="3124200" cy="2228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 descr="E:\WAGE\P1010720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358834">
            <a:off x="4976908" y="2243810"/>
            <a:ext cx="3429000" cy="2405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 descr="E:\WAGE\P1010720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653487">
            <a:off x="4023266" y="1953932"/>
            <a:ext cx="4069267" cy="264533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762286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525963"/>
          </a:xfrm>
        </p:spPr>
        <p:txBody>
          <a:bodyPr>
            <a:normAutofit/>
          </a:bodyPr>
          <a:lstStyle/>
          <a:p>
            <a:pPr marL="109728" indent="0" algn="just">
              <a:buNone/>
            </a:pPr>
            <a:r>
              <a:rPr lang="en-US" sz="2000" b="1" dirty="0">
                <a:solidFill>
                  <a:srgbClr val="00B050"/>
                </a:solidFill>
              </a:rPr>
              <a:t> Communications, Reading, Math, Writing</a:t>
            </a:r>
          </a:p>
          <a:p>
            <a:pPr marL="109728" indent="0" algn="just">
              <a:buNone/>
            </a:pPr>
            <a:r>
              <a:rPr lang="en-US" sz="2000" b="1" dirty="0" smtClean="0">
                <a:solidFill>
                  <a:srgbClr val="C00000"/>
                </a:solidFill>
              </a:rPr>
              <a:t>       Computer Literacy</a:t>
            </a:r>
            <a:endParaRPr lang="en-US" sz="2000" b="1" dirty="0">
              <a:solidFill>
                <a:srgbClr val="C00000"/>
              </a:solidFill>
            </a:endParaRPr>
          </a:p>
          <a:p>
            <a:pPr marL="109728" indent="0" algn="just">
              <a:buNone/>
            </a:pPr>
            <a:r>
              <a:rPr lang="en-US" sz="2000" b="1" dirty="0" smtClean="0">
                <a:solidFill>
                  <a:srgbClr val="FF9900"/>
                </a:solidFill>
              </a:rPr>
              <a:t>              WAGE </a:t>
            </a:r>
            <a:r>
              <a:rPr lang="en-US" sz="2000" b="1" dirty="0">
                <a:solidFill>
                  <a:srgbClr val="FF9900"/>
                </a:solidFill>
              </a:rPr>
              <a:t>Test</a:t>
            </a:r>
            <a:endParaRPr lang="en-US" sz="2000" b="1" dirty="0">
              <a:solidFill>
                <a:srgbClr val="C00000"/>
              </a:solidFill>
            </a:endParaRPr>
          </a:p>
          <a:p>
            <a:pPr marL="109728" indent="0" algn="just">
              <a:buNone/>
            </a:pPr>
            <a:r>
              <a:rPr lang="en-US" sz="2000" b="1" dirty="0" smtClean="0">
                <a:solidFill>
                  <a:srgbClr val="C00000"/>
                </a:solidFill>
              </a:rPr>
              <a:t>                      Workplace Ethics</a:t>
            </a:r>
          </a:p>
          <a:p>
            <a:pPr marL="109728" indent="0" algn="just">
              <a:buNone/>
            </a:pPr>
            <a:r>
              <a:rPr lang="en-US" sz="2000" b="1" dirty="0" smtClean="0">
                <a:solidFill>
                  <a:schemeClr val="bg2">
                    <a:lumMod val="50000"/>
                  </a:schemeClr>
                </a:solidFill>
              </a:rPr>
              <a:t>                            Teamwork</a:t>
            </a:r>
          </a:p>
          <a:p>
            <a:pPr marL="109728" indent="0" algn="just">
              <a:buNone/>
            </a:pPr>
            <a:r>
              <a:rPr lang="en-US" sz="2000" b="1" dirty="0" smtClean="0">
                <a:solidFill>
                  <a:schemeClr val="accent4"/>
                </a:solidFill>
              </a:rPr>
              <a:t>                                  Customer Service</a:t>
            </a:r>
          </a:p>
          <a:p>
            <a:pPr marL="109728" indent="0" algn="just">
              <a:buNone/>
            </a:pPr>
            <a:r>
              <a:rPr lang="en-US" sz="2000" b="1" dirty="0" smtClean="0">
                <a:solidFill>
                  <a:schemeClr val="accent4"/>
                </a:solidFill>
              </a:rPr>
              <a:t>                                        </a:t>
            </a:r>
            <a:r>
              <a:rPr lang="en-US" sz="2000" b="1" dirty="0" smtClean="0">
                <a:solidFill>
                  <a:srgbClr val="FFC000"/>
                </a:solidFill>
              </a:rPr>
              <a:t>Keyboarding</a:t>
            </a:r>
          </a:p>
          <a:p>
            <a:pPr marL="109728" indent="0" algn="just">
              <a:buNone/>
            </a:pPr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</a:rPr>
              <a:t>                                             TABE Test</a:t>
            </a:r>
          </a:p>
          <a:p>
            <a:pPr marL="109728" indent="0" algn="just">
              <a:buNone/>
            </a:pPr>
            <a:r>
              <a:rPr lang="en-US" sz="2000" b="1" dirty="0" smtClean="0">
                <a:solidFill>
                  <a:schemeClr val="accent2"/>
                </a:solidFill>
              </a:rPr>
              <a:t>                                                   Spatial Relations</a:t>
            </a:r>
          </a:p>
          <a:p>
            <a:pPr marL="109728" indent="0" algn="just">
              <a:buNone/>
            </a:pPr>
            <a:r>
              <a:rPr lang="en-US" sz="2000" b="1" dirty="0">
                <a:solidFill>
                  <a:schemeClr val="accent2"/>
                </a:solidFill>
              </a:rPr>
              <a:t> </a:t>
            </a:r>
            <a:r>
              <a:rPr lang="en-US" sz="2000" b="1" dirty="0" smtClean="0">
                <a:solidFill>
                  <a:schemeClr val="accent2"/>
                </a:solidFill>
              </a:rPr>
              <a:t>                                                       </a:t>
            </a:r>
            <a:r>
              <a:rPr lang="en-US" sz="2000" b="1" dirty="0" smtClean="0">
                <a:solidFill>
                  <a:srgbClr val="00B050"/>
                </a:solidFill>
              </a:rPr>
              <a:t>Manual Dexterity</a:t>
            </a:r>
          </a:p>
          <a:p>
            <a:pPr marL="109728" indent="0" algn="just">
              <a:buNone/>
            </a:pPr>
            <a:r>
              <a:rPr lang="en-US" sz="2000" b="1" dirty="0" smtClean="0">
                <a:solidFill>
                  <a:schemeClr val="accent1"/>
                </a:solidFill>
              </a:rPr>
              <a:t>                                                             Mechanical Aptitude</a:t>
            </a:r>
            <a:endParaRPr lang="en-US" sz="2000" b="1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>
                <a:solidFill>
                  <a:schemeClr val="accent1">
                    <a:lumMod val="75000"/>
                  </a:schemeClr>
                </a:solidFill>
              </a:rPr>
              <a:t>WAGE Certificate Requirements Involve</a:t>
            </a:r>
            <a:endParaRPr lang="en-US" sz="28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264944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81000"/>
            <a:ext cx="8229600" cy="5626100"/>
          </a:xfrm>
        </p:spPr>
        <p:txBody>
          <a:bodyPr>
            <a:normAutofit/>
          </a:bodyPr>
          <a:lstStyle/>
          <a:p>
            <a:pPr marL="365760" indent="-256032" algn="ctr" eaLnBrk="1" fontAlgn="auto" hangingPunct="1">
              <a:spcAft>
                <a:spcPts val="0"/>
              </a:spcAft>
              <a:buFont typeface="Wingdings 3"/>
              <a:buNone/>
              <a:defRPr/>
            </a:pPr>
            <a:r>
              <a:rPr lang="en-US" sz="2800" dirty="0" smtClean="0">
                <a:solidFill>
                  <a:schemeClr val="bg2">
                    <a:lumMod val="25000"/>
                  </a:schemeClr>
                </a:solidFill>
              </a:rPr>
              <a:t>WAGE</a:t>
            </a:r>
            <a:r>
              <a:rPr lang="en-US" sz="2800" dirty="0">
                <a:solidFill>
                  <a:schemeClr val="bg2">
                    <a:lumMod val="25000"/>
                  </a:schemeClr>
                </a:solidFill>
              </a:rPr>
              <a:t>™ includes 112 basic </a:t>
            </a:r>
            <a:r>
              <a:rPr lang="en-US" sz="2800" dirty="0" smtClean="0">
                <a:solidFill>
                  <a:schemeClr val="bg2">
                    <a:lumMod val="25000"/>
                  </a:schemeClr>
                </a:solidFill>
              </a:rPr>
              <a:t>skill </a:t>
            </a:r>
            <a:r>
              <a:rPr lang="en-US" sz="2800" dirty="0" smtClean="0">
                <a:solidFill>
                  <a:srgbClr val="C00000"/>
                </a:solidFill>
              </a:rPr>
              <a:t>competencies</a:t>
            </a:r>
            <a:r>
              <a:rPr lang="en-US" sz="2800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2800" dirty="0">
                <a:solidFill>
                  <a:schemeClr val="bg2">
                    <a:lumMod val="25000"/>
                  </a:schemeClr>
                </a:solidFill>
              </a:rPr>
              <a:t>based on the Secretary’s Commission on Achieving Necessary Skills (SCANS) </a:t>
            </a:r>
            <a:r>
              <a:rPr lang="en-US" sz="2800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endParaRPr lang="en-US" sz="2800" dirty="0">
              <a:solidFill>
                <a:schemeClr val="bg2">
                  <a:lumMod val="25000"/>
                </a:schemeClr>
              </a:solidFill>
            </a:endParaRPr>
          </a:p>
          <a:p>
            <a:pPr marL="365760" indent="-256032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924800" cy="334962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4" name="Content Placeholder 3" descr="C:\Documents and Settings\Redds\My Documents\My Pictures\SCANS Learning a Living\SCANS Learning a Living.jpg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2362200" y="2209800"/>
            <a:ext cx="4126907" cy="387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53025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Content Placeholder 1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buFont typeface="Wingdings 3" pitchFamily="18" charset="2"/>
              <a:buNone/>
            </a:pPr>
            <a:r>
              <a:rPr lang="en-US" altLang="en-US" sz="2400" b="1" dirty="0" smtClean="0">
                <a:solidFill>
                  <a:schemeClr val="accent1">
                    <a:lumMod val="75000"/>
                  </a:schemeClr>
                </a:solidFill>
              </a:rPr>
              <a:t>In 1990, the Secretary of Labor appointed a commission to </a:t>
            </a:r>
            <a:r>
              <a:rPr lang="en-US" altLang="en-US" sz="2400" b="1" u="sng" dirty="0" smtClean="0">
                <a:solidFill>
                  <a:srgbClr val="C00000"/>
                </a:solidFill>
              </a:rPr>
              <a:t>determine the skills our young people need to succeed in the world of work</a:t>
            </a:r>
            <a:r>
              <a:rPr lang="en-US" altLang="en-US" sz="2400" b="1" dirty="0" smtClean="0">
                <a:solidFill>
                  <a:schemeClr val="accent1">
                    <a:lumMod val="75000"/>
                  </a:schemeClr>
                </a:solidFill>
              </a:rPr>
              <a:t>. The commission's fundamental purpose was to encourage a high-performance economy characterized by high-skill, high-wage employment. Although the commission completed its work in 1992, its findings and recommendations continue to be a valuable source of information for individuals and organizations involved in education and workforce development. </a:t>
            </a:r>
          </a:p>
          <a:p>
            <a:pPr>
              <a:buFont typeface="Wingdings 3" pitchFamily="18" charset="2"/>
              <a:buNone/>
            </a:pPr>
            <a:r>
              <a:rPr lang="en-US" altLang="en-US" sz="2400" dirty="0" smtClean="0">
                <a:solidFill>
                  <a:srgbClr val="C00000"/>
                </a:solidFill>
              </a:rPr>
              <a:t>http://wdr.doleta.gov/SCANS/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>
              <a:defRPr/>
            </a:pPr>
            <a:r>
              <a:rPr lang="en-US" sz="2700" dirty="0" smtClean="0"/>
              <a:t/>
            </a:r>
            <a:br>
              <a:rPr lang="en-US" sz="2700" dirty="0" smtClean="0"/>
            </a:br>
            <a:r>
              <a:rPr lang="en-US" sz="2700" dirty="0" smtClean="0">
                <a:solidFill>
                  <a:srgbClr val="C00000"/>
                </a:solidFill>
              </a:rPr>
              <a:t>Secretary's Commission on Achieving Necessary Skills</a:t>
            </a:r>
            <a:br>
              <a:rPr lang="en-US" sz="2700" dirty="0" smtClean="0">
                <a:solidFill>
                  <a:srgbClr val="C00000"/>
                </a:solidFill>
              </a:rPr>
            </a:br>
            <a:r>
              <a:rPr lang="en-US" sz="2700" dirty="0" smtClean="0">
                <a:solidFill>
                  <a:srgbClr val="C00000"/>
                </a:solidFill>
              </a:rPr>
              <a:t>Background</a:t>
            </a:r>
            <a:r>
              <a:rPr lang="en-US" sz="4400" dirty="0" smtClean="0"/>
              <a:t/>
            </a:r>
            <a:br>
              <a:rPr lang="en-US" sz="4400" dirty="0" smtClean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79260370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63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Certificate Holders Must Master Competencies on Web-Based WAGE ™ Test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5" name="Picture 4" descr="http://blogs.medicine.iu.edu/ume/files/2014/05/competencies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62200" y="2667000"/>
            <a:ext cx="5043170" cy="337375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102712200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109728" indent="0">
              <a:buNone/>
            </a:pPr>
            <a:r>
              <a:rPr lang="en-US" sz="4400" dirty="0" smtClean="0">
                <a:solidFill>
                  <a:srgbClr val="7030A0"/>
                </a:solidFill>
              </a:rPr>
              <a:t>       Communication</a:t>
            </a:r>
          </a:p>
          <a:p>
            <a:pPr marL="109728" indent="0">
              <a:buNone/>
            </a:pPr>
            <a:r>
              <a:rPr lang="en-US" sz="4400" dirty="0" smtClean="0">
                <a:solidFill>
                  <a:srgbClr val="C00000"/>
                </a:solidFill>
              </a:rPr>
              <a:t>          </a:t>
            </a:r>
          </a:p>
          <a:p>
            <a:pPr marL="109728" indent="0">
              <a:buNone/>
            </a:pPr>
            <a:r>
              <a:rPr lang="en-US" sz="4400" dirty="0" smtClean="0">
                <a:solidFill>
                  <a:srgbClr val="C00000"/>
                </a:solidFill>
              </a:rPr>
              <a:t> </a:t>
            </a:r>
            <a:r>
              <a:rPr lang="en-US" sz="4400" dirty="0" smtClean="0">
                <a:solidFill>
                  <a:srgbClr val="0070C0"/>
                </a:solidFill>
              </a:rPr>
              <a:t>Math</a:t>
            </a:r>
          </a:p>
          <a:p>
            <a:pPr marL="109728" indent="0">
              <a:buNone/>
            </a:pPr>
            <a:r>
              <a:rPr lang="en-US" sz="4400" dirty="0" smtClean="0">
                <a:solidFill>
                  <a:srgbClr val="C00000"/>
                </a:solidFill>
              </a:rPr>
              <a:t>                 </a:t>
            </a:r>
          </a:p>
          <a:p>
            <a:pPr marL="109728" indent="0">
              <a:buNone/>
            </a:pPr>
            <a:r>
              <a:rPr lang="en-US" sz="4400" dirty="0" smtClean="0">
                <a:solidFill>
                  <a:srgbClr val="C00000"/>
                </a:solidFill>
              </a:rPr>
              <a:t>                Reading </a:t>
            </a:r>
          </a:p>
          <a:p>
            <a:pPr marL="109728" indent="0">
              <a:buNone/>
            </a:pPr>
            <a:r>
              <a:rPr lang="en-US" sz="4400" dirty="0" smtClean="0">
                <a:solidFill>
                  <a:srgbClr val="C00000"/>
                </a:solidFill>
              </a:rPr>
              <a:t>                           </a:t>
            </a:r>
          </a:p>
          <a:p>
            <a:pPr marL="109728" indent="0">
              <a:buNone/>
            </a:pPr>
            <a:r>
              <a:rPr lang="en-US" sz="4400" dirty="0" smtClean="0">
                <a:solidFill>
                  <a:srgbClr val="C00000"/>
                </a:solidFill>
              </a:rPr>
              <a:t>        </a:t>
            </a:r>
            <a:r>
              <a:rPr lang="en-US" sz="4400" dirty="0" smtClean="0">
                <a:solidFill>
                  <a:schemeClr val="accent1">
                    <a:lumMod val="75000"/>
                  </a:schemeClr>
                </a:solidFill>
              </a:rPr>
              <a:t>Writing</a:t>
            </a:r>
            <a:endParaRPr lang="en-US" sz="4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smtClean="0"/>
              <a:t/>
            </a:r>
            <a:br>
              <a:rPr lang="en-US" dirty="0" smtClean="0"/>
            </a:br>
            <a:r>
              <a:rPr lang="en-US" sz="3100" dirty="0" smtClean="0">
                <a:solidFill>
                  <a:schemeClr val="accent1">
                    <a:lumMod val="50000"/>
                  </a:schemeClr>
                </a:solidFill>
              </a:rPr>
              <a:t>Competencies Tested </a:t>
            </a:r>
            <a:br>
              <a:rPr lang="en-US" sz="3100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US" sz="3100" dirty="0" smtClean="0">
                <a:solidFill>
                  <a:schemeClr val="accent1">
                    <a:lumMod val="50000"/>
                  </a:schemeClr>
                </a:solidFill>
              </a:rPr>
              <a:t>on Web-Based WAGE Test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pic>
        <p:nvPicPr>
          <p:cNvPr id="5" name="Picture 4" descr="readi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62600" y="3657600"/>
            <a:ext cx="1953895" cy="97345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http://static1.squarespace.com/static/537cad0be4b02cb9fe04985f/t/55c0e439e4b071c15ab3cedd/1438704698454/Writing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67200" y="4876800"/>
            <a:ext cx="1847850" cy="138557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http://www.fresnostate.edu/catalog/images/landing/mathematics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" y="3352800"/>
            <a:ext cx="2569845" cy="1063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https://media.zenfs.com/en/blogs/youngentrepreneurs/communicate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53370" y="1676400"/>
            <a:ext cx="2299970" cy="153797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1472522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Productivity 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improvements </a:t>
            </a:r>
          </a:p>
          <a:p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Improved quality </a:t>
            </a:r>
          </a:p>
          <a:p>
            <a:r>
              <a:rPr lang="en-US" dirty="0">
                <a:solidFill>
                  <a:srgbClr val="00B050"/>
                </a:solidFill>
              </a:rPr>
              <a:t>Waste reduction </a:t>
            </a:r>
          </a:p>
          <a:p>
            <a:r>
              <a:rPr lang="en-US" dirty="0">
                <a:solidFill>
                  <a:srgbClr val="FFC000"/>
                </a:solidFill>
              </a:rPr>
              <a:t>Increased profits </a:t>
            </a:r>
          </a:p>
          <a:p>
            <a:r>
              <a:rPr lang="en-US" dirty="0">
                <a:solidFill>
                  <a:srgbClr val="7030A0"/>
                </a:solidFill>
              </a:rPr>
              <a:t>Safety incidents reduced </a:t>
            </a:r>
          </a:p>
          <a:p>
            <a:r>
              <a:rPr lang="en-US" dirty="0">
                <a:solidFill>
                  <a:srgbClr val="00B0F0"/>
                </a:solidFill>
              </a:rPr>
              <a:t>Customer satisfaction improves </a:t>
            </a:r>
          </a:p>
          <a:p>
            <a:r>
              <a:rPr lang="en-US" dirty="0">
                <a:solidFill>
                  <a:srgbClr val="FF0000"/>
                </a:solidFill>
              </a:rPr>
              <a:t>Employee retention rates improve </a:t>
            </a:r>
          </a:p>
          <a:p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Recruitment costs reduced </a:t>
            </a:r>
          </a:p>
          <a:p>
            <a:r>
              <a:rPr lang="en-US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Improvements in employee attitudes </a:t>
            </a:r>
          </a:p>
          <a:p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Employees show more interest and success at next level of technical training </a:t>
            </a:r>
          </a:p>
          <a:p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Employers more competitive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 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Business 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Return on Investment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244775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20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Increased </a:t>
            </a:r>
            <a:r>
              <a:rPr lang="en-US" dirty="0">
                <a:solidFill>
                  <a:srgbClr val="FF0000"/>
                </a:solidFill>
              </a:rPr>
              <a:t>profits = better tax base </a:t>
            </a:r>
          </a:p>
          <a:p>
            <a:r>
              <a:rPr lang="en-US" dirty="0">
                <a:solidFill>
                  <a:srgbClr val="00B050"/>
                </a:solidFill>
              </a:rPr>
              <a:t>Increased profits = better wages </a:t>
            </a:r>
          </a:p>
          <a:p>
            <a:r>
              <a:rPr lang="en-US" dirty="0">
                <a:solidFill>
                  <a:srgbClr val="0070C0"/>
                </a:solidFill>
              </a:rPr>
              <a:t>Better wages retain better employees </a:t>
            </a:r>
          </a:p>
          <a:p>
            <a:r>
              <a:rPr lang="en-US" dirty="0">
                <a:solidFill>
                  <a:srgbClr val="C00000"/>
                </a:solidFill>
              </a:rPr>
              <a:t>Better wages = increased spending power </a:t>
            </a:r>
          </a:p>
          <a:p>
            <a:r>
              <a:rPr lang="en-US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Increased spending power benefits community through better tax base, and economic growth </a:t>
            </a:r>
          </a:p>
          <a:p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Improved communities attract good businesses and good employees 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Community Return on Investment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729906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09537" indent="0">
              <a:buFont typeface="Wingdings 3" pitchFamily="18" charset="2"/>
              <a:buNone/>
              <a:defRPr/>
            </a:pPr>
            <a:endParaRPr lang="en-US" sz="1800" dirty="0">
              <a:solidFill>
                <a:schemeClr val="accent1">
                  <a:lumMod val="50000"/>
                </a:schemeClr>
              </a:solidFill>
            </a:endParaRPr>
          </a:p>
          <a:p>
            <a:pPr marL="109537" indent="0">
              <a:buFont typeface="Wingdings 3" pitchFamily="18" charset="2"/>
              <a:buNone/>
              <a:defRPr/>
            </a:pP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 </a:t>
            </a:r>
            <a:r>
              <a:rPr lang="en-US" sz="2800" dirty="0">
                <a:solidFill>
                  <a:srgbClr val="FF0000"/>
                </a:solidFill>
              </a:rPr>
              <a:t>The average increase in wages 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for certificate holders who were employed before earning a WAGE certificate compared to after earning a certificate increased by </a:t>
            </a:r>
            <a:r>
              <a:rPr lang="en-US" sz="2800" dirty="0">
                <a:solidFill>
                  <a:srgbClr val="FF0000"/>
                </a:solidFill>
              </a:rPr>
              <a:t>17.8%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according to data obtained from the Arkansas Research Center in 2012.</a:t>
            </a:r>
            <a:r>
              <a:rPr lang="en-US" sz="1800" dirty="0">
                <a:solidFill>
                  <a:schemeClr val="accent1">
                    <a:lumMod val="50000"/>
                  </a:schemeClr>
                </a:solidFill>
              </a:rPr>
              <a:t>  </a:t>
            </a:r>
            <a:r>
              <a:rPr lang="en-US" sz="1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endParaRPr lang="en-US" sz="1800" dirty="0">
              <a:solidFill>
                <a:schemeClr val="accent1">
                  <a:lumMod val="50000"/>
                </a:schemeClr>
              </a:solidFill>
            </a:endParaRPr>
          </a:p>
          <a:p>
            <a:pPr marL="109537" indent="0">
              <a:buFont typeface="Wingdings 3" pitchFamily="18" charset="2"/>
              <a:buNone/>
              <a:defRPr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 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Increased Earning Power</a:t>
            </a:r>
            <a:endParaRPr 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25604" name="Picture 3" descr="https://americandrycleaner.com/sites/default/files/styles/large/public/images/articles/main/0977_00664_trendline_web.jpg?itok=gcv47k-Z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91200" y="4343400"/>
            <a:ext cx="2276475" cy="202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003297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</a:rPr>
              <a:t>Offered through local Adult Education Programs </a:t>
            </a:r>
            <a:endParaRPr lang="en-US" sz="2400" dirty="0">
              <a:solidFill>
                <a:schemeClr val="accent1">
                  <a:lumMod val="50000"/>
                </a:schemeClr>
              </a:solidFill>
            </a:endParaRPr>
          </a:p>
        </p:txBody>
      </p:sp>
      <p:grpSp>
        <p:nvGrpSpPr>
          <p:cNvPr id="5" name="Group 4"/>
          <p:cNvGrpSpPr>
            <a:grpSpLocks noChangeAspect="1"/>
          </p:cNvGrpSpPr>
          <p:nvPr/>
        </p:nvGrpSpPr>
        <p:grpSpPr bwMode="auto">
          <a:xfrm>
            <a:off x="1526381" y="1480440"/>
            <a:ext cx="5819775" cy="4270375"/>
            <a:chOff x="1104" y="960"/>
            <a:chExt cx="3666" cy="2690"/>
          </a:xfrm>
        </p:grpSpPr>
        <p:sp>
          <p:nvSpPr>
            <p:cNvPr id="7" name="Rectangle 5"/>
            <p:cNvSpPr>
              <a:spLocks noChangeArrowheads="1"/>
            </p:cNvSpPr>
            <p:nvPr/>
          </p:nvSpPr>
          <p:spPr bwMode="auto">
            <a:xfrm>
              <a:off x="2770" y="1632"/>
              <a:ext cx="66" cy="1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1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 </a:t>
              </a:r>
              <a:endPara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" name="Rectangle 6"/>
            <p:cNvSpPr>
              <a:spLocks noChangeArrowheads="1"/>
            </p:cNvSpPr>
            <p:nvPr/>
          </p:nvSpPr>
          <p:spPr bwMode="auto">
            <a:xfrm>
              <a:off x="3545" y="1632"/>
              <a:ext cx="186" cy="1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1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       </a:t>
              </a:r>
              <a:endPara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" name="Rectangle 7"/>
            <p:cNvSpPr>
              <a:spLocks noChangeArrowheads="1"/>
            </p:cNvSpPr>
            <p:nvPr/>
          </p:nvSpPr>
          <p:spPr bwMode="auto">
            <a:xfrm>
              <a:off x="2812" y="2285"/>
              <a:ext cx="66" cy="1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1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 </a:t>
              </a:r>
              <a:endPara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" name="Rectangle 8"/>
            <p:cNvSpPr>
              <a:spLocks noChangeArrowheads="1"/>
            </p:cNvSpPr>
            <p:nvPr/>
          </p:nvSpPr>
          <p:spPr bwMode="auto">
            <a:xfrm>
              <a:off x="3965" y="2285"/>
              <a:ext cx="106" cy="1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1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   </a:t>
              </a:r>
              <a:endPara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" name="Rectangle 9"/>
            <p:cNvSpPr>
              <a:spLocks noChangeArrowheads="1"/>
            </p:cNvSpPr>
            <p:nvPr/>
          </p:nvSpPr>
          <p:spPr bwMode="auto">
            <a:xfrm>
              <a:off x="2992" y="2842"/>
              <a:ext cx="106" cy="1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1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   </a:t>
              </a:r>
              <a:endPara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" name="Rectangle 10"/>
            <p:cNvSpPr>
              <a:spLocks noChangeArrowheads="1"/>
            </p:cNvSpPr>
            <p:nvPr/>
          </p:nvSpPr>
          <p:spPr bwMode="auto">
            <a:xfrm>
              <a:off x="3052" y="2842"/>
              <a:ext cx="66" cy="1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1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 </a:t>
              </a:r>
              <a:endPara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" name="Rectangle 11"/>
            <p:cNvSpPr>
              <a:spLocks noChangeArrowheads="1"/>
            </p:cNvSpPr>
            <p:nvPr/>
          </p:nvSpPr>
          <p:spPr bwMode="auto">
            <a:xfrm>
              <a:off x="3893" y="2842"/>
              <a:ext cx="126" cy="1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1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    </a:t>
              </a:r>
              <a:endPara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4" name="Rectangle 12"/>
            <p:cNvSpPr>
              <a:spLocks noChangeArrowheads="1"/>
            </p:cNvSpPr>
            <p:nvPr/>
          </p:nvSpPr>
          <p:spPr bwMode="auto">
            <a:xfrm>
              <a:off x="3973" y="2842"/>
              <a:ext cx="106" cy="1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1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   </a:t>
              </a:r>
              <a:endPara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" name="Rectangle 13"/>
            <p:cNvSpPr>
              <a:spLocks noChangeArrowheads="1"/>
            </p:cNvSpPr>
            <p:nvPr/>
          </p:nvSpPr>
          <p:spPr bwMode="auto">
            <a:xfrm>
              <a:off x="4033" y="2842"/>
              <a:ext cx="66" cy="1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1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 </a:t>
              </a:r>
              <a:endPara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6" name="Rectangle 14"/>
            <p:cNvSpPr>
              <a:spLocks noChangeArrowheads="1"/>
            </p:cNvSpPr>
            <p:nvPr/>
          </p:nvSpPr>
          <p:spPr bwMode="auto">
            <a:xfrm>
              <a:off x="4644" y="2842"/>
              <a:ext cx="126" cy="1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1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    </a:t>
              </a:r>
              <a:endPara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7" name="Rectangle 15"/>
            <p:cNvSpPr>
              <a:spLocks noChangeArrowheads="1"/>
            </p:cNvSpPr>
            <p:nvPr/>
          </p:nvSpPr>
          <p:spPr bwMode="auto">
            <a:xfrm>
              <a:off x="1619" y="3518"/>
              <a:ext cx="266" cy="1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1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           </a:t>
              </a:r>
              <a:endPara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8" name="Rectangle 16"/>
            <p:cNvSpPr>
              <a:spLocks noChangeArrowheads="1"/>
            </p:cNvSpPr>
            <p:nvPr/>
          </p:nvSpPr>
          <p:spPr bwMode="auto">
            <a:xfrm>
              <a:off x="2353" y="3518"/>
              <a:ext cx="126" cy="1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1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    </a:t>
              </a:r>
              <a:endPara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9" name="Rectangle 17"/>
            <p:cNvSpPr>
              <a:spLocks noChangeArrowheads="1"/>
            </p:cNvSpPr>
            <p:nvPr/>
          </p:nvSpPr>
          <p:spPr bwMode="auto">
            <a:xfrm>
              <a:off x="2434" y="3518"/>
              <a:ext cx="66" cy="1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1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 </a:t>
              </a:r>
              <a:endPara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0" name="Rectangle 18"/>
            <p:cNvSpPr>
              <a:spLocks noChangeArrowheads="1"/>
            </p:cNvSpPr>
            <p:nvPr/>
          </p:nvSpPr>
          <p:spPr bwMode="auto">
            <a:xfrm>
              <a:off x="2453" y="3518"/>
              <a:ext cx="66" cy="1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1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 </a:t>
              </a:r>
              <a:endPara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1" name="Rectangle 19"/>
            <p:cNvSpPr>
              <a:spLocks noChangeArrowheads="1"/>
            </p:cNvSpPr>
            <p:nvPr/>
          </p:nvSpPr>
          <p:spPr bwMode="auto">
            <a:xfrm>
              <a:off x="2473" y="3518"/>
              <a:ext cx="106" cy="1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1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   </a:t>
              </a:r>
              <a:endPara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2" name="Rectangle 20"/>
            <p:cNvSpPr>
              <a:spLocks noChangeArrowheads="1"/>
            </p:cNvSpPr>
            <p:nvPr/>
          </p:nvSpPr>
          <p:spPr bwMode="auto">
            <a:xfrm>
              <a:off x="3167" y="3518"/>
              <a:ext cx="126" cy="1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1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    </a:t>
              </a:r>
              <a:endPara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3" name="Rectangle 21"/>
            <p:cNvSpPr>
              <a:spLocks noChangeArrowheads="1"/>
            </p:cNvSpPr>
            <p:nvPr/>
          </p:nvSpPr>
          <p:spPr bwMode="auto">
            <a:xfrm>
              <a:off x="3247" y="3518"/>
              <a:ext cx="126" cy="1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1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    </a:t>
              </a:r>
              <a:endPara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4" name="Rectangle 22"/>
            <p:cNvSpPr>
              <a:spLocks noChangeArrowheads="1"/>
            </p:cNvSpPr>
            <p:nvPr/>
          </p:nvSpPr>
          <p:spPr bwMode="auto">
            <a:xfrm>
              <a:off x="3985" y="3518"/>
              <a:ext cx="106" cy="1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1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   </a:t>
              </a:r>
              <a:endPara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5" name="Rectangle 23"/>
            <p:cNvSpPr>
              <a:spLocks noChangeArrowheads="1"/>
            </p:cNvSpPr>
            <p:nvPr/>
          </p:nvSpPr>
          <p:spPr bwMode="auto">
            <a:xfrm>
              <a:off x="4601" y="3518"/>
              <a:ext cx="66" cy="1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1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 </a:t>
              </a:r>
              <a:endPara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1048" name="Picture 24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4" y="1224"/>
              <a:ext cx="815" cy="4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50" name="Picture 26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90" y="960"/>
              <a:ext cx="756" cy="7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51" name="Picture 27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5" y="994"/>
              <a:ext cx="756" cy="7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52" name="Picture 28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30" y="1189"/>
              <a:ext cx="874" cy="5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53" name="Picture 29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4" y="1732"/>
              <a:ext cx="635" cy="6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54" name="Picture 30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39" y="1824"/>
              <a:ext cx="1074" cy="5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55" name="Picture 31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34" y="1913"/>
              <a:ext cx="1133" cy="3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56" name="Picture 32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25" y="1740"/>
              <a:ext cx="605" cy="6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57" name="Picture 33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25" y="1740"/>
              <a:ext cx="605" cy="6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58" name="Picture 34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4" y="2397"/>
              <a:ext cx="1205" cy="5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59" name="Picture 35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9" y="2397"/>
              <a:ext cx="683" cy="5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60" name="Picture 36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9" y="2397"/>
              <a:ext cx="683" cy="5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61" name="Picture 37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73" y="2386"/>
              <a:ext cx="821" cy="5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62" name="Picture 38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53" y="2506"/>
              <a:ext cx="592" cy="4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63" name="Picture 39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7" y="3031"/>
              <a:ext cx="509" cy="5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64" name="Picture 40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98" y="3014"/>
              <a:ext cx="510" cy="5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65" name="Picture 41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14" y="3022"/>
              <a:ext cx="636" cy="5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66" name="Picture 42"/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3" y="2974"/>
              <a:ext cx="659" cy="6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47" name="Picture 46"/>
          <p:cNvPicPr/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61480" y="1863814"/>
            <a:ext cx="1457325" cy="838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119216503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109728" indent="0" algn="ctr">
              <a:buNone/>
            </a:pPr>
            <a:endParaRPr lang="en-US" sz="4400" dirty="0" smtClean="0"/>
          </a:p>
          <a:p>
            <a:pPr marL="109728" indent="0" algn="ctr">
              <a:buNone/>
            </a:pPr>
            <a:endParaRPr lang="en-US" sz="44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WAGE offers</a:t>
            </a:r>
            <a:b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 Literacy Task Analysis to Employers at No Cost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286000" y="3105835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marL="109728" indent="0">
              <a:buNone/>
            </a:pPr>
            <a:endParaRPr lang="en-US" dirty="0" smtClean="0"/>
          </a:p>
          <a:p>
            <a:pPr marL="109728" indent="0">
              <a:buNone/>
            </a:pPr>
            <a:endParaRPr lang="en-US" dirty="0"/>
          </a:p>
          <a:p>
            <a:pPr marL="109728" indent="0">
              <a:buNone/>
            </a:pPr>
            <a:endParaRPr lang="en-US" dirty="0" smtClean="0"/>
          </a:p>
          <a:p>
            <a:pPr marL="109728" indent="0">
              <a:buNone/>
            </a:pPr>
            <a:endParaRPr lang="en-US" dirty="0"/>
          </a:p>
          <a:p>
            <a:pPr marL="109728" indent="0">
              <a:buNone/>
            </a:pPr>
            <a:endParaRPr lang="en-US" dirty="0" smtClean="0"/>
          </a:p>
        </p:txBody>
      </p:sp>
      <p:pic>
        <p:nvPicPr>
          <p:cNvPr id="6" name="Picture 5" descr="https://lh3.ggpht.com/u8lt5Z76htEHzovsj9IFlveA0bb_TSWxalV9x0kUCSR2SOdbnpWYifti2raSbIHSSOVS=w170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86000" y="2514600"/>
            <a:ext cx="4724400" cy="38861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42792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3200" dirty="0" smtClean="0">
                <a:solidFill>
                  <a:srgbClr val="C00000"/>
                </a:solidFill>
              </a:rPr>
              <a:t/>
            </a:r>
            <a:br>
              <a:rPr lang="en-US" sz="3200" dirty="0" smtClean="0">
                <a:solidFill>
                  <a:srgbClr val="C00000"/>
                </a:solidFill>
              </a:rPr>
            </a:br>
            <a:r>
              <a:rPr lang="en-US" sz="3200" dirty="0" smtClean="0">
                <a:solidFill>
                  <a:srgbClr val="C00000"/>
                </a:solidFill>
              </a:rPr>
              <a:t>LTA’s identify the </a:t>
            </a:r>
            <a:r>
              <a:rPr lang="en-US" sz="3200" dirty="0">
                <a:solidFill>
                  <a:srgbClr val="C00000"/>
                </a:solidFill>
              </a:rPr>
              <a:t>literacy </a:t>
            </a:r>
            <a:r>
              <a:rPr lang="en-US" sz="3200" dirty="0" smtClean="0">
                <a:solidFill>
                  <a:srgbClr val="C00000"/>
                </a:solidFill>
              </a:rPr>
              <a:t>skills </a:t>
            </a:r>
            <a:r>
              <a:rPr lang="en-US" sz="3200" dirty="0">
                <a:solidFill>
                  <a:srgbClr val="C00000"/>
                </a:solidFill>
              </a:rPr>
              <a:t>needed to do a specific job</a:t>
            </a:r>
            <a:br>
              <a:rPr lang="en-US" sz="3200" dirty="0">
                <a:solidFill>
                  <a:srgbClr val="C00000"/>
                </a:solidFill>
              </a:rPr>
            </a:br>
            <a:endParaRPr lang="en-US" sz="3200" dirty="0"/>
          </a:p>
        </p:txBody>
      </p:sp>
      <p:pic>
        <p:nvPicPr>
          <p:cNvPr id="4" name="Content Placeholder 3" descr="http://www.adfmedia.org/files/ConestogaPhoto08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78207" y="1481138"/>
            <a:ext cx="6787585" cy="45259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113280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>
            <a:normAutofit/>
          </a:bodyPr>
          <a:lstStyle/>
          <a:p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</a:rPr>
              <a:t>Included in the LTA—readability analysis GLE (Grade Level Equivalent) on specific company documents </a:t>
            </a:r>
            <a:endParaRPr lang="en-US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5" name="Content Placeholder 4" descr="http://www.ideosity.com/images/ideosphere/2011/04/27/fry-graph.png?sfvrsn=1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524000"/>
            <a:ext cx="6939580" cy="44831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147583721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800" dirty="0" smtClean="0">
                <a:solidFill>
                  <a:srgbClr val="C00000"/>
                </a:solidFill>
              </a:rPr>
              <a:t>LTA Information may be used to customize specific workplace classes</a:t>
            </a:r>
            <a:endParaRPr lang="en-US" sz="2800" dirty="0">
              <a:solidFill>
                <a:srgbClr val="C00000"/>
              </a:solidFill>
            </a:endParaRPr>
          </a:p>
        </p:txBody>
      </p:sp>
      <p:pic>
        <p:nvPicPr>
          <p:cNvPr id="4" name="Content Placeholder 3" descr="http://news.stanford.edu/news/2008/february27/gifs/comlit_classwork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14500" y="1848644"/>
            <a:ext cx="5715000" cy="37909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338887117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 3" pitchFamily="18" charset="2"/>
              <a:buNone/>
            </a:pPr>
            <a:r>
              <a:rPr lang="en-US" altLang="en-US" dirty="0" smtClean="0"/>
              <a:t> 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>
              <a:defRPr/>
            </a:pPr>
            <a:r>
              <a:rPr lang="en-US" sz="2800" dirty="0" smtClean="0">
                <a:solidFill>
                  <a:srgbClr val="FF0000"/>
                </a:solidFill>
              </a:rPr>
              <a:t/>
            </a:r>
            <a:br>
              <a:rPr lang="en-US" sz="2800" dirty="0" smtClean="0">
                <a:solidFill>
                  <a:srgbClr val="FF0000"/>
                </a:solidFill>
              </a:rPr>
            </a:br>
            <a:r>
              <a:rPr lang="en-US" sz="4000" dirty="0" smtClean="0">
                <a:solidFill>
                  <a:srgbClr val="C00000"/>
                </a:solidFill>
              </a:rPr>
              <a:t>What Can I Do? </a:t>
            </a:r>
            <a:r>
              <a:rPr lang="en-US" sz="2800" dirty="0" smtClean="0">
                <a:solidFill>
                  <a:srgbClr val="FF0000"/>
                </a:solidFill>
              </a:rPr>
              <a:t/>
            </a:r>
            <a:br>
              <a:rPr lang="en-US" sz="2800" dirty="0" smtClean="0">
                <a:solidFill>
                  <a:srgbClr val="FF0000"/>
                </a:solidFill>
              </a:rPr>
            </a:br>
            <a:r>
              <a:rPr lang="en-US" sz="2800" dirty="0" smtClean="0"/>
              <a:t/>
            </a:r>
            <a:br>
              <a:rPr lang="en-US" sz="2800" dirty="0" smtClean="0"/>
            </a:br>
            <a:endParaRPr lang="en-US" sz="2800" dirty="0"/>
          </a:p>
        </p:txBody>
      </p:sp>
      <p:pic>
        <p:nvPicPr>
          <p:cNvPr id="30724" name="Picture 3" descr="C:\Documents and Settings\Redds\My Documents\My Pictures\partnership agreement\partnership agreemen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62576" y="1143000"/>
            <a:ext cx="6087533" cy="4261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799720" y="2209800"/>
            <a:ext cx="382968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dirty="0" smtClean="0">
                <a:solidFill>
                  <a:srgbClr val="C00000"/>
                </a:solidFill>
              </a:rPr>
              <a:t>Become    a  Partner</a:t>
            </a:r>
            <a:endParaRPr lang="en-US" sz="60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22548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400" b="1" dirty="0" smtClean="0">
                <a:solidFill>
                  <a:schemeClr val="accent1">
                    <a:lumMod val="50000"/>
                  </a:schemeClr>
                </a:solidFill>
              </a:rPr>
              <a:t>Serve on the WAGE™ Advisory Committee</a:t>
            </a:r>
          </a:p>
          <a:p>
            <a:pPr marL="0" indent="0" algn="ctr">
              <a:buNone/>
            </a:pPr>
            <a:endParaRPr lang="en-US" sz="5400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marL="0" indent="0" algn="ctr">
              <a:buNone/>
            </a:pPr>
            <a:r>
              <a:rPr lang="en-US" sz="54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endParaRPr lang="en-US" sz="54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How 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C</a:t>
            </a:r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an I Help?</a:t>
            </a: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6" name="Picture 5" descr="http://www.oacca.org/wp-content/uploads/2012/02/2013-02-12-10.26.55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38400" y="2895601"/>
            <a:ext cx="4648200" cy="35744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2146588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C00000"/>
                </a:solidFill>
              </a:rPr>
              <a:t>Refer job seekers to WAGE™</a:t>
            </a:r>
            <a:endParaRPr lang="en-US" dirty="0">
              <a:solidFill>
                <a:srgbClr val="C00000"/>
              </a:solidFill>
            </a:endParaRPr>
          </a:p>
        </p:txBody>
      </p:sp>
      <p:pic>
        <p:nvPicPr>
          <p:cNvPr id="3074" name="Picture 2" descr="C:\Users\redds\Desktop\IMG_01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11400" y="1676400"/>
            <a:ext cx="4495800" cy="449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400066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4400" dirty="0" smtClean="0"/>
              <a:t>Refer to Local </a:t>
            </a:r>
            <a:br>
              <a:rPr lang="en-US" sz="4400" dirty="0" smtClean="0"/>
            </a:br>
            <a:r>
              <a:rPr lang="en-US" sz="4400" dirty="0" smtClean="0"/>
              <a:t>Adult Education Centers</a:t>
            </a:r>
            <a:endParaRPr lang="en-US" sz="4400" dirty="0"/>
          </a:p>
        </p:txBody>
      </p:sp>
      <p:pic>
        <p:nvPicPr>
          <p:cNvPr id="4" name="Picture 3" descr="https://scontent-dfw1-1.xx.fbcdn.net/hphotos-xlf1/v/t1.0-9/11953193_1055340317817874_2988508190837564696_n.jpg?oh=953cd4fa74652f40304aa6cac7519e9a&amp;oe=5768F847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447800"/>
            <a:ext cx="5791200" cy="44958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145824053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09728" indent="0">
              <a:buNone/>
            </a:pPr>
            <a:endParaRPr lang="en-US" b="1" dirty="0">
              <a:solidFill>
                <a:schemeClr val="accent1">
                  <a:lumMod val="75000"/>
                </a:schemeClr>
              </a:solidFill>
            </a:endParaRPr>
          </a:p>
          <a:p>
            <a:pPr marL="109728" indent="0">
              <a:buNone/>
            </a:pP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WAGE Program</a:t>
            </a:r>
          </a:p>
          <a:p>
            <a:pPr marL="109728" indent="0">
              <a:buNone/>
            </a:pP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Arkansas 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Department of Career 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Education</a:t>
            </a:r>
          </a:p>
          <a:p>
            <a:pPr marL="109728" indent="0">
              <a:buNone/>
            </a:pP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Adult Education Division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en-US" b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Three Capitol Mall</a:t>
            </a:r>
            <a:br>
              <a:rPr lang="en-US" b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Little Rock, AR 72201 </a:t>
            </a:r>
            <a:br>
              <a:rPr lang="en-US" b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Phone: (501) 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682-1970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 </a:t>
            </a:r>
            <a:endParaRPr lang="en-US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marL="109728" indent="0">
              <a:buNone/>
            </a:pP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</a:p>
          <a:p>
            <a:pPr marL="109728" indent="0">
              <a:buNone/>
            </a:pP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endParaRPr lang="en-US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Contact Information</a:t>
            </a:r>
            <a:endParaRPr 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921862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4864291"/>
          </a:xfrm>
        </p:spPr>
        <p:txBody>
          <a:bodyPr>
            <a:normAutofit/>
          </a:bodyPr>
          <a:lstStyle/>
          <a:p>
            <a:pPr marL="365760" indent="-256032" algn="ctr" eaLnBrk="1" fontAlgn="auto" hangingPunct="1">
              <a:spcAft>
                <a:spcPts val="0"/>
              </a:spcAft>
              <a:buFont typeface="Wingdings 3"/>
              <a:buNone/>
              <a:defRPr/>
            </a:pPr>
            <a:r>
              <a:rPr lang="en-US" sz="4000" dirty="0" smtClean="0">
                <a:solidFill>
                  <a:srgbClr val="C00000"/>
                </a:solidFill>
              </a:rPr>
              <a:t>Supported by a local WAGE Advisory Committee</a:t>
            </a:r>
            <a:endParaRPr lang="en-US" sz="4000" dirty="0">
              <a:solidFill>
                <a:srgbClr val="C00000"/>
              </a:solidFill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/>
              <a:t> 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</a:rPr>
              <a:t>WAGE is </a:t>
            </a:r>
            <a:r>
              <a:rPr lang="en-US" sz="3600" dirty="0" smtClean="0">
                <a:solidFill>
                  <a:schemeClr val="accent1">
                    <a:lumMod val="75000"/>
                  </a:schemeClr>
                </a:solidFill>
              </a:rPr>
              <a:t>Employer 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</a:rPr>
              <a:t>Driven</a:t>
            </a:r>
            <a:br>
              <a:rPr lang="en-US" sz="3600" dirty="0">
                <a:solidFill>
                  <a:schemeClr val="accent1">
                    <a:lumMod val="75000"/>
                  </a:schemeClr>
                </a:solidFill>
              </a:rPr>
            </a:br>
            <a:endParaRPr lang="en-US" sz="3600" dirty="0"/>
          </a:p>
        </p:txBody>
      </p:sp>
      <p:pic>
        <p:nvPicPr>
          <p:cNvPr id="13316" name="Picture 4" descr="C:\Documents and Settings\Redds\Desktop\Logos\WAGE logo gree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96200" y="228600"/>
            <a:ext cx="1066800" cy="787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https://scontent-dfw1-1.xx.fbcdn.net/hphotos-xat1/t31.0-8/11145893_1070247336327172_6473202397729376250_o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57400" y="2438400"/>
            <a:ext cx="5029200" cy="41148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820255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WAGE™ is Trademarked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331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2667000" y="1295400"/>
            <a:ext cx="3429000" cy="5418137"/>
          </a:xfrm>
          <a:noFill/>
        </p:spPr>
      </p:pic>
    </p:spTree>
    <p:extLst>
      <p:ext uri="{BB962C8B-B14F-4D97-AF65-F5344CB8AC3E}">
        <p14:creationId xmlns:p14="http://schemas.microsoft.com/office/powerpoint/2010/main" xmlns="" val="259806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Exclusive to Arkansas</a:t>
            </a:r>
            <a:b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 Adult Education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Content Placeholder 3" descr="http://ak9.picdn.net/shutterstock/videos/357433/preview/stock-footage-seamless-loop-of-the-arkansas-state-flag-with-highly-detailed-fabric-texture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" y="1981200"/>
            <a:ext cx="4038600" cy="2895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C:\Users\redds\Desktop\Adult Ed\1. AAE-Logo-Stack-2Colors-OFFICE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981200"/>
            <a:ext cx="3733800" cy="3124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1713510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>
              <a:defRPr/>
            </a:pP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All services provided by</a:t>
            </a:r>
            <a:b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 Adult Education/WAGE™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2291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Font typeface="Wingdings 3" pitchFamily="18" charset="2"/>
              <a:buNone/>
            </a:pPr>
            <a:r>
              <a:rPr lang="en-US" altLang="en-US" b="1" dirty="0" smtClean="0">
                <a:solidFill>
                  <a:srgbClr val="C00000"/>
                </a:solidFill>
              </a:rPr>
              <a:t>Are</a:t>
            </a:r>
          </a:p>
          <a:p>
            <a:pPr algn="ctr">
              <a:buFont typeface="Wingdings 3" pitchFamily="18" charset="2"/>
              <a:buNone/>
            </a:pPr>
            <a:r>
              <a:rPr lang="en-US" altLang="en-US" b="1" dirty="0" smtClean="0">
                <a:solidFill>
                  <a:srgbClr val="C00000"/>
                </a:solidFill>
              </a:rPr>
              <a:t>From Taxpayer Dollars</a:t>
            </a:r>
          </a:p>
          <a:p>
            <a:pPr>
              <a:buFont typeface="Wingdings 3" pitchFamily="18" charset="2"/>
              <a:buNone/>
            </a:pPr>
            <a:endParaRPr lang="en-US" altLang="en-US" dirty="0" smtClean="0"/>
          </a:p>
        </p:txBody>
      </p:sp>
      <p:pic>
        <p:nvPicPr>
          <p:cNvPr id="5" name="Picture 4" descr="http://www.taxpayereducation.org/wp-content/uploads/2015/10/unclesam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62200" y="2743200"/>
            <a:ext cx="4572000" cy="33528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3506254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09728" indent="0" algn="ctr">
              <a:buNone/>
            </a:pPr>
            <a:r>
              <a:rPr lang="en-US" sz="4000" dirty="0" smtClean="0">
                <a:solidFill>
                  <a:srgbClr val="C00000"/>
                </a:solidFill>
              </a:rPr>
              <a:t>As a Partnership Between Pulaski County Adult Education and the Maybelline Company</a:t>
            </a:r>
          </a:p>
          <a:p>
            <a:pPr algn="ctr"/>
            <a:endParaRPr lang="en-US" sz="4000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Began in the early 1990’s  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Picture 3" descr="http://www.fox16.com/media/lib/9/d/2/9/d2951951-83fb-46e0-84a0-0f50716109ad/Story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00200" y="4038600"/>
            <a:ext cx="1676400" cy="160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http://fruitsofcashmere.files.wordpress.com/2013/01/maybelline-red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53000" y="4337276"/>
            <a:ext cx="2748280" cy="11525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2496979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Content Placeholder 1"/>
          <p:cNvSpPr>
            <a:spLocks noGrp="1"/>
          </p:cNvSpPr>
          <p:nvPr>
            <p:ph idx="1"/>
          </p:nvPr>
        </p:nvSpPr>
        <p:spPr>
          <a:xfrm>
            <a:off x="457200" y="533400"/>
            <a:ext cx="8229600" cy="5473700"/>
          </a:xfrm>
        </p:spPr>
        <p:txBody>
          <a:bodyPr/>
          <a:lstStyle/>
          <a:p>
            <a:pPr>
              <a:buFont typeface="Wingdings 3" pitchFamily="18" charset="2"/>
              <a:buNone/>
              <a:defRPr/>
            </a:pPr>
            <a:r>
              <a:rPr lang="en-US" sz="6000" dirty="0" smtClean="0">
                <a:solidFill>
                  <a:srgbClr val="C00000"/>
                </a:solidFill>
              </a:rPr>
              <a:t>  </a:t>
            </a:r>
            <a:endParaRPr lang="en-US" sz="6000" dirty="0">
              <a:solidFill>
                <a:srgbClr val="C00000"/>
              </a:solidFill>
            </a:endParaRPr>
          </a:p>
          <a:p>
            <a:pPr>
              <a:buFont typeface="Wingdings 3" pitchFamily="18" charset="2"/>
              <a:buNone/>
              <a:defRPr/>
            </a:pPr>
            <a:r>
              <a:rPr lang="en-US" sz="6000" dirty="0" smtClean="0">
                <a:solidFill>
                  <a:srgbClr val="C00000"/>
                </a:solidFill>
              </a:rPr>
              <a:t>399,755</a:t>
            </a:r>
            <a:r>
              <a:rPr lang="en-US" sz="6000" dirty="0" smtClean="0">
                <a:solidFill>
                  <a:schemeClr val="accent1">
                    <a:lumMod val="50000"/>
                  </a:schemeClr>
                </a:solidFill>
              </a:rPr>
              <a:t> Arkansans </a:t>
            </a:r>
            <a:r>
              <a:rPr lang="en-US" sz="6000" dirty="0">
                <a:solidFill>
                  <a:schemeClr val="accent1">
                    <a:lumMod val="50000"/>
                  </a:schemeClr>
                </a:solidFill>
              </a:rPr>
              <a:t>L</a:t>
            </a:r>
            <a:r>
              <a:rPr lang="en-US" sz="6000" dirty="0" smtClean="0">
                <a:solidFill>
                  <a:schemeClr val="accent1">
                    <a:lumMod val="50000"/>
                  </a:schemeClr>
                </a:solidFill>
              </a:rPr>
              <a:t>ack Basic  </a:t>
            </a:r>
          </a:p>
          <a:p>
            <a:pPr>
              <a:buFont typeface="Wingdings 3" pitchFamily="18" charset="2"/>
              <a:buNone/>
              <a:defRPr/>
            </a:pPr>
            <a:endParaRPr lang="en-US" sz="6000" dirty="0">
              <a:solidFill>
                <a:schemeClr val="accent1">
                  <a:lumMod val="50000"/>
                </a:schemeClr>
              </a:solidFill>
            </a:endParaRPr>
          </a:p>
          <a:p>
            <a:pPr>
              <a:buFont typeface="Wingdings 3" pitchFamily="18" charset="2"/>
              <a:buNone/>
              <a:defRPr/>
            </a:pPr>
            <a:r>
              <a:rPr lang="en-US" sz="6000" dirty="0" smtClean="0">
                <a:solidFill>
                  <a:schemeClr val="accent1">
                    <a:lumMod val="50000"/>
                  </a:schemeClr>
                </a:solidFill>
              </a:rPr>
              <a:t>                    Skills</a:t>
            </a:r>
          </a:p>
          <a:p>
            <a:pPr>
              <a:buFont typeface="Wingdings 3" pitchFamily="18" charset="2"/>
              <a:buNone/>
              <a:defRPr/>
            </a:pPr>
            <a:endParaRPr lang="en-US" sz="6000" dirty="0" smtClean="0"/>
          </a:p>
          <a:p>
            <a:pPr>
              <a:buFont typeface="Wingdings 3" pitchFamily="18" charset="2"/>
              <a:buNone/>
              <a:defRPr/>
            </a:pPr>
            <a:endParaRPr lang="en-US" sz="6000" dirty="0" smtClean="0"/>
          </a:p>
          <a:p>
            <a:pPr>
              <a:defRPr/>
            </a:pPr>
            <a:endParaRPr lang="en-US" sz="60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        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</a:rPr>
              <a:t>Why WAGE™  is Needed</a:t>
            </a:r>
            <a:endParaRPr lang="en-US" sz="3600" dirty="0"/>
          </a:p>
        </p:txBody>
      </p:sp>
      <p:pic>
        <p:nvPicPr>
          <p:cNvPr id="5" name="Picture 4" descr="http://blogs.uoregon.edu/teacherknowledge5/files/2014/08/literacy-header-1s4eyoq.gif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53682" y="3810000"/>
            <a:ext cx="3810000" cy="167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3597794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3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3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38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ncours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908</TotalTime>
  <Words>569</Words>
  <Application>Microsoft Office PowerPoint</Application>
  <PresentationFormat>On-screen Show (4:3)</PresentationFormat>
  <Paragraphs>163</Paragraphs>
  <Slides>38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0" baseType="lpstr">
      <vt:lpstr>Concourse</vt:lpstr>
      <vt:lpstr>Acrobat Document</vt:lpstr>
      <vt:lpstr> </vt:lpstr>
      <vt:lpstr>   </vt:lpstr>
      <vt:lpstr>Offered through local Adult Education Programs </vt:lpstr>
      <vt:lpstr> WAGE is Employer Driven </vt:lpstr>
      <vt:lpstr>WAGE™ is Trademarked</vt:lpstr>
      <vt:lpstr>Exclusive to Arkansas  Adult Education</vt:lpstr>
      <vt:lpstr>All services provided by  Adult Education/WAGE™</vt:lpstr>
      <vt:lpstr>Began in the early 1990’s  </vt:lpstr>
      <vt:lpstr>        Why WAGE™  is Needed</vt:lpstr>
      <vt:lpstr>Why WAGE™  is Needed</vt:lpstr>
      <vt:lpstr>How WAGE™ Works</vt:lpstr>
      <vt:lpstr>WAGE Partners/Employers Refer… </vt:lpstr>
      <vt:lpstr> </vt:lpstr>
      <vt:lpstr>Some Employers Require a WAGE™ Certificate for Hiring</vt:lpstr>
      <vt:lpstr>Slide 15</vt:lpstr>
      <vt:lpstr>Slide 16</vt:lpstr>
      <vt:lpstr> </vt:lpstr>
      <vt:lpstr> </vt:lpstr>
      <vt:lpstr> </vt:lpstr>
      <vt:lpstr>Certificates are Stackable</vt:lpstr>
      <vt:lpstr>Adult Education will help student  Earn All Certificates</vt:lpstr>
      <vt:lpstr>WAGE Certificate Requirements Involve</vt:lpstr>
      <vt:lpstr> </vt:lpstr>
      <vt:lpstr> Secretary's Commission on Achieving Necessary Skills Background </vt:lpstr>
      <vt:lpstr>    Certificate Holders Must Master Competencies on Web-Based WAGE ™ Test</vt:lpstr>
      <vt:lpstr> Competencies Tested  on Web-Based WAGE Test </vt:lpstr>
      <vt:lpstr> Business Return on Investment </vt:lpstr>
      <vt:lpstr>Community Return on Investment </vt:lpstr>
      <vt:lpstr> Increased Earning Power</vt:lpstr>
      <vt:lpstr> WAGE offers  Literacy Task Analysis to Employers at No Cost</vt:lpstr>
      <vt:lpstr> LTA’s identify the literacy skills needed to do a specific job </vt:lpstr>
      <vt:lpstr>Included in the LTA—readability analysis GLE (Grade Level Equivalent) on specific company documents </vt:lpstr>
      <vt:lpstr>LTA Information may be used to customize specific workplace classes</vt:lpstr>
      <vt:lpstr> What Can I Do?   </vt:lpstr>
      <vt:lpstr>How Can I Help?</vt:lpstr>
      <vt:lpstr>Refer job seekers to WAGE™</vt:lpstr>
      <vt:lpstr>Refer to Local  Adult Education Centers</vt:lpstr>
      <vt:lpstr>Contact Information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</cp:lastModifiedBy>
  <cp:revision>115</cp:revision>
  <cp:lastPrinted>2015-08-24T18:24:03Z</cp:lastPrinted>
  <dcterms:created xsi:type="dcterms:W3CDTF">2014-04-08T14:39:54Z</dcterms:created>
  <dcterms:modified xsi:type="dcterms:W3CDTF">2016-02-12T17:22:33Z</dcterms:modified>
</cp:coreProperties>
</file>