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7.xml" ContentType="application/vnd.openxmlformats-officedocument.presentationml.notesSlide+xml"/>
  <Override PartName="/ppt/comments/comment1.xml" ContentType="application/vnd.openxmlformats-officedocument.presentationml.comment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3" r:id="rId3"/>
    <p:sldMasterId id="2147483675" r:id="rId4"/>
    <p:sldMasterId id="2147483677" r:id="rId5"/>
    <p:sldMasterId id="2147483679" r:id="rId6"/>
    <p:sldMasterId id="2147483684" r:id="rId7"/>
    <p:sldMasterId id="2147483696" r:id="rId8"/>
    <p:sldMasterId id="2147483723" r:id="rId9"/>
  </p:sldMasterIdLst>
  <p:notesMasterIdLst>
    <p:notesMasterId r:id="rId188"/>
  </p:notesMasterIdLst>
  <p:sldIdLst>
    <p:sldId id="874" r:id="rId10"/>
    <p:sldId id="311" r:id="rId11"/>
    <p:sldId id="446" r:id="rId12"/>
    <p:sldId id="497" r:id="rId13"/>
    <p:sldId id="447" r:id="rId14"/>
    <p:sldId id="663" r:id="rId15"/>
    <p:sldId id="664" r:id="rId16"/>
    <p:sldId id="665" r:id="rId17"/>
    <p:sldId id="777" r:id="rId18"/>
    <p:sldId id="669" r:id="rId19"/>
    <p:sldId id="670" r:id="rId20"/>
    <p:sldId id="671" r:id="rId21"/>
    <p:sldId id="672" r:id="rId22"/>
    <p:sldId id="673" r:id="rId23"/>
    <p:sldId id="674" r:id="rId24"/>
    <p:sldId id="675" r:id="rId25"/>
    <p:sldId id="676" r:id="rId26"/>
    <p:sldId id="677" r:id="rId27"/>
    <p:sldId id="678" r:id="rId28"/>
    <p:sldId id="679" r:id="rId29"/>
    <p:sldId id="680" r:id="rId30"/>
    <p:sldId id="681" r:id="rId31"/>
    <p:sldId id="682" r:id="rId32"/>
    <p:sldId id="683" r:id="rId33"/>
    <p:sldId id="684" r:id="rId34"/>
    <p:sldId id="685" r:id="rId35"/>
    <p:sldId id="686" r:id="rId36"/>
    <p:sldId id="687" r:id="rId37"/>
    <p:sldId id="688" r:id="rId38"/>
    <p:sldId id="689" r:id="rId39"/>
    <p:sldId id="690" r:id="rId40"/>
    <p:sldId id="691" r:id="rId41"/>
    <p:sldId id="692" r:id="rId42"/>
    <p:sldId id="693" r:id="rId43"/>
    <p:sldId id="694" r:id="rId44"/>
    <p:sldId id="695" r:id="rId45"/>
    <p:sldId id="696" r:id="rId46"/>
    <p:sldId id="697" r:id="rId47"/>
    <p:sldId id="698" r:id="rId48"/>
    <p:sldId id="699" r:id="rId49"/>
    <p:sldId id="700" r:id="rId50"/>
    <p:sldId id="701" r:id="rId51"/>
    <p:sldId id="702" r:id="rId52"/>
    <p:sldId id="703" r:id="rId53"/>
    <p:sldId id="704" r:id="rId54"/>
    <p:sldId id="705" r:id="rId55"/>
    <p:sldId id="706" r:id="rId56"/>
    <p:sldId id="707" r:id="rId57"/>
    <p:sldId id="708" r:id="rId58"/>
    <p:sldId id="709" r:id="rId59"/>
    <p:sldId id="710" r:id="rId60"/>
    <p:sldId id="711" r:id="rId61"/>
    <p:sldId id="712" r:id="rId62"/>
    <p:sldId id="713" r:id="rId63"/>
    <p:sldId id="714" r:id="rId64"/>
    <p:sldId id="715" r:id="rId65"/>
    <p:sldId id="716" r:id="rId66"/>
    <p:sldId id="717" r:id="rId67"/>
    <p:sldId id="718" r:id="rId68"/>
    <p:sldId id="719" r:id="rId69"/>
    <p:sldId id="720" r:id="rId70"/>
    <p:sldId id="721" r:id="rId71"/>
    <p:sldId id="722" r:id="rId72"/>
    <p:sldId id="723" r:id="rId73"/>
    <p:sldId id="724" r:id="rId74"/>
    <p:sldId id="725" r:id="rId75"/>
    <p:sldId id="726" r:id="rId76"/>
    <p:sldId id="731" r:id="rId77"/>
    <p:sldId id="732" r:id="rId78"/>
    <p:sldId id="733" r:id="rId79"/>
    <p:sldId id="734" r:id="rId80"/>
    <p:sldId id="735" r:id="rId81"/>
    <p:sldId id="736" r:id="rId82"/>
    <p:sldId id="738" r:id="rId83"/>
    <p:sldId id="739" r:id="rId84"/>
    <p:sldId id="740" r:id="rId85"/>
    <p:sldId id="741" r:id="rId86"/>
    <p:sldId id="742" r:id="rId87"/>
    <p:sldId id="743" r:id="rId88"/>
    <p:sldId id="744" r:id="rId89"/>
    <p:sldId id="745" r:id="rId90"/>
    <p:sldId id="746" r:id="rId91"/>
    <p:sldId id="750" r:id="rId92"/>
    <p:sldId id="751" r:id="rId93"/>
    <p:sldId id="752" r:id="rId94"/>
    <p:sldId id="753" r:id="rId95"/>
    <p:sldId id="754" r:id="rId96"/>
    <p:sldId id="845" r:id="rId97"/>
    <p:sldId id="846" r:id="rId98"/>
    <p:sldId id="762" r:id="rId99"/>
    <p:sldId id="847" r:id="rId100"/>
    <p:sldId id="848" r:id="rId101"/>
    <p:sldId id="849" r:id="rId102"/>
    <p:sldId id="850" r:id="rId103"/>
    <p:sldId id="854" r:id="rId104"/>
    <p:sldId id="855" r:id="rId105"/>
    <p:sldId id="763" r:id="rId106"/>
    <p:sldId id="764" r:id="rId107"/>
    <p:sldId id="756" r:id="rId108"/>
    <p:sldId id="765" r:id="rId109"/>
    <p:sldId id="766" r:id="rId110"/>
    <p:sldId id="767" r:id="rId111"/>
    <p:sldId id="768" r:id="rId112"/>
    <p:sldId id="868" r:id="rId113"/>
    <p:sldId id="869" r:id="rId114"/>
    <p:sldId id="870" r:id="rId115"/>
    <p:sldId id="778" r:id="rId116"/>
    <p:sldId id="779" r:id="rId117"/>
    <p:sldId id="780" r:id="rId118"/>
    <p:sldId id="875" r:id="rId119"/>
    <p:sldId id="781" r:id="rId120"/>
    <p:sldId id="782" r:id="rId121"/>
    <p:sldId id="783" r:id="rId122"/>
    <p:sldId id="784" r:id="rId123"/>
    <p:sldId id="785" r:id="rId124"/>
    <p:sldId id="786" r:id="rId125"/>
    <p:sldId id="787" r:id="rId126"/>
    <p:sldId id="788" r:id="rId127"/>
    <p:sldId id="876" r:id="rId128"/>
    <p:sldId id="789" r:id="rId129"/>
    <p:sldId id="829" r:id="rId130"/>
    <p:sldId id="830" r:id="rId131"/>
    <p:sldId id="831" r:id="rId132"/>
    <p:sldId id="832" r:id="rId133"/>
    <p:sldId id="833" r:id="rId134"/>
    <p:sldId id="834" r:id="rId135"/>
    <p:sldId id="835" r:id="rId136"/>
    <p:sldId id="836" r:id="rId137"/>
    <p:sldId id="837" r:id="rId138"/>
    <p:sldId id="838" r:id="rId139"/>
    <p:sldId id="839" r:id="rId140"/>
    <p:sldId id="840" r:id="rId141"/>
    <p:sldId id="867" r:id="rId142"/>
    <p:sldId id="842" r:id="rId143"/>
    <p:sldId id="843" r:id="rId144"/>
    <p:sldId id="790" r:id="rId145"/>
    <p:sldId id="791" r:id="rId146"/>
    <p:sldId id="792" r:id="rId147"/>
    <p:sldId id="793" r:id="rId148"/>
    <p:sldId id="794" r:id="rId149"/>
    <p:sldId id="795" r:id="rId150"/>
    <p:sldId id="796" r:id="rId151"/>
    <p:sldId id="797" r:id="rId152"/>
    <p:sldId id="798" r:id="rId153"/>
    <p:sldId id="799" r:id="rId154"/>
    <p:sldId id="800" r:id="rId155"/>
    <p:sldId id="819" r:id="rId156"/>
    <p:sldId id="827" r:id="rId157"/>
    <p:sldId id="828" r:id="rId158"/>
    <p:sldId id="820" r:id="rId159"/>
    <p:sldId id="821" r:id="rId160"/>
    <p:sldId id="822" r:id="rId161"/>
    <p:sldId id="823" r:id="rId162"/>
    <p:sldId id="824" r:id="rId163"/>
    <p:sldId id="825" r:id="rId164"/>
    <p:sldId id="826" r:id="rId165"/>
    <p:sldId id="877" r:id="rId166"/>
    <p:sldId id="769" r:id="rId167"/>
    <p:sldId id="770" r:id="rId168"/>
    <p:sldId id="771" r:id="rId169"/>
    <p:sldId id="772" r:id="rId170"/>
    <p:sldId id="773" r:id="rId171"/>
    <p:sldId id="774" r:id="rId172"/>
    <p:sldId id="871" r:id="rId173"/>
    <p:sldId id="872" r:id="rId174"/>
    <p:sldId id="856" r:id="rId175"/>
    <p:sldId id="857" r:id="rId176"/>
    <p:sldId id="858" r:id="rId177"/>
    <p:sldId id="859" r:id="rId178"/>
    <p:sldId id="860" r:id="rId179"/>
    <p:sldId id="861" r:id="rId180"/>
    <p:sldId id="862" r:id="rId181"/>
    <p:sldId id="863" r:id="rId182"/>
    <p:sldId id="864" r:id="rId183"/>
    <p:sldId id="865" r:id="rId184"/>
    <p:sldId id="866" r:id="rId185"/>
    <p:sldId id="661" r:id="rId186"/>
    <p:sldId id="304"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Carson" initials="M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D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528" autoAdjust="0"/>
    <p:restoredTop sz="99836" autoAdjust="0"/>
  </p:normalViewPr>
  <p:slideViewPr>
    <p:cSldViewPr snapToGrid="0">
      <p:cViewPr varScale="1">
        <p:scale>
          <a:sx n="77" d="100"/>
          <a:sy n="77" d="100"/>
        </p:scale>
        <p:origin x="-112" y="-704"/>
      </p:cViewPr>
      <p:guideLst>
        <p:guide orient="horz" pos="2160"/>
        <p:guide pos="3840"/>
      </p:guideLst>
    </p:cSldViewPr>
  </p:slideViewPr>
  <p:notesTextViewPr>
    <p:cViewPr>
      <p:scale>
        <a:sx n="1" d="1"/>
        <a:sy n="1" d="1"/>
      </p:scale>
      <p:origin x="0" y="0"/>
    </p:cViewPr>
  </p:notesTextViewPr>
  <p:sorterViewPr>
    <p:cViewPr>
      <p:scale>
        <a:sx n="150" d="100"/>
        <a:sy n="150" d="100"/>
      </p:scale>
      <p:origin x="0" y="102608"/>
    </p:cViewPr>
  </p:sorterViewPr>
  <p:notesViewPr>
    <p:cSldViewPr snapToGrid="0">
      <p:cViewPr varScale="1">
        <p:scale>
          <a:sx n="71" d="100"/>
          <a:sy n="71" d="100"/>
        </p:scale>
        <p:origin x="2995" y="53"/>
      </p:cViewPr>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3.xml"/><Relationship Id="rId143" Type="http://schemas.openxmlformats.org/officeDocument/2006/relationships/slide" Target="slides/slide134.xml"/><Relationship Id="rId144" Type="http://schemas.openxmlformats.org/officeDocument/2006/relationships/slide" Target="slides/slide135.xml"/><Relationship Id="rId145" Type="http://schemas.openxmlformats.org/officeDocument/2006/relationships/slide" Target="slides/slide136.xml"/><Relationship Id="rId146" Type="http://schemas.openxmlformats.org/officeDocument/2006/relationships/slide" Target="slides/slide137.xml"/><Relationship Id="rId147" Type="http://schemas.openxmlformats.org/officeDocument/2006/relationships/slide" Target="slides/slide138.xml"/><Relationship Id="rId148" Type="http://schemas.openxmlformats.org/officeDocument/2006/relationships/slide" Target="slides/slide139.xml"/><Relationship Id="rId149" Type="http://schemas.openxmlformats.org/officeDocument/2006/relationships/slide" Target="slides/slide140.xml"/><Relationship Id="rId180" Type="http://schemas.openxmlformats.org/officeDocument/2006/relationships/slide" Target="slides/slide171.xml"/><Relationship Id="rId181" Type="http://schemas.openxmlformats.org/officeDocument/2006/relationships/slide" Target="slides/slide172.xml"/><Relationship Id="rId182" Type="http://schemas.openxmlformats.org/officeDocument/2006/relationships/slide" Target="slides/slide173.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83" Type="http://schemas.openxmlformats.org/officeDocument/2006/relationships/slide" Target="slides/slide174.xml"/><Relationship Id="rId184" Type="http://schemas.openxmlformats.org/officeDocument/2006/relationships/slide" Target="slides/slide175.xml"/><Relationship Id="rId185" Type="http://schemas.openxmlformats.org/officeDocument/2006/relationships/slide" Target="slides/slide176.xml"/><Relationship Id="rId186" Type="http://schemas.openxmlformats.org/officeDocument/2006/relationships/slide" Target="slides/slide177.xml"/><Relationship Id="rId187" Type="http://schemas.openxmlformats.org/officeDocument/2006/relationships/slide" Target="slides/slide178.xml"/><Relationship Id="rId188" Type="http://schemas.openxmlformats.org/officeDocument/2006/relationships/notesMaster" Target="notesMasters/notesMaster1.xml"/><Relationship Id="rId189" Type="http://schemas.openxmlformats.org/officeDocument/2006/relationships/printerSettings" Target="printerSettings/printerSettings1.bin"/><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110" Type="http://schemas.openxmlformats.org/officeDocument/2006/relationships/slide" Target="slides/slide101.xml"/><Relationship Id="rId111" Type="http://schemas.openxmlformats.org/officeDocument/2006/relationships/slide" Target="slides/slide102.xml"/><Relationship Id="rId112" Type="http://schemas.openxmlformats.org/officeDocument/2006/relationships/slide" Target="slides/slide103.xml"/><Relationship Id="rId113" Type="http://schemas.openxmlformats.org/officeDocument/2006/relationships/slide" Target="slides/slide104.xml"/><Relationship Id="rId114" Type="http://schemas.openxmlformats.org/officeDocument/2006/relationships/slide" Target="slides/slide105.xml"/><Relationship Id="rId115" Type="http://schemas.openxmlformats.org/officeDocument/2006/relationships/slide" Target="slides/slide106.xml"/><Relationship Id="rId116" Type="http://schemas.openxmlformats.org/officeDocument/2006/relationships/slide" Target="slides/slide107.xml"/><Relationship Id="rId117" Type="http://schemas.openxmlformats.org/officeDocument/2006/relationships/slide" Target="slides/slide108.xml"/><Relationship Id="rId118" Type="http://schemas.openxmlformats.org/officeDocument/2006/relationships/slide" Target="slides/slide109.xml"/><Relationship Id="rId119" Type="http://schemas.openxmlformats.org/officeDocument/2006/relationships/slide" Target="slides/slide110.xml"/><Relationship Id="rId150" Type="http://schemas.openxmlformats.org/officeDocument/2006/relationships/slide" Target="slides/slide141.xml"/><Relationship Id="rId151" Type="http://schemas.openxmlformats.org/officeDocument/2006/relationships/slide" Target="slides/slide142.xml"/><Relationship Id="rId152" Type="http://schemas.openxmlformats.org/officeDocument/2006/relationships/slide" Target="slides/slide14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153" Type="http://schemas.openxmlformats.org/officeDocument/2006/relationships/slide" Target="slides/slide144.xml"/><Relationship Id="rId154" Type="http://schemas.openxmlformats.org/officeDocument/2006/relationships/slide" Target="slides/slide145.xml"/><Relationship Id="rId155" Type="http://schemas.openxmlformats.org/officeDocument/2006/relationships/slide" Target="slides/slide146.xml"/><Relationship Id="rId156" Type="http://schemas.openxmlformats.org/officeDocument/2006/relationships/slide" Target="slides/slide147.xml"/><Relationship Id="rId157" Type="http://schemas.openxmlformats.org/officeDocument/2006/relationships/slide" Target="slides/slide148.xml"/><Relationship Id="rId158" Type="http://schemas.openxmlformats.org/officeDocument/2006/relationships/slide" Target="slides/slide149.xml"/><Relationship Id="rId159" Type="http://schemas.openxmlformats.org/officeDocument/2006/relationships/slide" Target="slides/slide150.xml"/><Relationship Id="rId190" Type="http://schemas.openxmlformats.org/officeDocument/2006/relationships/commentAuthors" Target="commentAuthors.xml"/><Relationship Id="rId191" Type="http://schemas.openxmlformats.org/officeDocument/2006/relationships/presProps" Target="presProps.xml"/><Relationship Id="rId192" Type="http://schemas.openxmlformats.org/officeDocument/2006/relationships/viewProps" Target="viewProp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193" Type="http://schemas.openxmlformats.org/officeDocument/2006/relationships/theme" Target="theme/theme1.xml"/><Relationship Id="rId194" Type="http://schemas.openxmlformats.org/officeDocument/2006/relationships/tableStyles" Target="tableStyles.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20" Type="http://schemas.openxmlformats.org/officeDocument/2006/relationships/slide" Target="slides/slide111.xml"/><Relationship Id="rId121" Type="http://schemas.openxmlformats.org/officeDocument/2006/relationships/slide" Target="slides/slide112.xml"/><Relationship Id="rId122" Type="http://schemas.openxmlformats.org/officeDocument/2006/relationships/slide" Target="slides/slide113.xml"/><Relationship Id="rId123" Type="http://schemas.openxmlformats.org/officeDocument/2006/relationships/slide" Target="slides/slide114.xml"/><Relationship Id="rId124" Type="http://schemas.openxmlformats.org/officeDocument/2006/relationships/slide" Target="slides/slide115.xml"/><Relationship Id="rId125" Type="http://schemas.openxmlformats.org/officeDocument/2006/relationships/slide" Target="slides/slide116.xml"/><Relationship Id="rId126" Type="http://schemas.openxmlformats.org/officeDocument/2006/relationships/slide" Target="slides/slide117.xml"/><Relationship Id="rId127" Type="http://schemas.openxmlformats.org/officeDocument/2006/relationships/slide" Target="slides/slide118.xml"/><Relationship Id="rId128" Type="http://schemas.openxmlformats.org/officeDocument/2006/relationships/slide" Target="slides/slide119.xml"/><Relationship Id="rId129" Type="http://schemas.openxmlformats.org/officeDocument/2006/relationships/slide" Target="slides/slide120.xml"/><Relationship Id="rId160" Type="http://schemas.openxmlformats.org/officeDocument/2006/relationships/slide" Target="slides/slide151.xml"/><Relationship Id="rId161" Type="http://schemas.openxmlformats.org/officeDocument/2006/relationships/slide" Target="slides/slide152.xml"/><Relationship Id="rId162" Type="http://schemas.openxmlformats.org/officeDocument/2006/relationships/slide" Target="slides/slide153.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63" Type="http://schemas.openxmlformats.org/officeDocument/2006/relationships/slide" Target="slides/slide154.xml"/><Relationship Id="rId164" Type="http://schemas.openxmlformats.org/officeDocument/2006/relationships/slide" Target="slides/slide155.xml"/><Relationship Id="rId165" Type="http://schemas.openxmlformats.org/officeDocument/2006/relationships/slide" Target="slides/slide156.xml"/><Relationship Id="rId166" Type="http://schemas.openxmlformats.org/officeDocument/2006/relationships/slide" Target="slides/slide157.xml"/><Relationship Id="rId167" Type="http://schemas.openxmlformats.org/officeDocument/2006/relationships/slide" Target="slides/slide158.xml"/><Relationship Id="rId168" Type="http://schemas.openxmlformats.org/officeDocument/2006/relationships/slide" Target="slides/slide159.xml"/><Relationship Id="rId169" Type="http://schemas.openxmlformats.org/officeDocument/2006/relationships/slide" Target="slides/slide16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30" Type="http://schemas.openxmlformats.org/officeDocument/2006/relationships/slide" Target="slides/slide121.xml"/><Relationship Id="rId131" Type="http://schemas.openxmlformats.org/officeDocument/2006/relationships/slide" Target="slides/slide122.xml"/><Relationship Id="rId132" Type="http://schemas.openxmlformats.org/officeDocument/2006/relationships/slide" Target="slides/slide123.xml"/><Relationship Id="rId133" Type="http://schemas.openxmlformats.org/officeDocument/2006/relationships/slide" Target="slides/slide124.xml"/><Relationship Id="rId134" Type="http://schemas.openxmlformats.org/officeDocument/2006/relationships/slide" Target="slides/slide125.xml"/><Relationship Id="rId135" Type="http://schemas.openxmlformats.org/officeDocument/2006/relationships/slide" Target="slides/slide126.xml"/><Relationship Id="rId136" Type="http://schemas.openxmlformats.org/officeDocument/2006/relationships/slide" Target="slides/slide127.xml"/><Relationship Id="rId137" Type="http://schemas.openxmlformats.org/officeDocument/2006/relationships/slide" Target="slides/slide128.xml"/><Relationship Id="rId138" Type="http://schemas.openxmlformats.org/officeDocument/2006/relationships/slide" Target="slides/slide129.xml"/><Relationship Id="rId139" Type="http://schemas.openxmlformats.org/officeDocument/2006/relationships/slide" Target="slides/slide130.xml"/><Relationship Id="rId170" Type="http://schemas.openxmlformats.org/officeDocument/2006/relationships/slide" Target="slides/slide161.xml"/><Relationship Id="rId171" Type="http://schemas.openxmlformats.org/officeDocument/2006/relationships/slide" Target="slides/slide162.xml"/><Relationship Id="rId172" Type="http://schemas.openxmlformats.org/officeDocument/2006/relationships/slide" Target="slides/slide163.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173" Type="http://schemas.openxmlformats.org/officeDocument/2006/relationships/slide" Target="slides/slide164.xml"/><Relationship Id="rId174" Type="http://schemas.openxmlformats.org/officeDocument/2006/relationships/slide" Target="slides/slide165.xml"/><Relationship Id="rId175" Type="http://schemas.openxmlformats.org/officeDocument/2006/relationships/slide" Target="slides/slide166.xml"/><Relationship Id="rId176" Type="http://schemas.openxmlformats.org/officeDocument/2006/relationships/slide" Target="slides/slide167.xml"/><Relationship Id="rId177" Type="http://schemas.openxmlformats.org/officeDocument/2006/relationships/slide" Target="slides/slide168.xml"/><Relationship Id="rId178" Type="http://schemas.openxmlformats.org/officeDocument/2006/relationships/slide" Target="slides/slide169.xml"/><Relationship Id="rId179" Type="http://schemas.openxmlformats.org/officeDocument/2006/relationships/slide" Target="slides/slide17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1.xml"/><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08" Type="http://schemas.openxmlformats.org/officeDocument/2006/relationships/slide" Target="slides/slide99.xml"/><Relationship Id="rId109" Type="http://schemas.openxmlformats.org/officeDocument/2006/relationships/slide" Target="slides/slide10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31.xml"/><Relationship Id="rId141" Type="http://schemas.openxmlformats.org/officeDocument/2006/relationships/slide" Target="slides/slide13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7-26T14:48:43.200" idx="2">
    <p:pos x="10" y="10"/>
    <p:text>Libby insert career pathways/student video</p:text>
    <p:extLst>
      <p:ext uri="{C676402C-5697-4E1C-873F-D02D1690AC5C}">
        <p15:threadingInfo xmlns:p15="http://schemas.microsoft.com/office/powerpoint/2012/main" timeZoneBias="300"/>
      </p:ext>
    </p:extLst>
  </p:cm>
</p:cmLst>
</file>

<file path=ppt/diagrams/_rels/data13.xml.rels><?xml version="1.0" encoding="UTF-8" standalone="yes"?>
<Relationships xmlns="http://schemas.openxmlformats.org/package/2006/relationships"><Relationship Id="rId1" Type="http://schemas.openxmlformats.org/officeDocument/2006/relationships/image" Target="../media/image48.png"/></Relationships>
</file>

<file path=ppt/diagrams/_rels/data14.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592F9-05E9-4EA3-8E81-AC750D1260BD}" type="doc">
      <dgm:prSet loTypeId="urn:microsoft.com/office/officeart/2005/8/layout/hProcess9" loCatId="process" qsTypeId="urn:microsoft.com/office/officeart/2005/8/quickstyle/simple1" qsCatId="simple" csTypeId="urn:microsoft.com/office/officeart/2005/8/colors/accent1_2" csCatId="accent1" phldr="1"/>
      <dgm:spPr/>
    </dgm:pt>
    <dgm:pt modelId="{191CD942-316E-435D-8E1D-46289A6E983E}">
      <dgm:prSet phldrT="[Text]"/>
      <dgm:spPr>
        <a:solidFill>
          <a:srgbClr val="002D62"/>
        </a:solidFill>
      </dgm:spPr>
      <dgm:t>
        <a:bodyPr/>
        <a:lstStyle/>
        <a:p>
          <a:r>
            <a:rPr lang="en-US" dirty="0"/>
            <a:t>Career pathway(s) illustrated</a:t>
          </a:r>
        </a:p>
      </dgm:t>
    </dgm:pt>
    <dgm:pt modelId="{9996C89C-81E4-4E51-93AD-08D333F3A257}" type="parTrans" cxnId="{1919F826-9058-4F97-B1B6-1CC5D95604EF}">
      <dgm:prSet/>
      <dgm:spPr/>
      <dgm:t>
        <a:bodyPr/>
        <a:lstStyle/>
        <a:p>
          <a:endParaRPr lang="en-US"/>
        </a:p>
      </dgm:t>
    </dgm:pt>
    <dgm:pt modelId="{5FDC6E84-F8A1-4CC1-AF24-705363550912}" type="sibTrans" cxnId="{1919F826-9058-4F97-B1B6-1CC5D95604EF}">
      <dgm:prSet/>
      <dgm:spPr/>
      <dgm:t>
        <a:bodyPr/>
        <a:lstStyle/>
        <a:p>
          <a:endParaRPr lang="en-US"/>
        </a:p>
      </dgm:t>
    </dgm:pt>
    <dgm:pt modelId="{611071E3-65C8-4A2C-9DA4-4BDAA2ACDE79}" type="pres">
      <dgm:prSet presAssocID="{F71592F9-05E9-4EA3-8E81-AC750D1260BD}" presName="CompostProcess" presStyleCnt="0">
        <dgm:presLayoutVars>
          <dgm:dir/>
          <dgm:resizeHandles val="exact"/>
        </dgm:presLayoutVars>
      </dgm:prSet>
      <dgm:spPr/>
    </dgm:pt>
    <dgm:pt modelId="{0D34919C-70DF-4957-8AC7-14B0E3FB089D}" type="pres">
      <dgm:prSet presAssocID="{F71592F9-05E9-4EA3-8E81-AC750D1260BD}" presName="arrow" presStyleLbl="bgShp" presStyleIdx="0" presStyleCnt="1"/>
      <dgm:spPr/>
    </dgm:pt>
    <dgm:pt modelId="{A2E0DD59-676C-4D07-9E88-EB3FB2057FC6}" type="pres">
      <dgm:prSet presAssocID="{F71592F9-05E9-4EA3-8E81-AC750D1260BD}" presName="linearProcess" presStyleCnt="0"/>
      <dgm:spPr/>
    </dgm:pt>
    <dgm:pt modelId="{567D860F-6199-4762-B827-7DA82A98BEBD}" type="pres">
      <dgm:prSet presAssocID="{191CD942-316E-435D-8E1D-46289A6E983E}" presName="textNode" presStyleLbl="node1" presStyleIdx="0" presStyleCnt="1">
        <dgm:presLayoutVars>
          <dgm:bulletEnabled val="1"/>
        </dgm:presLayoutVars>
      </dgm:prSet>
      <dgm:spPr/>
      <dgm:t>
        <a:bodyPr/>
        <a:lstStyle/>
        <a:p>
          <a:endParaRPr lang="en-US"/>
        </a:p>
      </dgm:t>
    </dgm:pt>
  </dgm:ptLst>
  <dgm:cxnLst>
    <dgm:cxn modelId="{16E2A0B0-DC7F-8449-8149-1EC70E821AFD}" type="presOf" srcId="{F71592F9-05E9-4EA3-8E81-AC750D1260BD}" destId="{611071E3-65C8-4A2C-9DA4-4BDAA2ACDE79}" srcOrd="0" destOrd="0" presId="urn:microsoft.com/office/officeart/2005/8/layout/hProcess9"/>
    <dgm:cxn modelId="{2B4EF68A-B76F-4F46-B500-0C731F133F2A}" type="presOf" srcId="{191CD942-316E-435D-8E1D-46289A6E983E}" destId="{567D860F-6199-4762-B827-7DA82A98BEBD}" srcOrd="0" destOrd="0" presId="urn:microsoft.com/office/officeart/2005/8/layout/hProcess9"/>
    <dgm:cxn modelId="{1919F826-9058-4F97-B1B6-1CC5D95604EF}" srcId="{F71592F9-05E9-4EA3-8E81-AC750D1260BD}" destId="{191CD942-316E-435D-8E1D-46289A6E983E}" srcOrd="0" destOrd="0" parTransId="{9996C89C-81E4-4E51-93AD-08D333F3A257}" sibTransId="{5FDC6E84-F8A1-4CC1-AF24-705363550912}"/>
    <dgm:cxn modelId="{4346AD79-C88A-D04F-9C02-AF3D7EA02BA3}" type="presParOf" srcId="{611071E3-65C8-4A2C-9DA4-4BDAA2ACDE79}" destId="{0D34919C-70DF-4957-8AC7-14B0E3FB089D}" srcOrd="0" destOrd="0" presId="urn:microsoft.com/office/officeart/2005/8/layout/hProcess9"/>
    <dgm:cxn modelId="{6B9F4FC6-E4CC-484A-AC4B-425B085E6BD4}" type="presParOf" srcId="{611071E3-65C8-4A2C-9DA4-4BDAA2ACDE79}" destId="{A2E0DD59-676C-4D07-9E88-EB3FB2057FC6}" srcOrd="1" destOrd="0" presId="urn:microsoft.com/office/officeart/2005/8/layout/hProcess9"/>
    <dgm:cxn modelId="{E7525F87-BAF7-4443-8141-BECE724EE7D1}" type="presParOf" srcId="{A2E0DD59-676C-4D07-9E88-EB3FB2057FC6}" destId="{567D860F-6199-4762-B827-7DA82A98BEBD}"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6C6C7F-2D33-4692-968C-4EFE8472EF3B}"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A88A3127-5431-46C7-866B-4F28F786ABFA}">
      <dgm:prSet phldrT="[Text]" custT="1"/>
      <dgm:spPr>
        <a:solidFill>
          <a:schemeClr val="bg2">
            <a:lumMod val="75000"/>
          </a:schemeClr>
        </a:solidFill>
      </dgm:spPr>
      <dgm:t>
        <a:bodyPr/>
        <a:lstStyle/>
        <a:p>
          <a:r>
            <a:rPr lang="en-US" sz="2800" b="1" dirty="0">
              <a:solidFill>
                <a:srgbClr val="002D62"/>
              </a:solidFill>
            </a:rPr>
            <a:t>Verbal/</a:t>
          </a:r>
        </a:p>
        <a:p>
          <a:r>
            <a:rPr lang="en-US" sz="2800" b="1" dirty="0">
              <a:solidFill>
                <a:srgbClr val="002D62"/>
              </a:solidFill>
            </a:rPr>
            <a:t>Linguistic</a:t>
          </a:r>
        </a:p>
      </dgm:t>
    </dgm:pt>
    <dgm:pt modelId="{D421301F-B292-4A3E-859C-9F944B4C5900}" type="parTrans" cxnId="{476306B2-EFB9-4716-864C-6490D76324A7}">
      <dgm:prSet/>
      <dgm:spPr/>
      <dgm:t>
        <a:bodyPr/>
        <a:lstStyle/>
        <a:p>
          <a:endParaRPr lang="en-US"/>
        </a:p>
      </dgm:t>
    </dgm:pt>
    <dgm:pt modelId="{2BDD153F-5F86-4432-8CCD-F662CB68D450}" type="sibTrans" cxnId="{476306B2-EFB9-4716-864C-6490D76324A7}">
      <dgm:prSet/>
      <dgm:spPr/>
      <dgm:t>
        <a:bodyPr/>
        <a:lstStyle/>
        <a:p>
          <a:endParaRPr lang="en-US"/>
        </a:p>
      </dgm:t>
    </dgm:pt>
    <dgm:pt modelId="{7A19BD0C-DA61-4962-B3DA-BB4839EC552B}">
      <dgm:prSet custT="1"/>
      <dgm:spPr>
        <a:solidFill>
          <a:schemeClr val="bg2">
            <a:lumMod val="75000"/>
          </a:schemeClr>
        </a:solidFill>
      </dgm:spPr>
      <dgm:t>
        <a:bodyPr/>
        <a:lstStyle/>
        <a:p>
          <a:r>
            <a:rPr lang="en-US" sz="2800" b="1" dirty="0">
              <a:solidFill>
                <a:srgbClr val="002D62"/>
              </a:solidFill>
            </a:rPr>
            <a:t>Logical/Mathematical</a:t>
          </a:r>
        </a:p>
      </dgm:t>
    </dgm:pt>
    <dgm:pt modelId="{E94F5179-6350-4135-A25E-A3BA68790465}" type="parTrans" cxnId="{C3FE3F03-5170-494F-B9B8-01C2CAB00DCD}">
      <dgm:prSet/>
      <dgm:spPr/>
      <dgm:t>
        <a:bodyPr/>
        <a:lstStyle/>
        <a:p>
          <a:endParaRPr lang="en-US"/>
        </a:p>
      </dgm:t>
    </dgm:pt>
    <dgm:pt modelId="{3532C771-225C-4F38-8205-772AB6AB5F45}" type="sibTrans" cxnId="{C3FE3F03-5170-494F-B9B8-01C2CAB00DCD}">
      <dgm:prSet/>
      <dgm:spPr/>
      <dgm:t>
        <a:bodyPr/>
        <a:lstStyle/>
        <a:p>
          <a:endParaRPr lang="en-US"/>
        </a:p>
      </dgm:t>
    </dgm:pt>
    <dgm:pt modelId="{4CD3595A-6861-41CB-8AD6-1B0730E24B37}">
      <dgm:prSet custT="1"/>
      <dgm:spPr>
        <a:solidFill>
          <a:schemeClr val="bg2">
            <a:lumMod val="75000"/>
          </a:schemeClr>
        </a:solidFill>
      </dgm:spPr>
      <dgm:t>
        <a:bodyPr/>
        <a:lstStyle/>
        <a:p>
          <a:r>
            <a:rPr lang="en-US" sz="2800" b="1" dirty="0">
              <a:solidFill>
                <a:srgbClr val="002D62"/>
              </a:solidFill>
            </a:rPr>
            <a:t>Visual/Spatial</a:t>
          </a:r>
        </a:p>
      </dgm:t>
    </dgm:pt>
    <dgm:pt modelId="{DC35E609-37F7-4744-B5A7-9779842354E5}" type="parTrans" cxnId="{F07BB5F9-1F13-4419-91D0-5A3AE6C29754}">
      <dgm:prSet/>
      <dgm:spPr/>
      <dgm:t>
        <a:bodyPr/>
        <a:lstStyle/>
        <a:p>
          <a:endParaRPr lang="en-US"/>
        </a:p>
      </dgm:t>
    </dgm:pt>
    <dgm:pt modelId="{AE286CDE-0401-4714-9A00-26282E9C69CF}" type="sibTrans" cxnId="{F07BB5F9-1F13-4419-91D0-5A3AE6C29754}">
      <dgm:prSet/>
      <dgm:spPr/>
      <dgm:t>
        <a:bodyPr/>
        <a:lstStyle/>
        <a:p>
          <a:endParaRPr lang="en-US"/>
        </a:p>
      </dgm:t>
    </dgm:pt>
    <dgm:pt modelId="{FA830549-F42A-4193-A6F5-69E77C1E622B}">
      <dgm:prSet custT="1"/>
      <dgm:spPr>
        <a:solidFill>
          <a:schemeClr val="bg2">
            <a:lumMod val="75000"/>
          </a:schemeClr>
        </a:solidFill>
      </dgm:spPr>
      <dgm:t>
        <a:bodyPr/>
        <a:lstStyle/>
        <a:p>
          <a:r>
            <a:rPr lang="en-US" sz="2800" b="1" dirty="0">
              <a:solidFill>
                <a:srgbClr val="002D62"/>
              </a:solidFill>
            </a:rPr>
            <a:t>Musical/</a:t>
          </a:r>
        </a:p>
        <a:p>
          <a:r>
            <a:rPr lang="en-US" sz="2800" b="1" dirty="0">
              <a:solidFill>
                <a:srgbClr val="002D62"/>
              </a:solidFill>
            </a:rPr>
            <a:t>Rhythmic</a:t>
          </a:r>
        </a:p>
      </dgm:t>
    </dgm:pt>
    <dgm:pt modelId="{34730726-0142-4995-80DF-0B9C6979847F}" type="parTrans" cxnId="{42F65F93-417C-4203-96F8-1A6C8B70FBB1}">
      <dgm:prSet/>
      <dgm:spPr/>
      <dgm:t>
        <a:bodyPr/>
        <a:lstStyle/>
        <a:p>
          <a:endParaRPr lang="en-US"/>
        </a:p>
      </dgm:t>
    </dgm:pt>
    <dgm:pt modelId="{66CD99BA-3C9D-446A-BC78-E91B51C8553C}" type="sibTrans" cxnId="{42F65F93-417C-4203-96F8-1A6C8B70FBB1}">
      <dgm:prSet/>
      <dgm:spPr/>
      <dgm:t>
        <a:bodyPr/>
        <a:lstStyle/>
        <a:p>
          <a:endParaRPr lang="en-US"/>
        </a:p>
      </dgm:t>
    </dgm:pt>
    <dgm:pt modelId="{0B020C6F-734F-4F5E-BC3C-19F03F0F73FB}">
      <dgm:prSet custT="1"/>
      <dgm:spPr>
        <a:solidFill>
          <a:schemeClr val="bg2">
            <a:lumMod val="75000"/>
          </a:schemeClr>
        </a:solidFill>
      </dgm:spPr>
      <dgm:t>
        <a:bodyPr/>
        <a:lstStyle/>
        <a:p>
          <a:r>
            <a:rPr lang="en-US" sz="2800" b="1" dirty="0">
              <a:solidFill>
                <a:srgbClr val="002D62"/>
              </a:solidFill>
            </a:rPr>
            <a:t>Bodily/</a:t>
          </a:r>
        </a:p>
        <a:p>
          <a:r>
            <a:rPr lang="en-US" sz="2800" b="1" dirty="0">
              <a:solidFill>
                <a:srgbClr val="002D62"/>
              </a:solidFill>
            </a:rPr>
            <a:t>Kinesthetic</a:t>
          </a:r>
        </a:p>
      </dgm:t>
    </dgm:pt>
    <dgm:pt modelId="{CBE39C42-B3AF-4AC6-8147-A05BA8E02DFD}" type="parTrans" cxnId="{C80F062D-25B3-4679-AFD4-F88EA939F8B5}">
      <dgm:prSet/>
      <dgm:spPr/>
      <dgm:t>
        <a:bodyPr/>
        <a:lstStyle/>
        <a:p>
          <a:endParaRPr lang="en-US"/>
        </a:p>
      </dgm:t>
    </dgm:pt>
    <dgm:pt modelId="{39138E9A-BA85-407E-AC5E-E527011265F9}" type="sibTrans" cxnId="{C80F062D-25B3-4679-AFD4-F88EA939F8B5}">
      <dgm:prSet/>
      <dgm:spPr/>
      <dgm:t>
        <a:bodyPr/>
        <a:lstStyle/>
        <a:p>
          <a:endParaRPr lang="en-US"/>
        </a:p>
      </dgm:t>
    </dgm:pt>
    <dgm:pt modelId="{5FDCDBF2-DD32-44DB-A928-4C62785EA110}">
      <dgm:prSet custT="1"/>
      <dgm:spPr>
        <a:solidFill>
          <a:schemeClr val="bg2">
            <a:lumMod val="75000"/>
          </a:schemeClr>
        </a:solidFill>
        <a:ln>
          <a:solidFill>
            <a:schemeClr val="bg2">
              <a:lumMod val="75000"/>
            </a:schemeClr>
          </a:solidFill>
        </a:ln>
      </dgm:spPr>
      <dgm:t>
        <a:bodyPr/>
        <a:lstStyle/>
        <a:p>
          <a:r>
            <a:rPr lang="en-US" sz="2800" b="1" dirty="0">
              <a:solidFill>
                <a:srgbClr val="002D62"/>
              </a:solidFill>
            </a:rPr>
            <a:t>Interpersonal</a:t>
          </a:r>
        </a:p>
      </dgm:t>
    </dgm:pt>
    <dgm:pt modelId="{EC007211-78A0-4945-861C-68323CD8D894}" type="parTrans" cxnId="{FA6A016E-CC3F-4496-8BE4-DB88451C1876}">
      <dgm:prSet/>
      <dgm:spPr/>
      <dgm:t>
        <a:bodyPr/>
        <a:lstStyle/>
        <a:p>
          <a:endParaRPr lang="en-US"/>
        </a:p>
      </dgm:t>
    </dgm:pt>
    <dgm:pt modelId="{083FD85B-6DEF-400C-90D9-F038EA46E848}" type="sibTrans" cxnId="{FA6A016E-CC3F-4496-8BE4-DB88451C1876}">
      <dgm:prSet/>
      <dgm:spPr/>
      <dgm:t>
        <a:bodyPr/>
        <a:lstStyle/>
        <a:p>
          <a:endParaRPr lang="en-US"/>
        </a:p>
      </dgm:t>
    </dgm:pt>
    <dgm:pt modelId="{B1DACA5B-ADBF-49D0-9EF8-08D599E8A512}">
      <dgm:prSet custT="1"/>
      <dgm:spPr>
        <a:solidFill>
          <a:schemeClr val="bg2">
            <a:lumMod val="75000"/>
          </a:schemeClr>
        </a:solidFill>
      </dgm:spPr>
      <dgm:t>
        <a:bodyPr/>
        <a:lstStyle/>
        <a:p>
          <a:r>
            <a:rPr lang="en-US" sz="2800" b="1" dirty="0">
              <a:solidFill>
                <a:srgbClr val="002D62"/>
              </a:solidFill>
            </a:rPr>
            <a:t>Intrapersonal</a:t>
          </a:r>
        </a:p>
      </dgm:t>
    </dgm:pt>
    <dgm:pt modelId="{63D0701D-5742-4E47-BFA3-F96DFBC217FB}" type="parTrans" cxnId="{16545545-8BB3-46CA-BCAC-AFC9158A9FF4}">
      <dgm:prSet/>
      <dgm:spPr/>
      <dgm:t>
        <a:bodyPr/>
        <a:lstStyle/>
        <a:p>
          <a:endParaRPr lang="en-US"/>
        </a:p>
      </dgm:t>
    </dgm:pt>
    <dgm:pt modelId="{6989EF9C-A73B-4F1E-AAFF-EB7B15366302}" type="sibTrans" cxnId="{16545545-8BB3-46CA-BCAC-AFC9158A9FF4}">
      <dgm:prSet/>
      <dgm:spPr/>
      <dgm:t>
        <a:bodyPr/>
        <a:lstStyle/>
        <a:p>
          <a:endParaRPr lang="en-US"/>
        </a:p>
      </dgm:t>
    </dgm:pt>
    <dgm:pt modelId="{0977A778-3F59-45D8-9779-7E228821D07E}">
      <dgm:prSet custT="1"/>
      <dgm:spPr>
        <a:solidFill>
          <a:schemeClr val="bg2">
            <a:lumMod val="75000"/>
          </a:schemeClr>
        </a:solidFill>
      </dgm:spPr>
      <dgm:t>
        <a:bodyPr/>
        <a:lstStyle/>
        <a:p>
          <a:r>
            <a:rPr lang="en-US" sz="2800" b="1" dirty="0">
              <a:solidFill>
                <a:srgbClr val="002D62"/>
              </a:solidFill>
            </a:rPr>
            <a:t>Naturalist</a:t>
          </a:r>
        </a:p>
      </dgm:t>
    </dgm:pt>
    <dgm:pt modelId="{5DBADCBC-E1C2-4BBC-9F11-754243E8BFF4}" type="parTrans" cxnId="{E17574C2-FA35-4E4C-B135-9C3FF1AF2AD6}">
      <dgm:prSet/>
      <dgm:spPr/>
      <dgm:t>
        <a:bodyPr/>
        <a:lstStyle/>
        <a:p>
          <a:endParaRPr lang="en-US"/>
        </a:p>
      </dgm:t>
    </dgm:pt>
    <dgm:pt modelId="{A2C9322C-80F6-42B5-BBC8-B1B04C0A6371}" type="sibTrans" cxnId="{E17574C2-FA35-4E4C-B135-9C3FF1AF2AD6}">
      <dgm:prSet/>
      <dgm:spPr/>
      <dgm:t>
        <a:bodyPr/>
        <a:lstStyle/>
        <a:p>
          <a:endParaRPr lang="en-US"/>
        </a:p>
      </dgm:t>
    </dgm:pt>
    <dgm:pt modelId="{DE0F5D28-90BE-4337-8B48-5EB048EA5F91}">
      <dgm:prSet custT="1"/>
      <dgm:spPr>
        <a:solidFill>
          <a:schemeClr val="bg2">
            <a:lumMod val="75000"/>
          </a:schemeClr>
        </a:solidFill>
      </dgm:spPr>
      <dgm:t>
        <a:bodyPr/>
        <a:lstStyle/>
        <a:p>
          <a:r>
            <a:rPr lang="en-US" sz="2800" b="1" dirty="0">
              <a:solidFill>
                <a:srgbClr val="002D62"/>
              </a:solidFill>
            </a:rPr>
            <a:t>Existentialist</a:t>
          </a:r>
        </a:p>
      </dgm:t>
    </dgm:pt>
    <dgm:pt modelId="{2EABDF83-6B2D-491D-A672-D86E581456C8}" type="parTrans" cxnId="{E91FB275-067E-49FF-B157-B3AC2129D660}">
      <dgm:prSet/>
      <dgm:spPr/>
      <dgm:t>
        <a:bodyPr/>
        <a:lstStyle/>
        <a:p>
          <a:endParaRPr lang="en-US"/>
        </a:p>
      </dgm:t>
    </dgm:pt>
    <dgm:pt modelId="{D5F43B0B-3269-4276-9D66-8EA3D5A88DA6}" type="sibTrans" cxnId="{E91FB275-067E-49FF-B157-B3AC2129D660}">
      <dgm:prSet/>
      <dgm:spPr/>
      <dgm:t>
        <a:bodyPr/>
        <a:lstStyle/>
        <a:p>
          <a:endParaRPr lang="en-US"/>
        </a:p>
      </dgm:t>
    </dgm:pt>
    <dgm:pt modelId="{72279530-A6D8-4C7C-BE92-8BF12F5249D5}" type="pres">
      <dgm:prSet presAssocID="{BB6C6C7F-2D33-4692-968C-4EFE8472EF3B}" presName="diagram" presStyleCnt="0">
        <dgm:presLayoutVars>
          <dgm:dir/>
          <dgm:resizeHandles val="exact"/>
        </dgm:presLayoutVars>
      </dgm:prSet>
      <dgm:spPr/>
      <dgm:t>
        <a:bodyPr/>
        <a:lstStyle/>
        <a:p>
          <a:endParaRPr lang="en-US"/>
        </a:p>
      </dgm:t>
    </dgm:pt>
    <dgm:pt modelId="{0CD46D99-7713-499E-B0BB-67DF5E997527}" type="pres">
      <dgm:prSet presAssocID="{A88A3127-5431-46C7-866B-4F28F786ABFA}" presName="node" presStyleLbl="node1" presStyleIdx="0" presStyleCnt="9" custScaleX="148425">
        <dgm:presLayoutVars>
          <dgm:bulletEnabled val="1"/>
        </dgm:presLayoutVars>
      </dgm:prSet>
      <dgm:spPr>
        <a:prstGeom prst="roundRect">
          <a:avLst/>
        </a:prstGeom>
      </dgm:spPr>
      <dgm:t>
        <a:bodyPr/>
        <a:lstStyle/>
        <a:p>
          <a:endParaRPr lang="en-US"/>
        </a:p>
      </dgm:t>
    </dgm:pt>
    <dgm:pt modelId="{A15EF621-5168-4F73-9111-A2279114C74C}" type="pres">
      <dgm:prSet presAssocID="{2BDD153F-5F86-4432-8CCD-F662CB68D450}" presName="sibTrans" presStyleCnt="0"/>
      <dgm:spPr/>
    </dgm:pt>
    <dgm:pt modelId="{DAEEAC3D-8122-482F-A938-2DA0BFFDA253}" type="pres">
      <dgm:prSet presAssocID="{7A19BD0C-DA61-4962-B3DA-BB4839EC552B}" presName="node" presStyleLbl="node1" presStyleIdx="1" presStyleCnt="9" custScaleX="127982" custScaleY="90671">
        <dgm:presLayoutVars>
          <dgm:bulletEnabled val="1"/>
        </dgm:presLayoutVars>
      </dgm:prSet>
      <dgm:spPr>
        <a:prstGeom prst="roundRect">
          <a:avLst/>
        </a:prstGeom>
      </dgm:spPr>
      <dgm:t>
        <a:bodyPr/>
        <a:lstStyle/>
        <a:p>
          <a:endParaRPr lang="en-US"/>
        </a:p>
      </dgm:t>
    </dgm:pt>
    <dgm:pt modelId="{A4E29CC4-37ED-4ED5-9611-79984D361110}" type="pres">
      <dgm:prSet presAssocID="{3532C771-225C-4F38-8205-772AB6AB5F45}" presName="sibTrans" presStyleCnt="0"/>
      <dgm:spPr/>
    </dgm:pt>
    <dgm:pt modelId="{56CD2B31-224B-47F7-BE0B-BAE67BD52439}" type="pres">
      <dgm:prSet presAssocID="{4CD3595A-6861-41CB-8AD6-1B0730E24B37}" presName="node" presStyleLbl="node1" presStyleIdx="2" presStyleCnt="9" custScaleX="124361" custScaleY="98674">
        <dgm:presLayoutVars>
          <dgm:bulletEnabled val="1"/>
        </dgm:presLayoutVars>
      </dgm:prSet>
      <dgm:spPr>
        <a:prstGeom prst="roundRect">
          <a:avLst/>
        </a:prstGeom>
      </dgm:spPr>
      <dgm:t>
        <a:bodyPr/>
        <a:lstStyle/>
        <a:p>
          <a:endParaRPr lang="en-US"/>
        </a:p>
      </dgm:t>
    </dgm:pt>
    <dgm:pt modelId="{6A4183AA-99C8-49D1-8DF5-A83C0917C424}" type="pres">
      <dgm:prSet presAssocID="{AE286CDE-0401-4714-9A00-26282E9C69CF}" presName="sibTrans" presStyleCnt="0"/>
      <dgm:spPr/>
    </dgm:pt>
    <dgm:pt modelId="{D07A56B6-86F3-4526-809A-EDDC8F6211C7}" type="pres">
      <dgm:prSet presAssocID="{FA830549-F42A-4193-A6F5-69E77C1E622B}" presName="node" presStyleLbl="node1" presStyleIdx="3" presStyleCnt="9">
        <dgm:presLayoutVars>
          <dgm:bulletEnabled val="1"/>
        </dgm:presLayoutVars>
      </dgm:prSet>
      <dgm:spPr>
        <a:prstGeom prst="roundRect">
          <a:avLst/>
        </a:prstGeom>
      </dgm:spPr>
      <dgm:t>
        <a:bodyPr/>
        <a:lstStyle/>
        <a:p>
          <a:endParaRPr lang="en-US"/>
        </a:p>
      </dgm:t>
    </dgm:pt>
    <dgm:pt modelId="{12751EA4-611C-4F0F-A1E9-BF44D4CDF49B}" type="pres">
      <dgm:prSet presAssocID="{66CD99BA-3C9D-446A-BC78-E91B51C8553C}" presName="sibTrans" presStyleCnt="0"/>
      <dgm:spPr/>
    </dgm:pt>
    <dgm:pt modelId="{EAE49E6C-F744-4EE5-8357-EC3CA27D9B13}" type="pres">
      <dgm:prSet presAssocID="{0B020C6F-734F-4F5E-BC3C-19F03F0F73FB}" presName="node" presStyleLbl="node1" presStyleIdx="4" presStyleCnt="9">
        <dgm:presLayoutVars>
          <dgm:bulletEnabled val="1"/>
        </dgm:presLayoutVars>
      </dgm:prSet>
      <dgm:spPr>
        <a:prstGeom prst="roundRect">
          <a:avLst/>
        </a:prstGeom>
      </dgm:spPr>
      <dgm:t>
        <a:bodyPr/>
        <a:lstStyle/>
        <a:p>
          <a:endParaRPr lang="en-US"/>
        </a:p>
      </dgm:t>
    </dgm:pt>
    <dgm:pt modelId="{4562A8F5-6D4B-4671-81BB-FE84EC940BC4}" type="pres">
      <dgm:prSet presAssocID="{39138E9A-BA85-407E-AC5E-E527011265F9}" presName="sibTrans" presStyleCnt="0"/>
      <dgm:spPr/>
    </dgm:pt>
    <dgm:pt modelId="{C91D2DEF-AD59-499B-AD7F-2F5F5B897360}" type="pres">
      <dgm:prSet presAssocID="{5FDCDBF2-DD32-44DB-A928-4C62785EA110}" presName="node" presStyleLbl="node1" presStyleIdx="5" presStyleCnt="9" custScaleX="134160" custScaleY="103810">
        <dgm:presLayoutVars>
          <dgm:bulletEnabled val="1"/>
        </dgm:presLayoutVars>
      </dgm:prSet>
      <dgm:spPr>
        <a:prstGeom prst="roundRect">
          <a:avLst/>
        </a:prstGeom>
      </dgm:spPr>
      <dgm:t>
        <a:bodyPr/>
        <a:lstStyle/>
        <a:p>
          <a:endParaRPr lang="en-US"/>
        </a:p>
      </dgm:t>
    </dgm:pt>
    <dgm:pt modelId="{38D488B3-6EB3-4B5E-8E3B-58BE0A89DD01}" type="pres">
      <dgm:prSet presAssocID="{083FD85B-6DEF-400C-90D9-F038EA46E848}" presName="sibTrans" presStyleCnt="0"/>
      <dgm:spPr/>
    </dgm:pt>
    <dgm:pt modelId="{92B99425-98DE-47B9-B5B0-4929361ABBFC}" type="pres">
      <dgm:prSet presAssocID="{B1DACA5B-ADBF-49D0-9EF8-08D599E8A512}" presName="node" presStyleLbl="node1" presStyleIdx="6" presStyleCnt="9" custScaleX="115675" custScaleY="101308">
        <dgm:presLayoutVars>
          <dgm:bulletEnabled val="1"/>
        </dgm:presLayoutVars>
      </dgm:prSet>
      <dgm:spPr>
        <a:prstGeom prst="roundRect">
          <a:avLst/>
        </a:prstGeom>
      </dgm:spPr>
      <dgm:t>
        <a:bodyPr/>
        <a:lstStyle/>
        <a:p>
          <a:endParaRPr lang="en-US"/>
        </a:p>
      </dgm:t>
    </dgm:pt>
    <dgm:pt modelId="{DF7C5DDA-B035-4795-A020-837D7A7CAD18}" type="pres">
      <dgm:prSet presAssocID="{6989EF9C-A73B-4F1E-AAFF-EB7B15366302}" presName="sibTrans" presStyleCnt="0"/>
      <dgm:spPr/>
    </dgm:pt>
    <dgm:pt modelId="{C763713B-DBD8-4481-BD81-52033965C6F1}" type="pres">
      <dgm:prSet presAssocID="{0977A778-3F59-45D8-9779-7E228821D07E}" presName="node" presStyleLbl="node1" presStyleIdx="7" presStyleCnt="9">
        <dgm:presLayoutVars>
          <dgm:bulletEnabled val="1"/>
        </dgm:presLayoutVars>
      </dgm:prSet>
      <dgm:spPr>
        <a:prstGeom prst="roundRect">
          <a:avLst/>
        </a:prstGeom>
      </dgm:spPr>
      <dgm:t>
        <a:bodyPr/>
        <a:lstStyle/>
        <a:p>
          <a:endParaRPr lang="en-US"/>
        </a:p>
      </dgm:t>
    </dgm:pt>
    <dgm:pt modelId="{3D9C8D57-9E1D-409C-BF42-899CEADB1473}" type="pres">
      <dgm:prSet presAssocID="{A2C9322C-80F6-42B5-BBC8-B1B04C0A6371}" presName="sibTrans" presStyleCnt="0"/>
      <dgm:spPr/>
    </dgm:pt>
    <dgm:pt modelId="{03013DAC-754E-4557-A223-AF8F7F50A12D}" type="pres">
      <dgm:prSet presAssocID="{DE0F5D28-90BE-4337-8B48-5EB048EA5F91}" presName="node" presStyleLbl="node1" presStyleIdx="8" presStyleCnt="9" custScaleX="129534" custScaleY="114521">
        <dgm:presLayoutVars>
          <dgm:bulletEnabled val="1"/>
        </dgm:presLayoutVars>
      </dgm:prSet>
      <dgm:spPr>
        <a:prstGeom prst="roundRect">
          <a:avLst/>
        </a:prstGeom>
      </dgm:spPr>
      <dgm:t>
        <a:bodyPr/>
        <a:lstStyle/>
        <a:p>
          <a:endParaRPr lang="en-US"/>
        </a:p>
      </dgm:t>
    </dgm:pt>
  </dgm:ptLst>
  <dgm:cxnLst>
    <dgm:cxn modelId="{476306B2-EFB9-4716-864C-6490D76324A7}" srcId="{BB6C6C7F-2D33-4692-968C-4EFE8472EF3B}" destId="{A88A3127-5431-46C7-866B-4F28F786ABFA}" srcOrd="0" destOrd="0" parTransId="{D421301F-B292-4A3E-859C-9F944B4C5900}" sibTransId="{2BDD153F-5F86-4432-8CCD-F662CB68D450}"/>
    <dgm:cxn modelId="{32EBA9B9-C2EF-4C66-BA03-34BE094421C6}" type="presOf" srcId="{B1DACA5B-ADBF-49D0-9EF8-08D599E8A512}" destId="{92B99425-98DE-47B9-B5B0-4929361ABBFC}" srcOrd="0" destOrd="0" presId="urn:microsoft.com/office/officeart/2005/8/layout/default#1"/>
    <dgm:cxn modelId="{FA6A016E-CC3F-4496-8BE4-DB88451C1876}" srcId="{BB6C6C7F-2D33-4692-968C-4EFE8472EF3B}" destId="{5FDCDBF2-DD32-44DB-A928-4C62785EA110}" srcOrd="5" destOrd="0" parTransId="{EC007211-78A0-4945-861C-68323CD8D894}" sibTransId="{083FD85B-6DEF-400C-90D9-F038EA46E848}"/>
    <dgm:cxn modelId="{0CA2412B-0777-436F-87E7-DB61CEEB9E67}" type="presOf" srcId="{4CD3595A-6861-41CB-8AD6-1B0730E24B37}" destId="{56CD2B31-224B-47F7-BE0B-BAE67BD52439}" srcOrd="0" destOrd="0" presId="urn:microsoft.com/office/officeart/2005/8/layout/default#1"/>
    <dgm:cxn modelId="{C3FE3F03-5170-494F-B9B8-01C2CAB00DCD}" srcId="{BB6C6C7F-2D33-4692-968C-4EFE8472EF3B}" destId="{7A19BD0C-DA61-4962-B3DA-BB4839EC552B}" srcOrd="1" destOrd="0" parTransId="{E94F5179-6350-4135-A25E-A3BA68790465}" sibTransId="{3532C771-225C-4F38-8205-772AB6AB5F45}"/>
    <dgm:cxn modelId="{325197D3-CA66-4FC1-800C-325DBB2936C0}" type="presOf" srcId="{DE0F5D28-90BE-4337-8B48-5EB048EA5F91}" destId="{03013DAC-754E-4557-A223-AF8F7F50A12D}" srcOrd="0" destOrd="0" presId="urn:microsoft.com/office/officeart/2005/8/layout/default#1"/>
    <dgm:cxn modelId="{055F303E-394E-4EE5-B7D6-746AF3035F65}" type="presOf" srcId="{7A19BD0C-DA61-4962-B3DA-BB4839EC552B}" destId="{DAEEAC3D-8122-482F-A938-2DA0BFFDA253}" srcOrd="0" destOrd="0" presId="urn:microsoft.com/office/officeart/2005/8/layout/default#1"/>
    <dgm:cxn modelId="{29698B53-F8CC-43BF-A692-C583C7A1B0A1}" type="presOf" srcId="{0B020C6F-734F-4F5E-BC3C-19F03F0F73FB}" destId="{EAE49E6C-F744-4EE5-8357-EC3CA27D9B13}" srcOrd="0" destOrd="0" presId="urn:microsoft.com/office/officeart/2005/8/layout/default#1"/>
    <dgm:cxn modelId="{E91FB275-067E-49FF-B157-B3AC2129D660}" srcId="{BB6C6C7F-2D33-4692-968C-4EFE8472EF3B}" destId="{DE0F5D28-90BE-4337-8B48-5EB048EA5F91}" srcOrd="8" destOrd="0" parTransId="{2EABDF83-6B2D-491D-A672-D86E581456C8}" sibTransId="{D5F43B0B-3269-4276-9D66-8EA3D5A88DA6}"/>
    <dgm:cxn modelId="{064F2029-E056-4CB0-A510-5073AF94272A}" type="presOf" srcId="{BB6C6C7F-2D33-4692-968C-4EFE8472EF3B}" destId="{72279530-A6D8-4C7C-BE92-8BF12F5249D5}" srcOrd="0" destOrd="0" presId="urn:microsoft.com/office/officeart/2005/8/layout/default#1"/>
    <dgm:cxn modelId="{3A1A76C1-C90F-4BD4-8866-0F5B1268736D}" type="presOf" srcId="{5FDCDBF2-DD32-44DB-A928-4C62785EA110}" destId="{C91D2DEF-AD59-499B-AD7F-2F5F5B897360}" srcOrd="0" destOrd="0" presId="urn:microsoft.com/office/officeart/2005/8/layout/default#1"/>
    <dgm:cxn modelId="{6243AB75-EC32-432A-B1E7-6E3129551374}" type="presOf" srcId="{0977A778-3F59-45D8-9779-7E228821D07E}" destId="{C763713B-DBD8-4481-BD81-52033965C6F1}" srcOrd="0" destOrd="0" presId="urn:microsoft.com/office/officeart/2005/8/layout/default#1"/>
    <dgm:cxn modelId="{0484EB96-0D1B-4A8D-96A3-7CBCF8B70FB5}" type="presOf" srcId="{FA830549-F42A-4193-A6F5-69E77C1E622B}" destId="{D07A56B6-86F3-4526-809A-EDDC8F6211C7}" srcOrd="0" destOrd="0" presId="urn:microsoft.com/office/officeart/2005/8/layout/default#1"/>
    <dgm:cxn modelId="{16545545-8BB3-46CA-BCAC-AFC9158A9FF4}" srcId="{BB6C6C7F-2D33-4692-968C-4EFE8472EF3B}" destId="{B1DACA5B-ADBF-49D0-9EF8-08D599E8A512}" srcOrd="6" destOrd="0" parTransId="{63D0701D-5742-4E47-BFA3-F96DFBC217FB}" sibTransId="{6989EF9C-A73B-4F1E-AAFF-EB7B15366302}"/>
    <dgm:cxn modelId="{5C93E89B-1DF7-4819-8E19-7E7323D9233E}" type="presOf" srcId="{A88A3127-5431-46C7-866B-4F28F786ABFA}" destId="{0CD46D99-7713-499E-B0BB-67DF5E997527}" srcOrd="0" destOrd="0" presId="urn:microsoft.com/office/officeart/2005/8/layout/default#1"/>
    <dgm:cxn modelId="{42F65F93-417C-4203-96F8-1A6C8B70FBB1}" srcId="{BB6C6C7F-2D33-4692-968C-4EFE8472EF3B}" destId="{FA830549-F42A-4193-A6F5-69E77C1E622B}" srcOrd="3" destOrd="0" parTransId="{34730726-0142-4995-80DF-0B9C6979847F}" sibTransId="{66CD99BA-3C9D-446A-BC78-E91B51C8553C}"/>
    <dgm:cxn modelId="{C80F062D-25B3-4679-AFD4-F88EA939F8B5}" srcId="{BB6C6C7F-2D33-4692-968C-4EFE8472EF3B}" destId="{0B020C6F-734F-4F5E-BC3C-19F03F0F73FB}" srcOrd="4" destOrd="0" parTransId="{CBE39C42-B3AF-4AC6-8147-A05BA8E02DFD}" sibTransId="{39138E9A-BA85-407E-AC5E-E527011265F9}"/>
    <dgm:cxn modelId="{F07BB5F9-1F13-4419-91D0-5A3AE6C29754}" srcId="{BB6C6C7F-2D33-4692-968C-4EFE8472EF3B}" destId="{4CD3595A-6861-41CB-8AD6-1B0730E24B37}" srcOrd="2" destOrd="0" parTransId="{DC35E609-37F7-4744-B5A7-9779842354E5}" sibTransId="{AE286CDE-0401-4714-9A00-26282E9C69CF}"/>
    <dgm:cxn modelId="{E17574C2-FA35-4E4C-B135-9C3FF1AF2AD6}" srcId="{BB6C6C7F-2D33-4692-968C-4EFE8472EF3B}" destId="{0977A778-3F59-45D8-9779-7E228821D07E}" srcOrd="7" destOrd="0" parTransId="{5DBADCBC-E1C2-4BBC-9F11-754243E8BFF4}" sibTransId="{A2C9322C-80F6-42B5-BBC8-B1B04C0A6371}"/>
    <dgm:cxn modelId="{816A6351-57B9-45D4-8901-29620A9F1A18}" type="presParOf" srcId="{72279530-A6D8-4C7C-BE92-8BF12F5249D5}" destId="{0CD46D99-7713-499E-B0BB-67DF5E997527}" srcOrd="0" destOrd="0" presId="urn:microsoft.com/office/officeart/2005/8/layout/default#1"/>
    <dgm:cxn modelId="{AB87070D-23CE-41E4-ACCC-FD07E8CF391D}" type="presParOf" srcId="{72279530-A6D8-4C7C-BE92-8BF12F5249D5}" destId="{A15EF621-5168-4F73-9111-A2279114C74C}" srcOrd="1" destOrd="0" presId="urn:microsoft.com/office/officeart/2005/8/layout/default#1"/>
    <dgm:cxn modelId="{98C9036D-D4CE-45F9-B2B5-716AD454E626}" type="presParOf" srcId="{72279530-A6D8-4C7C-BE92-8BF12F5249D5}" destId="{DAEEAC3D-8122-482F-A938-2DA0BFFDA253}" srcOrd="2" destOrd="0" presId="urn:microsoft.com/office/officeart/2005/8/layout/default#1"/>
    <dgm:cxn modelId="{EABCE81B-D979-4390-A03B-CD8805EFB9DD}" type="presParOf" srcId="{72279530-A6D8-4C7C-BE92-8BF12F5249D5}" destId="{A4E29CC4-37ED-4ED5-9611-79984D361110}" srcOrd="3" destOrd="0" presId="urn:microsoft.com/office/officeart/2005/8/layout/default#1"/>
    <dgm:cxn modelId="{3B692CE5-ADD0-4093-A4C4-C15DFDA0C839}" type="presParOf" srcId="{72279530-A6D8-4C7C-BE92-8BF12F5249D5}" destId="{56CD2B31-224B-47F7-BE0B-BAE67BD52439}" srcOrd="4" destOrd="0" presId="urn:microsoft.com/office/officeart/2005/8/layout/default#1"/>
    <dgm:cxn modelId="{EA1D125F-C4C7-443B-8712-1E3AF51C8B45}" type="presParOf" srcId="{72279530-A6D8-4C7C-BE92-8BF12F5249D5}" destId="{6A4183AA-99C8-49D1-8DF5-A83C0917C424}" srcOrd="5" destOrd="0" presId="urn:microsoft.com/office/officeart/2005/8/layout/default#1"/>
    <dgm:cxn modelId="{16348FFC-769B-409D-AF89-04F66E0AB7F9}" type="presParOf" srcId="{72279530-A6D8-4C7C-BE92-8BF12F5249D5}" destId="{D07A56B6-86F3-4526-809A-EDDC8F6211C7}" srcOrd="6" destOrd="0" presId="urn:microsoft.com/office/officeart/2005/8/layout/default#1"/>
    <dgm:cxn modelId="{E2F72EF6-E91D-49C2-BB93-D19540F5FCC1}" type="presParOf" srcId="{72279530-A6D8-4C7C-BE92-8BF12F5249D5}" destId="{12751EA4-611C-4F0F-A1E9-BF44D4CDF49B}" srcOrd="7" destOrd="0" presId="urn:microsoft.com/office/officeart/2005/8/layout/default#1"/>
    <dgm:cxn modelId="{FEC603D8-38D1-447A-A912-C15E41ECF0CA}" type="presParOf" srcId="{72279530-A6D8-4C7C-BE92-8BF12F5249D5}" destId="{EAE49E6C-F744-4EE5-8357-EC3CA27D9B13}" srcOrd="8" destOrd="0" presId="urn:microsoft.com/office/officeart/2005/8/layout/default#1"/>
    <dgm:cxn modelId="{1259D266-DF99-4EF0-8DC5-3645CF3BA14E}" type="presParOf" srcId="{72279530-A6D8-4C7C-BE92-8BF12F5249D5}" destId="{4562A8F5-6D4B-4671-81BB-FE84EC940BC4}" srcOrd="9" destOrd="0" presId="urn:microsoft.com/office/officeart/2005/8/layout/default#1"/>
    <dgm:cxn modelId="{73F2EAC9-DDF7-482D-A553-D9337F8177EE}" type="presParOf" srcId="{72279530-A6D8-4C7C-BE92-8BF12F5249D5}" destId="{C91D2DEF-AD59-499B-AD7F-2F5F5B897360}" srcOrd="10" destOrd="0" presId="urn:microsoft.com/office/officeart/2005/8/layout/default#1"/>
    <dgm:cxn modelId="{A3A52C3C-7E35-4326-9684-6502D4720599}" type="presParOf" srcId="{72279530-A6D8-4C7C-BE92-8BF12F5249D5}" destId="{38D488B3-6EB3-4B5E-8E3B-58BE0A89DD01}" srcOrd="11" destOrd="0" presId="urn:microsoft.com/office/officeart/2005/8/layout/default#1"/>
    <dgm:cxn modelId="{4888149B-D8A2-4E46-B6FF-B3711FB51BBC}" type="presParOf" srcId="{72279530-A6D8-4C7C-BE92-8BF12F5249D5}" destId="{92B99425-98DE-47B9-B5B0-4929361ABBFC}" srcOrd="12" destOrd="0" presId="urn:microsoft.com/office/officeart/2005/8/layout/default#1"/>
    <dgm:cxn modelId="{164CAFA7-650B-4A71-B760-68EC4E5F15EC}" type="presParOf" srcId="{72279530-A6D8-4C7C-BE92-8BF12F5249D5}" destId="{DF7C5DDA-B035-4795-A020-837D7A7CAD18}" srcOrd="13" destOrd="0" presId="urn:microsoft.com/office/officeart/2005/8/layout/default#1"/>
    <dgm:cxn modelId="{C0C4D08E-4BCA-40F2-A59B-553F2E0DB16C}" type="presParOf" srcId="{72279530-A6D8-4C7C-BE92-8BF12F5249D5}" destId="{C763713B-DBD8-4481-BD81-52033965C6F1}" srcOrd="14" destOrd="0" presId="urn:microsoft.com/office/officeart/2005/8/layout/default#1"/>
    <dgm:cxn modelId="{E7886B04-6451-4519-939A-DF8F9AAA33B8}" type="presParOf" srcId="{72279530-A6D8-4C7C-BE92-8BF12F5249D5}" destId="{3D9C8D57-9E1D-409C-BF42-899CEADB1473}" srcOrd="15" destOrd="0" presId="urn:microsoft.com/office/officeart/2005/8/layout/default#1"/>
    <dgm:cxn modelId="{9F6E0C85-26CE-425A-A151-EC6144DD76D7}" type="presParOf" srcId="{72279530-A6D8-4C7C-BE92-8BF12F5249D5}" destId="{03013DAC-754E-4557-A223-AF8F7F50A12D}" srcOrd="1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52640B-C4CA-455E-9A2D-6943604BD8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1B01826-261F-4387-B4E8-126A8970DC0D}">
      <dgm:prSet phldrT="[Text]" custT="1"/>
      <dgm:spPr>
        <a:solidFill>
          <a:schemeClr val="bg2">
            <a:lumMod val="75000"/>
          </a:schemeClr>
        </a:solidFill>
      </dgm:spPr>
      <dgm:t>
        <a:bodyPr/>
        <a:lstStyle/>
        <a:p>
          <a:r>
            <a:rPr lang="en-US" sz="2800" dirty="0">
              <a:solidFill>
                <a:schemeClr val="tx1"/>
              </a:solidFill>
            </a:rPr>
            <a:t>Recall</a:t>
          </a:r>
        </a:p>
      </dgm:t>
    </dgm:pt>
    <dgm:pt modelId="{30382F1A-4FD8-44F8-A5B1-B334A022CCBB}" type="parTrans" cxnId="{FD87A52A-5FAC-44D4-A74B-5072BE1D33FC}">
      <dgm:prSet/>
      <dgm:spPr/>
      <dgm:t>
        <a:bodyPr/>
        <a:lstStyle/>
        <a:p>
          <a:endParaRPr lang="en-US"/>
        </a:p>
      </dgm:t>
    </dgm:pt>
    <dgm:pt modelId="{0D9FA571-1864-4519-A3F1-C1D88B5A957D}" type="sibTrans" cxnId="{FD87A52A-5FAC-44D4-A74B-5072BE1D33FC}">
      <dgm:prSet/>
      <dgm:spPr/>
      <dgm:t>
        <a:bodyPr/>
        <a:lstStyle/>
        <a:p>
          <a:endParaRPr lang="en-US"/>
        </a:p>
      </dgm:t>
    </dgm:pt>
    <dgm:pt modelId="{E43DCD1C-BCDB-4D4D-8041-42E23876C414}">
      <dgm:prSet phldrT="[Text]" custT="1"/>
      <dgm:spPr>
        <a:solidFill>
          <a:schemeClr val="bg2">
            <a:lumMod val="90000"/>
            <a:alpha val="90000"/>
          </a:schemeClr>
        </a:solidFill>
      </dgm:spPr>
      <dgm:t>
        <a:bodyPr/>
        <a:lstStyle/>
        <a:p>
          <a:r>
            <a:rPr lang="en-US" sz="1400" dirty="0"/>
            <a:t>Focus is on students to work with specific facts, definitions.</a:t>
          </a:r>
        </a:p>
      </dgm:t>
    </dgm:pt>
    <dgm:pt modelId="{B66801DE-5F1C-46B8-B192-73DE2B32843C}" type="parTrans" cxnId="{72679BFD-6ED3-4774-B5FC-19B54669745E}">
      <dgm:prSet/>
      <dgm:spPr/>
      <dgm:t>
        <a:bodyPr/>
        <a:lstStyle/>
        <a:p>
          <a:endParaRPr lang="en-US"/>
        </a:p>
      </dgm:t>
    </dgm:pt>
    <dgm:pt modelId="{2E57F775-7B5C-4356-995D-C8D38224ED7C}" type="sibTrans" cxnId="{72679BFD-6ED3-4774-B5FC-19B54669745E}">
      <dgm:prSet/>
      <dgm:spPr/>
      <dgm:t>
        <a:bodyPr/>
        <a:lstStyle/>
        <a:p>
          <a:endParaRPr lang="en-US"/>
        </a:p>
      </dgm:t>
    </dgm:pt>
    <dgm:pt modelId="{9DBFC0DA-DDF4-41C6-ADE3-55D493B49650}">
      <dgm:prSet phldrT="[Text]" custT="1"/>
      <dgm:spPr>
        <a:solidFill>
          <a:schemeClr val="bg2">
            <a:lumMod val="75000"/>
          </a:schemeClr>
        </a:solidFill>
      </dgm:spPr>
      <dgm:t>
        <a:bodyPr/>
        <a:lstStyle/>
        <a:p>
          <a:r>
            <a:rPr lang="en-US" sz="2800" b="0" dirty="0">
              <a:solidFill>
                <a:schemeClr val="tx1"/>
              </a:solidFill>
            </a:rPr>
            <a:t>Skill/Concept</a:t>
          </a:r>
        </a:p>
      </dgm:t>
    </dgm:pt>
    <dgm:pt modelId="{4ED1C7DF-84CC-4916-9B7D-7D6F0F702C47}" type="parTrans" cxnId="{A199B104-F5D9-4894-8C96-67880A5EFFE9}">
      <dgm:prSet/>
      <dgm:spPr/>
      <dgm:t>
        <a:bodyPr/>
        <a:lstStyle/>
        <a:p>
          <a:endParaRPr lang="en-US"/>
        </a:p>
      </dgm:t>
    </dgm:pt>
    <dgm:pt modelId="{C17FD2D2-F8A1-4517-8927-B05181A9FF0F}" type="sibTrans" cxnId="{A199B104-F5D9-4894-8C96-67880A5EFFE9}">
      <dgm:prSet/>
      <dgm:spPr/>
      <dgm:t>
        <a:bodyPr/>
        <a:lstStyle/>
        <a:p>
          <a:endParaRPr lang="en-US"/>
        </a:p>
      </dgm:t>
    </dgm:pt>
    <dgm:pt modelId="{7CCA235C-C73F-48D3-909D-4BFCB4E594C1}">
      <dgm:prSet phldrT="[Text]" custT="1"/>
      <dgm:spPr>
        <a:solidFill>
          <a:schemeClr val="bg2">
            <a:lumMod val="90000"/>
            <a:alpha val="90000"/>
          </a:schemeClr>
        </a:solidFill>
      </dgm:spPr>
      <dgm:t>
        <a:bodyPr/>
        <a:lstStyle/>
        <a:p>
          <a:r>
            <a:rPr lang="en-US" sz="1400" dirty="0"/>
            <a:t>Students are required to apply skills and concepts.</a:t>
          </a:r>
        </a:p>
      </dgm:t>
    </dgm:pt>
    <dgm:pt modelId="{C23B18EE-E76D-4C81-95C1-5198A7BFA1E3}" type="parTrans" cxnId="{E84BEF62-8E5D-44FB-9382-2985CC9DE106}">
      <dgm:prSet/>
      <dgm:spPr/>
      <dgm:t>
        <a:bodyPr/>
        <a:lstStyle/>
        <a:p>
          <a:endParaRPr lang="en-US"/>
        </a:p>
      </dgm:t>
    </dgm:pt>
    <dgm:pt modelId="{84FCCBC4-3A28-4F87-826B-F469237F833F}" type="sibTrans" cxnId="{E84BEF62-8E5D-44FB-9382-2985CC9DE106}">
      <dgm:prSet/>
      <dgm:spPr/>
      <dgm:t>
        <a:bodyPr/>
        <a:lstStyle/>
        <a:p>
          <a:endParaRPr lang="en-US"/>
        </a:p>
      </dgm:t>
    </dgm:pt>
    <dgm:pt modelId="{D893F709-83AB-4C80-86CC-2D27D002DE31}">
      <dgm:prSet phldrT="[Text]" custT="1"/>
      <dgm:spPr>
        <a:solidFill>
          <a:schemeClr val="bg2">
            <a:lumMod val="75000"/>
          </a:schemeClr>
        </a:solidFill>
      </dgm:spPr>
      <dgm:t>
        <a:bodyPr/>
        <a:lstStyle/>
        <a:p>
          <a:r>
            <a:rPr lang="en-US" sz="2800" dirty="0">
              <a:solidFill>
                <a:schemeClr val="tx1"/>
              </a:solidFill>
            </a:rPr>
            <a:t>Strategic Thinking</a:t>
          </a:r>
        </a:p>
      </dgm:t>
    </dgm:pt>
    <dgm:pt modelId="{35EB87B8-6D9F-458C-8FE7-A006DE042344}" type="parTrans" cxnId="{6C09ECA4-996E-4221-A986-9A4D56B7E77E}">
      <dgm:prSet/>
      <dgm:spPr/>
      <dgm:t>
        <a:bodyPr/>
        <a:lstStyle/>
        <a:p>
          <a:endParaRPr lang="en-US"/>
        </a:p>
      </dgm:t>
    </dgm:pt>
    <dgm:pt modelId="{41BF0BB7-1DB1-4821-B0DF-F40BEEB11D77}" type="sibTrans" cxnId="{6C09ECA4-996E-4221-A986-9A4D56B7E77E}">
      <dgm:prSet/>
      <dgm:spPr/>
      <dgm:t>
        <a:bodyPr/>
        <a:lstStyle/>
        <a:p>
          <a:endParaRPr lang="en-US"/>
        </a:p>
      </dgm:t>
    </dgm:pt>
    <dgm:pt modelId="{F5FF4B21-904E-4C27-921F-0090FE027525}">
      <dgm:prSet phldrT="[Text]" custT="1"/>
      <dgm:spPr>
        <a:solidFill>
          <a:schemeClr val="bg2">
            <a:lumMod val="75000"/>
          </a:schemeClr>
        </a:solidFill>
      </dgm:spPr>
      <dgm:t>
        <a:bodyPr/>
        <a:lstStyle/>
        <a:p>
          <a:r>
            <a:rPr lang="en-US" sz="2800" dirty="0">
              <a:solidFill>
                <a:schemeClr val="tx1"/>
              </a:solidFill>
            </a:rPr>
            <a:t>Extended Thinking</a:t>
          </a:r>
        </a:p>
      </dgm:t>
    </dgm:pt>
    <dgm:pt modelId="{02766701-D2D8-4314-8B3B-823C0A1D9121}" type="parTrans" cxnId="{51378610-07B8-41A5-8CF4-03DFD34DF16A}">
      <dgm:prSet/>
      <dgm:spPr/>
      <dgm:t>
        <a:bodyPr/>
        <a:lstStyle/>
        <a:p>
          <a:endParaRPr lang="en-US"/>
        </a:p>
      </dgm:t>
    </dgm:pt>
    <dgm:pt modelId="{3E138E21-F121-4CB1-94E2-3FC6C2D27F02}" type="sibTrans" cxnId="{51378610-07B8-41A5-8CF4-03DFD34DF16A}">
      <dgm:prSet/>
      <dgm:spPr/>
      <dgm:t>
        <a:bodyPr/>
        <a:lstStyle/>
        <a:p>
          <a:endParaRPr lang="en-US"/>
        </a:p>
      </dgm:t>
    </dgm:pt>
    <dgm:pt modelId="{F8333545-3252-4593-A6BF-F1F10AFFAD28}">
      <dgm:prSet phldrT="[Text]" custT="1"/>
      <dgm:spPr>
        <a:solidFill>
          <a:schemeClr val="bg2">
            <a:lumMod val="90000"/>
            <a:alpha val="90000"/>
          </a:schemeClr>
        </a:solidFill>
      </dgm:spPr>
      <dgm:t>
        <a:bodyPr/>
        <a:lstStyle/>
        <a:p>
          <a:r>
            <a:rPr lang="en-US" sz="1400" dirty="0"/>
            <a:t>Students are required to use higher order thinking.</a:t>
          </a:r>
        </a:p>
      </dgm:t>
    </dgm:pt>
    <dgm:pt modelId="{9A9FD6D4-DFC1-47E3-99CF-F5C566E38C5D}" type="parTrans" cxnId="{5C69FDDB-787D-4FF9-BC62-7148E8D704DD}">
      <dgm:prSet/>
      <dgm:spPr/>
      <dgm:t>
        <a:bodyPr/>
        <a:lstStyle/>
        <a:p>
          <a:endParaRPr lang="en-US"/>
        </a:p>
      </dgm:t>
    </dgm:pt>
    <dgm:pt modelId="{E43F78D8-25AB-441F-9AE7-8C908A0D25D5}" type="sibTrans" cxnId="{5C69FDDB-787D-4FF9-BC62-7148E8D704DD}">
      <dgm:prSet/>
      <dgm:spPr/>
      <dgm:t>
        <a:bodyPr/>
        <a:lstStyle/>
        <a:p>
          <a:endParaRPr lang="en-US"/>
        </a:p>
      </dgm:t>
    </dgm:pt>
    <dgm:pt modelId="{D164C21E-9DDA-40C7-BAF2-4405D166DA6F}">
      <dgm:prSet phldrT="[Text]" custT="1"/>
      <dgm:spPr>
        <a:solidFill>
          <a:schemeClr val="bg2">
            <a:lumMod val="90000"/>
            <a:alpha val="90000"/>
          </a:schemeClr>
        </a:solidFill>
      </dgm:spPr>
      <dgm:t>
        <a:bodyPr/>
        <a:lstStyle/>
        <a:p>
          <a:r>
            <a:rPr lang="en-US" sz="1400" dirty="0"/>
            <a:t>Recall of a fact, information or procedure</a:t>
          </a:r>
        </a:p>
      </dgm:t>
    </dgm:pt>
    <dgm:pt modelId="{A0A86965-7153-4AFA-9C0E-0715C2E7A8D2}" type="parTrans" cxnId="{F246A107-1D7B-4FF2-A375-C94F21519B0C}">
      <dgm:prSet/>
      <dgm:spPr/>
      <dgm:t>
        <a:bodyPr/>
        <a:lstStyle/>
        <a:p>
          <a:endParaRPr lang="en-US"/>
        </a:p>
      </dgm:t>
    </dgm:pt>
    <dgm:pt modelId="{3513236B-07C0-4D58-929B-A1960D1FC5D8}" type="sibTrans" cxnId="{F246A107-1D7B-4FF2-A375-C94F21519B0C}">
      <dgm:prSet/>
      <dgm:spPr/>
      <dgm:t>
        <a:bodyPr/>
        <a:lstStyle/>
        <a:p>
          <a:endParaRPr lang="en-US"/>
        </a:p>
      </dgm:t>
    </dgm:pt>
    <dgm:pt modelId="{D90BA0B1-BDC4-48B8-8CF5-584D4C2CECE6}">
      <dgm:prSet phldrT="[Text]" custT="1"/>
      <dgm:spPr>
        <a:solidFill>
          <a:schemeClr val="bg2">
            <a:lumMod val="90000"/>
            <a:alpha val="90000"/>
          </a:schemeClr>
        </a:solidFill>
      </dgm:spPr>
      <dgm:t>
        <a:bodyPr/>
        <a:lstStyle/>
        <a:p>
          <a:r>
            <a:rPr lang="en-US" sz="1400" dirty="0"/>
            <a:t>Use information or conceptual knowledge, two or more steps, etc.</a:t>
          </a:r>
        </a:p>
      </dgm:t>
    </dgm:pt>
    <dgm:pt modelId="{9681B350-DFE4-4E11-9257-133404DAB514}" type="parTrans" cxnId="{B32DC022-B29E-44D1-A3A9-916E85FDA762}">
      <dgm:prSet/>
      <dgm:spPr/>
      <dgm:t>
        <a:bodyPr/>
        <a:lstStyle/>
        <a:p>
          <a:endParaRPr lang="en-US"/>
        </a:p>
      </dgm:t>
    </dgm:pt>
    <dgm:pt modelId="{548EE5BC-AE6A-4644-85B1-EAFEDEF866BE}" type="sibTrans" cxnId="{B32DC022-B29E-44D1-A3A9-916E85FDA762}">
      <dgm:prSet/>
      <dgm:spPr/>
      <dgm:t>
        <a:bodyPr/>
        <a:lstStyle/>
        <a:p>
          <a:endParaRPr lang="en-US"/>
        </a:p>
      </dgm:t>
    </dgm:pt>
    <dgm:pt modelId="{32A0535B-488C-4B76-B10D-50B140DC4D0F}">
      <dgm:prSet custT="1"/>
      <dgm:spPr>
        <a:solidFill>
          <a:schemeClr val="bg2">
            <a:lumMod val="90000"/>
            <a:alpha val="90000"/>
          </a:schemeClr>
        </a:solidFill>
      </dgm:spPr>
      <dgm:t>
        <a:bodyPr/>
        <a:lstStyle/>
        <a:p>
          <a:r>
            <a:rPr lang="en-US" sz="1400" dirty="0"/>
            <a:t>They must comprehend and process portions of a text; main ideas are stressed.</a:t>
          </a:r>
        </a:p>
      </dgm:t>
    </dgm:pt>
    <dgm:pt modelId="{334A490C-4A59-4723-879D-7CE2FCF5DDA4}" type="parTrans" cxnId="{8811259C-2943-448A-9BBD-E8204DEBFFF2}">
      <dgm:prSet/>
      <dgm:spPr/>
      <dgm:t>
        <a:bodyPr/>
        <a:lstStyle/>
        <a:p>
          <a:endParaRPr lang="en-US"/>
        </a:p>
      </dgm:t>
    </dgm:pt>
    <dgm:pt modelId="{BC84303F-521C-407B-BA18-B4D0CE7430BD}" type="sibTrans" cxnId="{8811259C-2943-448A-9BBD-E8204DEBFFF2}">
      <dgm:prSet/>
      <dgm:spPr/>
      <dgm:t>
        <a:bodyPr/>
        <a:lstStyle/>
        <a:p>
          <a:endParaRPr lang="en-US"/>
        </a:p>
      </dgm:t>
    </dgm:pt>
    <dgm:pt modelId="{0359CB29-27D6-463D-BEDA-88B0BF3E5C64}">
      <dgm:prSet phldrT="[Text]" custT="1"/>
      <dgm:spPr>
        <a:solidFill>
          <a:schemeClr val="bg2">
            <a:lumMod val="90000"/>
            <a:alpha val="90000"/>
          </a:schemeClr>
        </a:solidFill>
      </dgm:spPr>
      <dgm:t>
        <a:bodyPr/>
        <a:lstStyle/>
        <a:p>
          <a:r>
            <a:rPr lang="en-US" sz="1400" dirty="0"/>
            <a:t>Items only require students to have a shallow understanding of text.</a:t>
          </a:r>
        </a:p>
      </dgm:t>
    </dgm:pt>
    <dgm:pt modelId="{934BCE75-3A6C-467E-9373-597217BA7952}" type="parTrans" cxnId="{F5A969FD-6F8C-4634-A65A-482DAC6502E3}">
      <dgm:prSet/>
      <dgm:spPr/>
      <dgm:t>
        <a:bodyPr/>
        <a:lstStyle/>
        <a:p>
          <a:endParaRPr lang="en-US"/>
        </a:p>
      </dgm:t>
    </dgm:pt>
    <dgm:pt modelId="{2C4A7335-ED1F-414F-BD8F-2F494D321E3C}" type="sibTrans" cxnId="{F5A969FD-6F8C-4634-A65A-482DAC6502E3}">
      <dgm:prSet/>
      <dgm:spPr/>
      <dgm:t>
        <a:bodyPr/>
        <a:lstStyle/>
        <a:p>
          <a:endParaRPr lang="en-US"/>
        </a:p>
      </dgm:t>
    </dgm:pt>
    <dgm:pt modelId="{3BA91B49-5EB2-411C-8D81-4DFDDA1011DC}">
      <dgm:prSet phldrT="[Text]" custT="1"/>
      <dgm:spPr>
        <a:solidFill>
          <a:schemeClr val="bg2">
            <a:lumMod val="90000"/>
            <a:alpha val="90000"/>
          </a:schemeClr>
        </a:solidFill>
      </dgm:spPr>
      <dgm:t>
        <a:bodyPr/>
        <a:lstStyle/>
        <a:p>
          <a:r>
            <a:rPr lang="en-US" sz="1400" dirty="0"/>
            <a:t>Requires reasoning, developing a plan or sequence of steps, some complexity, more than one possible answer</a:t>
          </a:r>
        </a:p>
      </dgm:t>
    </dgm:pt>
    <dgm:pt modelId="{E5AA8E8E-0DB1-4095-A2CA-520F5DC4FC62}" type="parTrans" cxnId="{214B48AD-B534-4460-AFE3-CA76F8473FDE}">
      <dgm:prSet/>
      <dgm:spPr/>
      <dgm:t>
        <a:bodyPr/>
        <a:lstStyle/>
        <a:p>
          <a:endParaRPr lang="en-US"/>
        </a:p>
      </dgm:t>
    </dgm:pt>
    <dgm:pt modelId="{7070BD54-FCB5-41F3-8537-CF50AC9EE09A}" type="sibTrans" cxnId="{214B48AD-B534-4460-AFE3-CA76F8473FDE}">
      <dgm:prSet/>
      <dgm:spPr/>
      <dgm:t>
        <a:bodyPr/>
        <a:lstStyle/>
        <a:p>
          <a:endParaRPr lang="en-US"/>
        </a:p>
      </dgm:t>
    </dgm:pt>
    <dgm:pt modelId="{D3D0EF7F-6E26-4EA7-9083-B560A0A35C6B}">
      <dgm:prSet phldrT="[Text]" custT="1"/>
      <dgm:spPr>
        <a:solidFill>
          <a:schemeClr val="bg2">
            <a:lumMod val="90000"/>
            <a:alpha val="90000"/>
          </a:schemeClr>
        </a:solidFill>
      </dgm:spPr>
      <dgm:t>
        <a:bodyPr/>
        <a:lstStyle/>
        <a:p>
          <a:r>
            <a:rPr lang="en-US" sz="1400" dirty="0"/>
            <a:t>Students are required to use complex and abstract thinking. </a:t>
          </a:r>
        </a:p>
      </dgm:t>
    </dgm:pt>
    <dgm:pt modelId="{02EF06EC-DB3D-4953-B157-21F441DAC195}" type="parTrans" cxnId="{7473A648-B845-4099-9DBC-D9CAC6F6123C}">
      <dgm:prSet/>
      <dgm:spPr/>
      <dgm:t>
        <a:bodyPr/>
        <a:lstStyle/>
        <a:p>
          <a:endParaRPr lang="en-US"/>
        </a:p>
      </dgm:t>
    </dgm:pt>
    <dgm:pt modelId="{4C3B7562-6BC2-45DD-AAF3-C71A1B2D588B}" type="sibTrans" cxnId="{7473A648-B845-4099-9DBC-D9CAC6F6123C}">
      <dgm:prSet/>
      <dgm:spPr/>
      <dgm:t>
        <a:bodyPr/>
        <a:lstStyle/>
        <a:p>
          <a:endParaRPr lang="en-US"/>
        </a:p>
      </dgm:t>
    </dgm:pt>
    <dgm:pt modelId="{16AECB4D-CA5E-4EF9-A6E3-EC59E9E6629E}">
      <dgm:prSet phldrT="[Text]" custT="1"/>
      <dgm:spPr>
        <a:solidFill>
          <a:schemeClr val="bg2">
            <a:lumMod val="90000"/>
            <a:alpha val="90000"/>
          </a:schemeClr>
        </a:solidFill>
      </dgm:spPr>
      <dgm:t>
        <a:bodyPr/>
        <a:lstStyle/>
        <a:p>
          <a:r>
            <a:rPr lang="en-US" sz="1400" dirty="0"/>
            <a:t>They are encouraged to go beyond the text—to explain, generalize and connect ideas.</a:t>
          </a:r>
        </a:p>
      </dgm:t>
    </dgm:pt>
    <dgm:pt modelId="{748B80AC-28EE-4185-8449-B2B9625434FA}" type="parTrans" cxnId="{1BBAE784-82B4-4652-A0B8-C7E600530B45}">
      <dgm:prSet/>
      <dgm:spPr/>
      <dgm:t>
        <a:bodyPr/>
        <a:lstStyle/>
        <a:p>
          <a:endParaRPr lang="en-US"/>
        </a:p>
      </dgm:t>
    </dgm:pt>
    <dgm:pt modelId="{816C23E3-4612-496E-A014-6BAE10B5698B}" type="sibTrans" cxnId="{1BBAE784-82B4-4652-A0B8-C7E600530B45}">
      <dgm:prSet/>
      <dgm:spPr/>
      <dgm:t>
        <a:bodyPr/>
        <a:lstStyle/>
        <a:p>
          <a:endParaRPr lang="en-US"/>
        </a:p>
      </dgm:t>
    </dgm:pt>
    <dgm:pt modelId="{99F34928-D2E9-4E0B-BC28-59F012EBD91D}">
      <dgm:prSet phldrT="[Text]" custT="1"/>
      <dgm:spPr>
        <a:solidFill>
          <a:schemeClr val="bg2">
            <a:lumMod val="90000"/>
            <a:alpha val="90000"/>
          </a:schemeClr>
        </a:solidFill>
      </dgm:spPr>
      <dgm:t>
        <a:bodyPr/>
        <a:lstStyle/>
        <a:p>
          <a:r>
            <a:rPr lang="en-US" sz="1400" dirty="0"/>
            <a:t>Requires an investigation, time to think and process multiple conditions of the problem</a:t>
          </a:r>
        </a:p>
      </dgm:t>
    </dgm:pt>
    <dgm:pt modelId="{8999F461-5AD2-45C3-AD89-50CBAADFF18A}" type="parTrans" cxnId="{956AD6AF-AB5D-41D4-B787-5AF672CE043C}">
      <dgm:prSet/>
      <dgm:spPr/>
      <dgm:t>
        <a:bodyPr/>
        <a:lstStyle/>
        <a:p>
          <a:endParaRPr lang="en-US"/>
        </a:p>
      </dgm:t>
    </dgm:pt>
    <dgm:pt modelId="{7C610825-D69F-44DA-A947-B3C5E5B5574A}" type="sibTrans" cxnId="{956AD6AF-AB5D-41D4-B787-5AF672CE043C}">
      <dgm:prSet/>
      <dgm:spPr/>
      <dgm:t>
        <a:bodyPr/>
        <a:lstStyle/>
        <a:p>
          <a:endParaRPr lang="en-US"/>
        </a:p>
      </dgm:t>
    </dgm:pt>
    <dgm:pt modelId="{7B75E164-457D-4D94-AC74-08FFEF9E8B91}">
      <dgm:prSet custT="1"/>
      <dgm:spPr>
        <a:solidFill>
          <a:schemeClr val="bg2">
            <a:lumMod val="90000"/>
            <a:alpha val="90000"/>
          </a:schemeClr>
        </a:solidFill>
      </dgm:spPr>
      <dgm:t>
        <a:bodyPr/>
        <a:lstStyle/>
        <a:p>
          <a:r>
            <a:rPr lang="en-US" sz="1400" dirty="0"/>
            <a:t>They are asked take material from one content area and apply it to another.</a:t>
          </a:r>
        </a:p>
      </dgm:t>
    </dgm:pt>
    <dgm:pt modelId="{A9A76B67-BD9D-4523-B85A-0A72CB6CF83B}" type="parTrans" cxnId="{CB7FCF9C-6FFD-47B7-9C6F-B9E8DB711F9C}">
      <dgm:prSet/>
      <dgm:spPr/>
      <dgm:t>
        <a:bodyPr/>
        <a:lstStyle/>
        <a:p>
          <a:endParaRPr lang="en-US"/>
        </a:p>
      </dgm:t>
    </dgm:pt>
    <dgm:pt modelId="{E39AE663-CF7A-4D28-B53A-4A3153D7CE99}" type="sibTrans" cxnId="{CB7FCF9C-6FFD-47B7-9C6F-B9E8DB711F9C}">
      <dgm:prSet/>
      <dgm:spPr/>
      <dgm:t>
        <a:bodyPr/>
        <a:lstStyle/>
        <a:p>
          <a:endParaRPr lang="en-US"/>
        </a:p>
      </dgm:t>
    </dgm:pt>
    <dgm:pt modelId="{47B402AC-6AC2-4E5C-94F1-06F37594A99D}" type="pres">
      <dgm:prSet presAssocID="{8E52640B-C4CA-455E-9A2D-6943604BD806}" presName="Name0" presStyleCnt="0">
        <dgm:presLayoutVars>
          <dgm:dir/>
          <dgm:animLvl val="lvl"/>
          <dgm:resizeHandles val="exact"/>
        </dgm:presLayoutVars>
      </dgm:prSet>
      <dgm:spPr/>
      <dgm:t>
        <a:bodyPr/>
        <a:lstStyle/>
        <a:p>
          <a:endParaRPr lang="en-US"/>
        </a:p>
      </dgm:t>
    </dgm:pt>
    <dgm:pt modelId="{BFD41AE4-39C8-4E32-B817-78B79F2658B5}" type="pres">
      <dgm:prSet presAssocID="{71B01826-261F-4387-B4E8-126A8970DC0D}" presName="linNode" presStyleCnt="0"/>
      <dgm:spPr/>
    </dgm:pt>
    <dgm:pt modelId="{79813681-550D-48D2-ACC5-E0D6C3CB8A4C}" type="pres">
      <dgm:prSet presAssocID="{71B01826-261F-4387-B4E8-126A8970DC0D}" presName="parentText" presStyleLbl="node1" presStyleIdx="0" presStyleCnt="4">
        <dgm:presLayoutVars>
          <dgm:chMax val="1"/>
          <dgm:bulletEnabled val="1"/>
        </dgm:presLayoutVars>
      </dgm:prSet>
      <dgm:spPr/>
      <dgm:t>
        <a:bodyPr/>
        <a:lstStyle/>
        <a:p>
          <a:endParaRPr lang="en-US"/>
        </a:p>
      </dgm:t>
    </dgm:pt>
    <dgm:pt modelId="{35A2B112-CA59-4077-BBEC-14853E4C4BC3}" type="pres">
      <dgm:prSet presAssocID="{71B01826-261F-4387-B4E8-126A8970DC0D}" presName="descendantText" presStyleLbl="alignAccFollowNode1" presStyleIdx="0" presStyleCnt="4">
        <dgm:presLayoutVars>
          <dgm:bulletEnabled val="1"/>
        </dgm:presLayoutVars>
      </dgm:prSet>
      <dgm:spPr/>
      <dgm:t>
        <a:bodyPr/>
        <a:lstStyle/>
        <a:p>
          <a:endParaRPr lang="en-US"/>
        </a:p>
      </dgm:t>
    </dgm:pt>
    <dgm:pt modelId="{29CC6976-98DD-44EC-9997-4C7352C6397F}" type="pres">
      <dgm:prSet presAssocID="{0D9FA571-1864-4519-A3F1-C1D88B5A957D}" presName="sp" presStyleCnt="0"/>
      <dgm:spPr/>
    </dgm:pt>
    <dgm:pt modelId="{96432CD9-B461-40E3-8C9B-E9F98B5053A4}" type="pres">
      <dgm:prSet presAssocID="{9DBFC0DA-DDF4-41C6-ADE3-55D493B49650}" presName="linNode" presStyleCnt="0"/>
      <dgm:spPr/>
    </dgm:pt>
    <dgm:pt modelId="{206E31BF-358E-439A-AF5F-9482FAB4E411}" type="pres">
      <dgm:prSet presAssocID="{9DBFC0DA-DDF4-41C6-ADE3-55D493B49650}" presName="parentText" presStyleLbl="node1" presStyleIdx="1" presStyleCnt="4">
        <dgm:presLayoutVars>
          <dgm:chMax val="1"/>
          <dgm:bulletEnabled val="1"/>
        </dgm:presLayoutVars>
      </dgm:prSet>
      <dgm:spPr/>
      <dgm:t>
        <a:bodyPr/>
        <a:lstStyle/>
        <a:p>
          <a:endParaRPr lang="en-US"/>
        </a:p>
      </dgm:t>
    </dgm:pt>
    <dgm:pt modelId="{0A23C333-F2B0-4624-B07E-4CD7F245E63E}" type="pres">
      <dgm:prSet presAssocID="{9DBFC0DA-DDF4-41C6-ADE3-55D493B49650}" presName="descendantText" presStyleLbl="alignAccFollowNode1" presStyleIdx="1" presStyleCnt="4">
        <dgm:presLayoutVars>
          <dgm:bulletEnabled val="1"/>
        </dgm:presLayoutVars>
      </dgm:prSet>
      <dgm:spPr/>
      <dgm:t>
        <a:bodyPr/>
        <a:lstStyle/>
        <a:p>
          <a:endParaRPr lang="en-US"/>
        </a:p>
      </dgm:t>
    </dgm:pt>
    <dgm:pt modelId="{E9CABF49-0FC4-4ECC-93F6-B57038FFAAE9}" type="pres">
      <dgm:prSet presAssocID="{C17FD2D2-F8A1-4517-8927-B05181A9FF0F}" presName="sp" presStyleCnt="0"/>
      <dgm:spPr/>
    </dgm:pt>
    <dgm:pt modelId="{6D1874C1-76A0-497A-9DA2-921BB215BABD}" type="pres">
      <dgm:prSet presAssocID="{D893F709-83AB-4C80-86CC-2D27D002DE31}" presName="linNode" presStyleCnt="0"/>
      <dgm:spPr/>
    </dgm:pt>
    <dgm:pt modelId="{9CF7AA96-0507-4072-8246-621FBCBCE2EC}" type="pres">
      <dgm:prSet presAssocID="{D893F709-83AB-4C80-86CC-2D27D002DE31}" presName="parentText" presStyleLbl="node1" presStyleIdx="2" presStyleCnt="4">
        <dgm:presLayoutVars>
          <dgm:chMax val="1"/>
          <dgm:bulletEnabled val="1"/>
        </dgm:presLayoutVars>
      </dgm:prSet>
      <dgm:spPr/>
      <dgm:t>
        <a:bodyPr/>
        <a:lstStyle/>
        <a:p>
          <a:endParaRPr lang="en-US"/>
        </a:p>
      </dgm:t>
    </dgm:pt>
    <dgm:pt modelId="{E0156EB7-9643-40B6-8908-45951AA1DECF}" type="pres">
      <dgm:prSet presAssocID="{D893F709-83AB-4C80-86CC-2D27D002DE31}" presName="descendantText" presStyleLbl="alignAccFollowNode1" presStyleIdx="2" presStyleCnt="4">
        <dgm:presLayoutVars>
          <dgm:bulletEnabled val="1"/>
        </dgm:presLayoutVars>
      </dgm:prSet>
      <dgm:spPr/>
      <dgm:t>
        <a:bodyPr/>
        <a:lstStyle/>
        <a:p>
          <a:endParaRPr lang="en-US"/>
        </a:p>
      </dgm:t>
    </dgm:pt>
    <dgm:pt modelId="{E473064F-A536-49AA-98E8-07210B7ADFB8}" type="pres">
      <dgm:prSet presAssocID="{41BF0BB7-1DB1-4821-B0DF-F40BEEB11D77}" presName="sp" presStyleCnt="0"/>
      <dgm:spPr/>
    </dgm:pt>
    <dgm:pt modelId="{5A1F4D4B-A105-479B-84ED-E37D43A83276}" type="pres">
      <dgm:prSet presAssocID="{F5FF4B21-904E-4C27-921F-0090FE027525}" presName="linNode" presStyleCnt="0"/>
      <dgm:spPr/>
    </dgm:pt>
    <dgm:pt modelId="{142E6A63-261B-4CF1-B8AC-26ED0EEC9042}" type="pres">
      <dgm:prSet presAssocID="{F5FF4B21-904E-4C27-921F-0090FE027525}" presName="parentText" presStyleLbl="node1" presStyleIdx="3" presStyleCnt="4">
        <dgm:presLayoutVars>
          <dgm:chMax val="1"/>
          <dgm:bulletEnabled val="1"/>
        </dgm:presLayoutVars>
      </dgm:prSet>
      <dgm:spPr/>
      <dgm:t>
        <a:bodyPr/>
        <a:lstStyle/>
        <a:p>
          <a:endParaRPr lang="en-US"/>
        </a:p>
      </dgm:t>
    </dgm:pt>
    <dgm:pt modelId="{78DD7A06-5E57-4699-8016-16B8B0CEC8E2}" type="pres">
      <dgm:prSet presAssocID="{F5FF4B21-904E-4C27-921F-0090FE027525}" presName="descendantText" presStyleLbl="alignAccFollowNode1" presStyleIdx="3" presStyleCnt="4">
        <dgm:presLayoutVars>
          <dgm:bulletEnabled val="1"/>
        </dgm:presLayoutVars>
      </dgm:prSet>
      <dgm:spPr/>
      <dgm:t>
        <a:bodyPr/>
        <a:lstStyle/>
        <a:p>
          <a:endParaRPr lang="en-US"/>
        </a:p>
      </dgm:t>
    </dgm:pt>
  </dgm:ptLst>
  <dgm:cxnLst>
    <dgm:cxn modelId="{7317972F-A0D3-4E93-92FE-DDDD029D62D2}" type="presOf" srcId="{F5FF4B21-904E-4C27-921F-0090FE027525}" destId="{142E6A63-261B-4CF1-B8AC-26ED0EEC9042}" srcOrd="0" destOrd="0" presId="urn:microsoft.com/office/officeart/2005/8/layout/vList5"/>
    <dgm:cxn modelId="{BFD95C0B-53C0-497C-B6C4-8E62CE002E33}" type="presOf" srcId="{8E52640B-C4CA-455E-9A2D-6943604BD806}" destId="{47B402AC-6AC2-4E5C-94F1-06F37594A99D}" srcOrd="0" destOrd="0" presId="urn:microsoft.com/office/officeart/2005/8/layout/vList5"/>
    <dgm:cxn modelId="{7473A648-B845-4099-9DBC-D9CAC6F6123C}" srcId="{D893F709-83AB-4C80-86CC-2D27D002DE31}" destId="{D3D0EF7F-6E26-4EA7-9083-B560A0A35C6B}" srcOrd="1" destOrd="0" parTransId="{02EF06EC-DB3D-4953-B157-21F441DAC195}" sibTransId="{4C3B7562-6BC2-45DD-AAF3-C71A1B2D588B}"/>
    <dgm:cxn modelId="{214B48AD-B534-4460-AFE3-CA76F8473FDE}" srcId="{D893F709-83AB-4C80-86CC-2D27D002DE31}" destId="{3BA91B49-5EB2-411C-8D81-4DFDDA1011DC}" srcOrd="0" destOrd="0" parTransId="{E5AA8E8E-0DB1-4095-A2CA-520F5DC4FC62}" sibTransId="{7070BD54-FCB5-41F3-8537-CF50AC9EE09A}"/>
    <dgm:cxn modelId="{3C3DF59D-6746-4956-A928-260638A3207B}" type="presOf" srcId="{F8333545-3252-4593-A6BF-F1F10AFFAD28}" destId="{78DD7A06-5E57-4699-8016-16B8B0CEC8E2}" srcOrd="0" destOrd="1" presId="urn:microsoft.com/office/officeart/2005/8/layout/vList5"/>
    <dgm:cxn modelId="{080613CF-4080-424C-B3C3-41AAC757BEEA}" type="presOf" srcId="{D893F709-83AB-4C80-86CC-2D27D002DE31}" destId="{9CF7AA96-0507-4072-8246-621FBCBCE2EC}" srcOrd="0" destOrd="0" presId="urn:microsoft.com/office/officeart/2005/8/layout/vList5"/>
    <dgm:cxn modelId="{65F9F655-194C-4F91-A37D-AC57235B7089}" type="presOf" srcId="{99F34928-D2E9-4E0B-BC28-59F012EBD91D}" destId="{78DD7A06-5E57-4699-8016-16B8B0CEC8E2}" srcOrd="0" destOrd="0" presId="urn:microsoft.com/office/officeart/2005/8/layout/vList5"/>
    <dgm:cxn modelId="{0B303507-3074-42AE-A0B8-F7EC4F3AA8C3}" type="presOf" srcId="{16AECB4D-CA5E-4EF9-A6E3-EC59E9E6629E}" destId="{E0156EB7-9643-40B6-8908-45951AA1DECF}" srcOrd="0" destOrd="2" presId="urn:microsoft.com/office/officeart/2005/8/layout/vList5"/>
    <dgm:cxn modelId="{A199B104-F5D9-4894-8C96-67880A5EFFE9}" srcId="{8E52640B-C4CA-455E-9A2D-6943604BD806}" destId="{9DBFC0DA-DDF4-41C6-ADE3-55D493B49650}" srcOrd="1" destOrd="0" parTransId="{4ED1C7DF-84CC-4916-9B7D-7D6F0F702C47}" sibTransId="{C17FD2D2-F8A1-4517-8927-B05181A9FF0F}"/>
    <dgm:cxn modelId="{F246A107-1D7B-4FF2-A375-C94F21519B0C}" srcId="{71B01826-261F-4387-B4E8-126A8970DC0D}" destId="{D164C21E-9DDA-40C7-BAF2-4405D166DA6F}" srcOrd="0" destOrd="0" parTransId="{A0A86965-7153-4AFA-9C0E-0715C2E7A8D2}" sibTransId="{3513236B-07C0-4D58-929B-A1960D1FC5D8}"/>
    <dgm:cxn modelId="{956AD6AF-AB5D-41D4-B787-5AF672CE043C}" srcId="{F5FF4B21-904E-4C27-921F-0090FE027525}" destId="{99F34928-D2E9-4E0B-BC28-59F012EBD91D}" srcOrd="0" destOrd="0" parTransId="{8999F461-5AD2-45C3-AD89-50CBAADFF18A}" sibTransId="{7C610825-D69F-44DA-A947-B3C5E5B5574A}"/>
    <dgm:cxn modelId="{084E9C45-EEF2-4928-AE50-FBA96B991F54}" type="presOf" srcId="{32A0535B-488C-4B76-B10D-50B140DC4D0F}" destId="{0A23C333-F2B0-4624-B07E-4CD7F245E63E}" srcOrd="0" destOrd="2" presId="urn:microsoft.com/office/officeart/2005/8/layout/vList5"/>
    <dgm:cxn modelId="{27484BD2-9F95-41B4-B667-5C4608F7009A}" type="presOf" srcId="{0359CB29-27D6-463D-BEDA-88B0BF3E5C64}" destId="{35A2B112-CA59-4077-BBEC-14853E4C4BC3}" srcOrd="0" destOrd="2" presId="urn:microsoft.com/office/officeart/2005/8/layout/vList5"/>
    <dgm:cxn modelId="{937532DB-4205-4B48-B6B0-15819AE385A5}" type="presOf" srcId="{D90BA0B1-BDC4-48B8-8CF5-584D4C2CECE6}" destId="{0A23C333-F2B0-4624-B07E-4CD7F245E63E}" srcOrd="0" destOrd="0" presId="urn:microsoft.com/office/officeart/2005/8/layout/vList5"/>
    <dgm:cxn modelId="{8811259C-2943-448A-9BBD-E8204DEBFFF2}" srcId="{9DBFC0DA-DDF4-41C6-ADE3-55D493B49650}" destId="{32A0535B-488C-4B76-B10D-50B140DC4D0F}" srcOrd="2" destOrd="0" parTransId="{334A490C-4A59-4723-879D-7CE2FCF5DDA4}" sibTransId="{BC84303F-521C-407B-BA18-B4D0CE7430BD}"/>
    <dgm:cxn modelId="{6D363BF0-5070-4D8F-9921-9806876E2C81}" type="presOf" srcId="{9DBFC0DA-DDF4-41C6-ADE3-55D493B49650}" destId="{206E31BF-358E-439A-AF5F-9482FAB4E411}" srcOrd="0" destOrd="0" presId="urn:microsoft.com/office/officeart/2005/8/layout/vList5"/>
    <dgm:cxn modelId="{F5A969FD-6F8C-4634-A65A-482DAC6502E3}" srcId="{71B01826-261F-4387-B4E8-126A8970DC0D}" destId="{0359CB29-27D6-463D-BEDA-88B0BF3E5C64}" srcOrd="2" destOrd="0" parTransId="{934BCE75-3A6C-467E-9373-597217BA7952}" sibTransId="{2C4A7335-ED1F-414F-BD8F-2F494D321E3C}"/>
    <dgm:cxn modelId="{8C5836BF-A8FA-4989-B009-6D440C5D0C22}" type="presOf" srcId="{E43DCD1C-BCDB-4D4D-8041-42E23876C414}" destId="{35A2B112-CA59-4077-BBEC-14853E4C4BC3}" srcOrd="0" destOrd="1" presId="urn:microsoft.com/office/officeart/2005/8/layout/vList5"/>
    <dgm:cxn modelId="{CCFD569A-2705-44A7-AC8C-F9ECE36821EF}" type="presOf" srcId="{D3D0EF7F-6E26-4EA7-9083-B560A0A35C6B}" destId="{E0156EB7-9643-40B6-8908-45951AA1DECF}" srcOrd="0" destOrd="1" presId="urn:microsoft.com/office/officeart/2005/8/layout/vList5"/>
    <dgm:cxn modelId="{962700AF-11C9-42D8-873F-C3DC45E3B360}" type="presOf" srcId="{7CCA235C-C73F-48D3-909D-4BFCB4E594C1}" destId="{0A23C333-F2B0-4624-B07E-4CD7F245E63E}" srcOrd="0" destOrd="1" presId="urn:microsoft.com/office/officeart/2005/8/layout/vList5"/>
    <dgm:cxn modelId="{1BBAE784-82B4-4652-A0B8-C7E600530B45}" srcId="{D893F709-83AB-4C80-86CC-2D27D002DE31}" destId="{16AECB4D-CA5E-4EF9-A6E3-EC59E9E6629E}" srcOrd="2" destOrd="0" parTransId="{748B80AC-28EE-4185-8449-B2B9625434FA}" sibTransId="{816C23E3-4612-496E-A014-6BAE10B5698B}"/>
    <dgm:cxn modelId="{CB7FCF9C-6FFD-47B7-9C6F-B9E8DB711F9C}" srcId="{F5FF4B21-904E-4C27-921F-0090FE027525}" destId="{7B75E164-457D-4D94-AC74-08FFEF9E8B91}" srcOrd="2" destOrd="0" parTransId="{A9A76B67-BD9D-4523-B85A-0A72CB6CF83B}" sibTransId="{E39AE663-CF7A-4D28-B53A-4A3153D7CE99}"/>
    <dgm:cxn modelId="{74E17D38-9995-459C-8FED-0224EFF97CB2}" type="presOf" srcId="{D164C21E-9DDA-40C7-BAF2-4405D166DA6F}" destId="{35A2B112-CA59-4077-BBEC-14853E4C4BC3}" srcOrd="0" destOrd="0" presId="urn:microsoft.com/office/officeart/2005/8/layout/vList5"/>
    <dgm:cxn modelId="{890F39C0-D64F-4E82-B850-AAE1FA969CCD}" type="presOf" srcId="{3BA91B49-5EB2-411C-8D81-4DFDDA1011DC}" destId="{E0156EB7-9643-40B6-8908-45951AA1DECF}" srcOrd="0" destOrd="0" presId="urn:microsoft.com/office/officeart/2005/8/layout/vList5"/>
    <dgm:cxn modelId="{E84BEF62-8E5D-44FB-9382-2985CC9DE106}" srcId="{9DBFC0DA-DDF4-41C6-ADE3-55D493B49650}" destId="{7CCA235C-C73F-48D3-909D-4BFCB4E594C1}" srcOrd="1" destOrd="0" parTransId="{C23B18EE-E76D-4C81-95C1-5198A7BFA1E3}" sibTransId="{84FCCBC4-3A28-4F87-826B-F469237F833F}"/>
    <dgm:cxn modelId="{BD658191-226E-48F5-AAE9-DDA23F0B98BD}" type="presOf" srcId="{7B75E164-457D-4D94-AC74-08FFEF9E8B91}" destId="{78DD7A06-5E57-4699-8016-16B8B0CEC8E2}" srcOrd="0" destOrd="2" presId="urn:microsoft.com/office/officeart/2005/8/layout/vList5"/>
    <dgm:cxn modelId="{6C09ECA4-996E-4221-A986-9A4D56B7E77E}" srcId="{8E52640B-C4CA-455E-9A2D-6943604BD806}" destId="{D893F709-83AB-4C80-86CC-2D27D002DE31}" srcOrd="2" destOrd="0" parTransId="{35EB87B8-6D9F-458C-8FE7-A006DE042344}" sibTransId="{41BF0BB7-1DB1-4821-B0DF-F40BEEB11D77}"/>
    <dgm:cxn modelId="{51378610-07B8-41A5-8CF4-03DFD34DF16A}" srcId="{8E52640B-C4CA-455E-9A2D-6943604BD806}" destId="{F5FF4B21-904E-4C27-921F-0090FE027525}" srcOrd="3" destOrd="0" parTransId="{02766701-D2D8-4314-8B3B-823C0A1D9121}" sibTransId="{3E138E21-F121-4CB1-94E2-3FC6C2D27F02}"/>
    <dgm:cxn modelId="{B32DC022-B29E-44D1-A3A9-916E85FDA762}" srcId="{9DBFC0DA-DDF4-41C6-ADE3-55D493B49650}" destId="{D90BA0B1-BDC4-48B8-8CF5-584D4C2CECE6}" srcOrd="0" destOrd="0" parTransId="{9681B350-DFE4-4E11-9257-133404DAB514}" sibTransId="{548EE5BC-AE6A-4644-85B1-EAFEDEF866BE}"/>
    <dgm:cxn modelId="{FD87A52A-5FAC-44D4-A74B-5072BE1D33FC}" srcId="{8E52640B-C4CA-455E-9A2D-6943604BD806}" destId="{71B01826-261F-4387-B4E8-126A8970DC0D}" srcOrd="0" destOrd="0" parTransId="{30382F1A-4FD8-44F8-A5B1-B334A022CCBB}" sibTransId="{0D9FA571-1864-4519-A3F1-C1D88B5A957D}"/>
    <dgm:cxn modelId="{5C69FDDB-787D-4FF9-BC62-7148E8D704DD}" srcId="{F5FF4B21-904E-4C27-921F-0090FE027525}" destId="{F8333545-3252-4593-A6BF-F1F10AFFAD28}" srcOrd="1" destOrd="0" parTransId="{9A9FD6D4-DFC1-47E3-99CF-F5C566E38C5D}" sibTransId="{E43F78D8-25AB-441F-9AE7-8C908A0D25D5}"/>
    <dgm:cxn modelId="{72679BFD-6ED3-4774-B5FC-19B54669745E}" srcId="{71B01826-261F-4387-B4E8-126A8970DC0D}" destId="{E43DCD1C-BCDB-4D4D-8041-42E23876C414}" srcOrd="1" destOrd="0" parTransId="{B66801DE-5F1C-46B8-B192-73DE2B32843C}" sibTransId="{2E57F775-7B5C-4356-995D-C8D38224ED7C}"/>
    <dgm:cxn modelId="{B82D5016-38CF-43F4-AECA-212F2E0B8DB8}" type="presOf" srcId="{71B01826-261F-4387-B4E8-126A8970DC0D}" destId="{79813681-550D-48D2-ACC5-E0D6C3CB8A4C}" srcOrd="0" destOrd="0" presId="urn:microsoft.com/office/officeart/2005/8/layout/vList5"/>
    <dgm:cxn modelId="{0623F83D-2B91-4614-9343-69C7F3586168}" type="presParOf" srcId="{47B402AC-6AC2-4E5C-94F1-06F37594A99D}" destId="{BFD41AE4-39C8-4E32-B817-78B79F2658B5}" srcOrd="0" destOrd="0" presId="urn:microsoft.com/office/officeart/2005/8/layout/vList5"/>
    <dgm:cxn modelId="{BAAE3BCF-55F8-4BEE-BFE6-29C3F0BD8F13}" type="presParOf" srcId="{BFD41AE4-39C8-4E32-B817-78B79F2658B5}" destId="{79813681-550D-48D2-ACC5-E0D6C3CB8A4C}" srcOrd="0" destOrd="0" presId="urn:microsoft.com/office/officeart/2005/8/layout/vList5"/>
    <dgm:cxn modelId="{A123FA7E-4984-4ABD-A342-7ABF96241A92}" type="presParOf" srcId="{BFD41AE4-39C8-4E32-B817-78B79F2658B5}" destId="{35A2B112-CA59-4077-BBEC-14853E4C4BC3}" srcOrd="1" destOrd="0" presId="urn:microsoft.com/office/officeart/2005/8/layout/vList5"/>
    <dgm:cxn modelId="{47F47368-C70B-4A3B-986E-52A0988347BF}" type="presParOf" srcId="{47B402AC-6AC2-4E5C-94F1-06F37594A99D}" destId="{29CC6976-98DD-44EC-9997-4C7352C6397F}" srcOrd="1" destOrd="0" presId="urn:microsoft.com/office/officeart/2005/8/layout/vList5"/>
    <dgm:cxn modelId="{5B78EF4F-AAF2-49B8-86B7-C206488F8C9E}" type="presParOf" srcId="{47B402AC-6AC2-4E5C-94F1-06F37594A99D}" destId="{96432CD9-B461-40E3-8C9B-E9F98B5053A4}" srcOrd="2" destOrd="0" presId="urn:microsoft.com/office/officeart/2005/8/layout/vList5"/>
    <dgm:cxn modelId="{896DD5AC-E72D-4363-A178-F7F19F4E0155}" type="presParOf" srcId="{96432CD9-B461-40E3-8C9B-E9F98B5053A4}" destId="{206E31BF-358E-439A-AF5F-9482FAB4E411}" srcOrd="0" destOrd="0" presId="urn:microsoft.com/office/officeart/2005/8/layout/vList5"/>
    <dgm:cxn modelId="{EBD58D1E-6EF9-4594-93BB-424624C78BA0}" type="presParOf" srcId="{96432CD9-B461-40E3-8C9B-E9F98B5053A4}" destId="{0A23C333-F2B0-4624-B07E-4CD7F245E63E}" srcOrd="1" destOrd="0" presId="urn:microsoft.com/office/officeart/2005/8/layout/vList5"/>
    <dgm:cxn modelId="{8C2B560A-6736-4086-BFE4-4442408519D2}" type="presParOf" srcId="{47B402AC-6AC2-4E5C-94F1-06F37594A99D}" destId="{E9CABF49-0FC4-4ECC-93F6-B57038FFAAE9}" srcOrd="3" destOrd="0" presId="urn:microsoft.com/office/officeart/2005/8/layout/vList5"/>
    <dgm:cxn modelId="{108612B2-8522-41DF-A15D-CC0C332E3473}" type="presParOf" srcId="{47B402AC-6AC2-4E5C-94F1-06F37594A99D}" destId="{6D1874C1-76A0-497A-9DA2-921BB215BABD}" srcOrd="4" destOrd="0" presId="urn:microsoft.com/office/officeart/2005/8/layout/vList5"/>
    <dgm:cxn modelId="{6DEA7754-3C85-46AE-AA07-A949B237BA67}" type="presParOf" srcId="{6D1874C1-76A0-497A-9DA2-921BB215BABD}" destId="{9CF7AA96-0507-4072-8246-621FBCBCE2EC}" srcOrd="0" destOrd="0" presId="urn:microsoft.com/office/officeart/2005/8/layout/vList5"/>
    <dgm:cxn modelId="{F96689C5-8386-4FDB-9984-154B49AD4E97}" type="presParOf" srcId="{6D1874C1-76A0-497A-9DA2-921BB215BABD}" destId="{E0156EB7-9643-40B6-8908-45951AA1DECF}" srcOrd="1" destOrd="0" presId="urn:microsoft.com/office/officeart/2005/8/layout/vList5"/>
    <dgm:cxn modelId="{C21A5DBE-92B9-41E9-8CB5-89F7648252E2}" type="presParOf" srcId="{47B402AC-6AC2-4E5C-94F1-06F37594A99D}" destId="{E473064F-A536-49AA-98E8-07210B7ADFB8}" srcOrd="5" destOrd="0" presId="urn:microsoft.com/office/officeart/2005/8/layout/vList5"/>
    <dgm:cxn modelId="{7C4A87C3-3B7A-426A-825A-D9013BFB17EF}" type="presParOf" srcId="{47B402AC-6AC2-4E5C-94F1-06F37594A99D}" destId="{5A1F4D4B-A105-479B-84ED-E37D43A83276}" srcOrd="6" destOrd="0" presId="urn:microsoft.com/office/officeart/2005/8/layout/vList5"/>
    <dgm:cxn modelId="{CB47C436-48C6-44F1-925C-2FF6DD4BAAC9}" type="presParOf" srcId="{5A1F4D4B-A105-479B-84ED-E37D43A83276}" destId="{142E6A63-261B-4CF1-B8AC-26ED0EEC9042}" srcOrd="0" destOrd="0" presId="urn:microsoft.com/office/officeart/2005/8/layout/vList5"/>
    <dgm:cxn modelId="{3AA762E4-6B04-40EE-91BC-EAF6FA09C42E}" type="presParOf" srcId="{5A1F4D4B-A105-479B-84ED-E37D43A83276}" destId="{78DD7A06-5E57-4699-8016-16B8B0CEC8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A8BA8C-08C5-46FF-99A6-EB01F8FD973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00C5424-E687-494A-8D1A-CBDCE546AE24}">
      <dgm:prSet phldrT="[Text]"/>
      <dgm:spPr>
        <a:solidFill>
          <a:schemeClr val="tx2">
            <a:lumMod val="75000"/>
          </a:schemeClr>
        </a:solidFill>
      </dgm:spPr>
      <dgm:t>
        <a:bodyPr/>
        <a:lstStyle/>
        <a:p>
          <a:r>
            <a:rPr lang="en-US" b="0" dirty="0">
              <a:latin typeface="Calibri" pitchFamily="34" charset="0"/>
            </a:rPr>
            <a:t>Traditional </a:t>
          </a:r>
          <a:r>
            <a:rPr lang="en-US" b="0" dirty="0">
              <a:latin typeface="Calibri" pitchFamily="34" charset="0"/>
              <a:cs typeface="Times New Roman" pitchFamily="18" charset="0"/>
            </a:rPr>
            <a:t>Lecturer</a:t>
          </a:r>
          <a:endParaRPr lang="en-US" b="0" dirty="0"/>
        </a:p>
      </dgm:t>
    </dgm:pt>
    <dgm:pt modelId="{D9139E4E-EFA7-46A7-AB80-24CCB35B61E4}" type="parTrans" cxnId="{EE87C5CE-2B81-48D7-97E1-47A1C73CA81B}">
      <dgm:prSet/>
      <dgm:spPr/>
      <dgm:t>
        <a:bodyPr/>
        <a:lstStyle/>
        <a:p>
          <a:endParaRPr lang="en-US"/>
        </a:p>
      </dgm:t>
    </dgm:pt>
    <dgm:pt modelId="{BB120AD1-DE7D-485C-B05A-6824C67B6030}" type="sibTrans" cxnId="{EE87C5CE-2B81-48D7-97E1-47A1C73CA81B}">
      <dgm:prSet/>
      <dgm:spPr/>
      <dgm:t>
        <a:bodyPr/>
        <a:lstStyle/>
        <a:p>
          <a:endParaRPr lang="en-US"/>
        </a:p>
      </dgm:t>
    </dgm:pt>
    <dgm:pt modelId="{E1F1D77F-A6AC-4989-8488-E89546E020BA}">
      <dgm:prSet phldrT="[Text]"/>
      <dgm:spPr>
        <a:solidFill>
          <a:schemeClr val="tx2">
            <a:lumMod val="75000"/>
          </a:schemeClr>
        </a:solidFill>
      </dgm:spPr>
      <dgm:t>
        <a:bodyPr/>
        <a:lstStyle/>
        <a:p>
          <a:r>
            <a:rPr lang="en-US" b="0" dirty="0">
              <a:latin typeface="Calibri" pitchFamily="34" charset="0"/>
            </a:rPr>
            <a:t>Contextual </a:t>
          </a:r>
          <a:r>
            <a:rPr lang="en-US" b="0" dirty="0">
              <a:latin typeface="Calibri" pitchFamily="34" charset="0"/>
              <a:cs typeface="Times New Roman" pitchFamily="18" charset="0"/>
            </a:rPr>
            <a:t>Facilitator</a:t>
          </a:r>
          <a:endParaRPr lang="en-US" b="0" dirty="0"/>
        </a:p>
      </dgm:t>
    </dgm:pt>
    <dgm:pt modelId="{4BB1420C-480D-43C4-8550-6A3EF210B31A}" type="parTrans" cxnId="{EA66F444-3D8E-4B81-970B-1968D4BFF096}">
      <dgm:prSet/>
      <dgm:spPr/>
      <dgm:t>
        <a:bodyPr/>
        <a:lstStyle/>
        <a:p>
          <a:endParaRPr lang="en-US"/>
        </a:p>
      </dgm:t>
    </dgm:pt>
    <dgm:pt modelId="{5ECB57CC-744B-44BD-98C1-6460E5EF2ECA}" type="sibTrans" cxnId="{EA66F444-3D8E-4B81-970B-1968D4BFF096}">
      <dgm:prSet/>
      <dgm:spPr/>
      <dgm:t>
        <a:bodyPr/>
        <a:lstStyle/>
        <a:p>
          <a:endParaRPr lang="en-US"/>
        </a:p>
      </dgm:t>
    </dgm:pt>
    <dgm:pt modelId="{910F8165-0432-4B92-92F5-B5BAECCAFD30}">
      <dgm:prSet/>
      <dgm:spPr/>
      <dgm:t>
        <a:bodyPr/>
        <a:lstStyle/>
        <a:p>
          <a:r>
            <a:rPr lang="en-US" dirty="0">
              <a:latin typeface="Calibri" pitchFamily="34" charset="0"/>
              <a:cs typeface="Times New Roman" pitchFamily="18" charset="0"/>
            </a:rPr>
            <a:t>Information provider</a:t>
          </a:r>
        </a:p>
      </dgm:t>
    </dgm:pt>
    <dgm:pt modelId="{D6EB6C03-8C41-42E1-AEC1-10E5967BFEA5}" type="parTrans" cxnId="{2B77CCF4-56F6-43AC-A228-458B58FD9EC0}">
      <dgm:prSet/>
      <dgm:spPr/>
      <dgm:t>
        <a:bodyPr/>
        <a:lstStyle/>
        <a:p>
          <a:endParaRPr lang="en-US"/>
        </a:p>
      </dgm:t>
    </dgm:pt>
    <dgm:pt modelId="{CB030218-E530-4530-91EB-83526E6589EA}" type="sibTrans" cxnId="{2B77CCF4-56F6-43AC-A228-458B58FD9EC0}">
      <dgm:prSet/>
      <dgm:spPr/>
      <dgm:t>
        <a:bodyPr/>
        <a:lstStyle/>
        <a:p>
          <a:endParaRPr lang="en-US"/>
        </a:p>
      </dgm:t>
    </dgm:pt>
    <dgm:pt modelId="{E723DF13-A84A-4257-814F-300E85D96A53}">
      <dgm:prSet/>
      <dgm:spPr/>
      <dgm:t>
        <a:bodyPr/>
        <a:lstStyle/>
        <a:p>
          <a:r>
            <a:rPr lang="en-US" dirty="0">
              <a:latin typeface="Calibri" pitchFamily="34" charset="0"/>
              <a:cs typeface="Times New Roman" pitchFamily="18" charset="0"/>
            </a:rPr>
            <a:t>Source of all knowledge and answers</a:t>
          </a:r>
        </a:p>
      </dgm:t>
    </dgm:pt>
    <dgm:pt modelId="{D347A570-4AB3-4402-B178-FC55ED01FDF9}" type="parTrans" cxnId="{F8B32E7F-BD3D-4671-B70C-C4DFB69AC75A}">
      <dgm:prSet/>
      <dgm:spPr/>
      <dgm:t>
        <a:bodyPr/>
        <a:lstStyle/>
        <a:p>
          <a:endParaRPr lang="en-US"/>
        </a:p>
      </dgm:t>
    </dgm:pt>
    <dgm:pt modelId="{6AB56340-1F53-45A5-BDE4-9F8B18E74A01}" type="sibTrans" cxnId="{F8B32E7F-BD3D-4671-B70C-C4DFB69AC75A}">
      <dgm:prSet/>
      <dgm:spPr/>
      <dgm:t>
        <a:bodyPr/>
        <a:lstStyle/>
        <a:p>
          <a:endParaRPr lang="en-US"/>
        </a:p>
      </dgm:t>
    </dgm:pt>
    <dgm:pt modelId="{356D3032-65F6-4E8F-8D61-441390A76CCF}">
      <dgm:prSet/>
      <dgm:spPr/>
      <dgm:t>
        <a:bodyPr/>
        <a:lstStyle/>
        <a:p>
          <a:r>
            <a:rPr lang="en-US" dirty="0">
              <a:latin typeface="Calibri" pitchFamily="34" charset="0"/>
              <a:cs typeface="Times New Roman" pitchFamily="18" charset="0"/>
            </a:rPr>
            <a:t>“Sage on the stage</a:t>
          </a:r>
          <a:r>
            <a:rPr lang="en-US" dirty="0">
              <a:cs typeface="Times New Roman" pitchFamily="18" charset="0"/>
            </a:rPr>
            <a:t>”	 </a:t>
          </a:r>
        </a:p>
      </dgm:t>
    </dgm:pt>
    <dgm:pt modelId="{2CD1B247-2C79-4228-AECA-96C0DA835001}" type="parTrans" cxnId="{C008CE05-F0F9-418E-8D91-8C2CAA1590B1}">
      <dgm:prSet/>
      <dgm:spPr/>
      <dgm:t>
        <a:bodyPr/>
        <a:lstStyle/>
        <a:p>
          <a:endParaRPr lang="en-US"/>
        </a:p>
      </dgm:t>
    </dgm:pt>
    <dgm:pt modelId="{76045C70-1B9D-4CB4-887F-6AF8B6F28EBE}" type="sibTrans" cxnId="{C008CE05-F0F9-418E-8D91-8C2CAA1590B1}">
      <dgm:prSet/>
      <dgm:spPr/>
      <dgm:t>
        <a:bodyPr/>
        <a:lstStyle/>
        <a:p>
          <a:endParaRPr lang="en-US"/>
        </a:p>
      </dgm:t>
    </dgm:pt>
    <dgm:pt modelId="{761966E5-27AD-4E30-953B-D937FC95B142}">
      <dgm:prSet/>
      <dgm:spPr/>
      <dgm:t>
        <a:bodyPr/>
        <a:lstStyle/>
        <a:p>
          <a:r>
            <a:rPr lang="en-US" dirty="0">
              <a:latin typeface="Calibri" pitchFamily="34" charset="0"/>
              <a:cs typeface="Times New Roman" pitchFamily="18" charset="0"/>
            </a:rPr>
            <a:t>Coach	</a:t>
          </a:r>
        </a:p>
      </dgm:t>
    </dgm:pt>
    <dgm:pt modelId="{13D4A660-E08B-4300-ADD1-2B688BE289B7}" type="parTrans" cxnId="{22FD4A5C-A678-48A1-B692-D08E51BE0578}">
      <dgm:prSet/>
      <dgm:spPr/>
      <dgm:t>
        <a:bodyPr/>
        <a:lstStyle/>
        <a:p>
          <a:endParaRPr lang="en-US"/>
        </a:p>
      </dgm:t>
    </dgm:pt>
    <dgm:pt modelId="{5068F854-E22D-45CC-B2E4-87031B64526B}" type="sibTrans" cxnId="{22FD4A5C-A678-48A1-B692-D08E51BE0578}">
      <dgm:prSet/>
      <dgm:spPr/>
      <dgm:t>
        <a:bodyPr/>
        <a:lstStyle/>
        <a:p>
          <a:endParaRPr lang="en-US"/>
        </a:p>
      </dgm:t>
    </dgm:pt>
    <dgm:pt modelId="{4831B052-4BD0-411A-9112-E6FF4D110D0A}">
      <dgm:prSet/>
      <dgm:spPr/>
      <dgm:t>
        <a:bodyPr/>
        <a:lstStyle/>
        <a:p>
          <a:r>
            <a:rPr lang="en-US" dirty="0">
              <a:latin typeface="Calibri" pitchFamily="34" charset="0"/>
              <a:cs typeface="Times New Roman" pitchFamily="18" charset="0"/>
            </a:rPr>
            <a:t>Director</a:t>
          </a:r>
        </a:p>
      </dgm:t>
    </dgm:pt>
    <dgm:pt modelId="{904E925B-1631-4003-B560-38C0C588B7FA}" type="parTrans" cxnId="{F18FD499-B28D-41DB-BADA-BF6D9CEB0FA9}">
      <dgm:prSet/>
      <dgm:spPr/>
      <dgm:t>
        <a:bodyPr/>
        <a:lstStyle/>
        <a:p>
          <a:endParaRPr lang="en-US"/>
        </a:p>
      </dgm:t>
    </dgm:pt>
    <dgm:pt modelId="{5D6252BB-9D4F-4415-A2DF-1F39638EACE3}" type="sibTrans" cxnId="{F18FD499-B28D-41DB-BADA-BF6D9CEB0FA9}">
      <dgm:prSet/>
      <dgm:spPr/>
      <dgm:t>
        <a:bodyPr/>
        <a:lstStyle/>
        <a:p>
          <a:endParaRPr lang="en-US"/>
        </a:p>
      </dgm:t>
    </dgm:pt>
    <dgm:pt modelId="{9E2FFF1B-C300-4B4F-89FF-DD844071DB72}">
      <dgm:prSet/>
      <dgm:spPr/>
      <dgm:t>
        <a:bodyPr/>
        <a:lstStyle/>
        <a:p>
          <a:r>
            <a:rPr lang="en-US" dirty="0">
              <a:latin typeface="Calibri" pitchFamily="34" charset="0"/>
              <a:cs typeface="Times New Roman" pitchFamily="18" charset="0"/>
            </a:rPr>
            <a:t>Empowers students</a:t>
          </a:r>
        </a:p>
      </dgm:t>
    </dgm:pt>
    <dgm:pt modelId="{7A5662F6-EDCE-4810-84E2-4ABA1B500819}" type="parTrans" cxnId="{AE2F0084-5C5A-4C2D-BDE4-790863E209B5}">
      <dgm:prSet/>
      <dgm:spPr/>
      <dgm:t>
        <a:bodyPr/>
        <a:lstStyle/>
        <a:p>
          <a:endParaRPr lang="en-US"/>
        </a:p>
      </dgm:t>
    </dgm:pt>
    <dgm:pt modelId="{BF08CB06-B25A-4365-81E7-981CDB8F144D}" type="sibTrans" cxnId="{AE2F0084-5C5A-4C2D-BDE4-790863E209B5}">
      <dgm:prSet/>
      <dgm:spPr/>
      <dgm:t>
        <a:bodyPr/>
        <a:lstStyle/>
        <a:p>
          <a:endParaRPr lang="en-US"/>
        </a:p>
      </dgm:t>
    </dgm:pt>
    <dgm:pt modelId="{3A1AED14-97FC-47A0-841C-1C6D7756D77F}">
      <dgm:prSet/>
      <dgm:spPr/>
      <dgm:t>
        <a:bodyPr/>
        <a:lstStyle/>
        <a:p>
          <a:r>
            <a:rPr lang="en-US" dirty="0">
              <a:latin typeface="Calibri" pitchFamily="34" charset="0"/>
              <a:cs typeface="Times New Roman" pitchFamily="18" charset="0"/>
            </a:rPr>
            <a:t>“Guide on the side”</a:t>
          </a:r>
          <a:r>
            <a:rPr lang="en-US" dirty="0">
              <a:cs typeface="Times New Roman" pitchFamily="18" charset="0"/>
            </a:rPr>
            <a:t> </a:t>
          </a:r>
        </a:p>
      </dgm:t>
    </dgm:pt>
    <dgm:pt modelId="{C3C0794F-B0B0-4EF4-8331-3CB66DB5E605}" type="parTrans" cxnId="{F641245F-5D9A-482B-983A-1A931835C88B}">
      <dgm:prSet/>
      <dgm:spPr/>
      <dgm:t>
        <a:bodyPr/>
        <a:lstStyle/>
        <a:p>
          <a:endParaRPr lang="en-US"/>
        </a:p>
      </dgm:t>
    </dgm:pt>
    <dgm:pt modelId="{0AC94942-00BE-40D6-8FCD-286244708B47}" type="sibTrans" cxnId="{F641245F-5D9A-482B-983A-1A931835C88B}">
      <dgm:prSet/>
      <dgm:spPr/>
      <dgm:t>
        <a:bodyPr/>
        <a:lstStyle/>
        <a:p>
          <a:endParaRPr lang="en-US"/>
        </a:p>
      </dgm:t>
    </dgm:pt>
    <dgm:pt modelId="{418E98D9-4FFA-4356-AA5D-C6145E1E5C91}" type="pres">
      <dgm:prSet presAssocID="{EAA8BA8C-08C5-46FF-99A6-EB01F8FD973B}" presName="Name0" presStyleCnt="0">
        <dgm:presLayoutVars>
          <dgm:dir/>
          <dgm:animLvl val="lvl"/>
          <dgm:resizeHandles val="exact"/>
        </dgm:presLayoutVars>
      </dgm:prSet>
      <dgm:spPr/>
      <dgm:t>
        <a:bodyPr/>
        <a:lstStyle/>
        <a:p>
          <a:endParaRPr lang="en-US"/>
        </a:p>
      </dgm:t>
    </dgm:pt>
    <dgm:pt modelId="{8944C204-E9BC-4261-81F4-3E18E104D641}" type="pres">
      <dgm:prSet presAssocID="{500C5424-E687-494A-8D1A-CBDCE546AE24}" presName="composite" presStyleCnt="0"/>
      <dgm:spPr/>
    </dgm:pt>
    <dgm:pt modelId="{0CBFE5DE-F3E8-4935-9ED8-8092646FD116}" type="pres">
      <dgm:prSet presAssocID="{500C5424-E687-494A-8D1A-CBDCE546AE24}" presName="parTx" presStyleLbl="alignNode1" presStyleIdx="0" presStyleCnt="2">
        <dgm:presLayoutVars>
          <dgm:chMax val="0"/>
          <dgm:chPref val="0"/>
          <dgm:bulletEnabled val="1"/>
        </dgm:presLayoutVars>
      </dgm:prSet>
      <dgm:spPr/>
      <dgm:t>
        <a:bodyPr/>
        <a:lstStyle/>
        <a:p>
          <a:endParaRPr lang="en-US"/>
        </a:p>
      </dgm:t>
    </dgm:pt>
    <dgm:pt modelId="{DF790372-9A9F-42C7-A476-AB5676AB189B}" type="pres">
      <dgm:prSet presAssocID="{500C5424-E687-494A-8D1A-CBDCE546AE24}" presName="desTx" presStyleLbl="alignAccFollowNode1" presStyleIdx="0" presStyleCnt="2">
        <dgm:presLayoutVars>
          <dgm:bulletEnabled val="1"/>
        </dgm:presLayoutVars>
      </dgm:prSet>
      <dgm:spPr/>
      <dgm:t>
        <a:bodyPr/>
        <a:lstStyle/>
        <a:p>
          <a:endParaRPr lang="en-US"/>
        </a:p>
      </dgm:t>
    </dgm:pt>
    <dgm:pt modelId="{5D2E881C-97A1-4CF6-A662-A56BDBA46D81}" type="pres">
      <dgm:prSet presAssocID="{BB120AD1-DE7D-485C-B05A-6824C67B6030}" presName="space" presStyleCnt="0"/>
      <dgm:spPr/>
    </dgm:pt>
    <dgm:pt modelId="{5F4AA7A0-AAA3-4D2F-8880-C64EEF06DF1B}" type="pres">
      <dgm:prSet presAssocID="{E1F1D77F-A6AC-4989-8488-E89546E020BA}" presName="composite" presStyleCnt="0"/>
      <dgm:spPr/>
    </dgm:pt>
    <dgm:pt modelId="{EDF12A3C-B0E8-43B8-82FE-680B6F051A6A}" type="pres">
      <dgm:prSet presAssocID="{E1F1D77F-A6AC-4989-8488-E89546E020BA}" presName="parTx" presStyleLbl="alignNode1" presStyleIdx="1" presStyleCnt="2">
        <dgm:presLayoutVars>
          <dgm:chMax val="0"/>
          <dgm:chPref val="0"/>
          <dgm:bulletEnabled val="1"/>
        </dgm:presLayoutVars>
      </dgm:prSet>
      <dgm:spPr/>
      <dgm:t>
        <a:bodyPr/>
        <a:lstStyle/>
        <a:p>
          <a:endParaRPr lang="en-US"/>
        </a:p>
      </dgm:t>
    </dgm:pt>
    <dgm:pt modelId="{D14F7FA8-3A0B-465F-A9C8-C0B20C19C6C5}" type="pres">
      <dgm:prSet presAssocID="{E1F1D77F-A6AC-4989-8488-E89546E020BA}" presName="desTx" presStyleLbl="alignAccFollowNode1" presStyleIdx="1" presStyleCnt="2">
        <dgm:presLayoutVars>
          <dgm:bulletEnabled val="1"/>
        </dgm:presLayoutVars>
      </dgm:prSet>
      <dgm:spPr/>
      <dgm:t>
        <a:bodyPr/>
        <a:lstStyle/>
        <a:p>
          <a:endParaRPr lang="en-US"/>
        </a:p>
      </dgm:t>
    </dgm:pt>
  </dgm:ptLst>
  <dgm:cxnLst>
    <dgm:cxn modelId="{AE2F0084-5C5A-4C2D-BDE4-790863E209B5}" srcId="{E1F1D77F-A6AC-4989-8488-E89546E020BA}" destId="{9E2FFF1B-C300-4B4F-89FF-DD844071DB72}" srcOrd="2" destOrd="0" parTransId="{7A5662F6-EDCE-4810-84E2-4ABA1B500819}" sibTransId="{BF08CB06-B25A-4365-81E7-981CDB8F144D}"/>
    <dgm:cxn modelId="{E743A036-B769-674B-A19C-3A0638756925}" type="presOf" srcId="{500C5424-E687-494A-8D1A-CBDCE546AE24}" destId="{0CBFE5DE-F3E8-4935-9ED8-8092646FD116}" srcOrd="0" destOrd="0" presId="urn:microsoft.com/office/officeart/2005/8/layout/hList1"/>
    <dgm:cxn modelId="{722EF18C-8400-AF40-BF7F-12AD00646BF3}" type="presOf" srcId="{9E2FFF1B-C300-4B4F-89FF-DD844071DB72}" destId="{D14F7FA8-3A0B-465F-A9C8-C0B20C19C6C5}" srcOrd="0" destOrd="2" presId="urn:microsoft.com/office/officeart/2005/8/layout/hList1"/>
    <dgm:cxn modelId="{F18FD499-B28D-41DB-BADA-BF6D9CEB0FA9}" srcId="{E1F1D77F-A6AC-4989-8488-E89546E020BA}" destId="{4831B052-4BD0-411A-9112-E6FF4D110D0A}" srcOrd="1" destOrd="0" parTransId="{904E925B-1631-4003-B560-38C0C588B7FA}" sibTransId="{5D6252BB-9D4F-4415-A2DF-1F39638EACE3}"/>
    <dgm:cxn modelId="{EA66F444-3D8E-4B81-970B-1968D4BFF096}" srcId="{EAA8BA8C-08C5-46FF-99A6-EB01F8FD973B}" destId="{E1F1D77F-A6AC-4989-8488-E89546E020BA}" srcOrd="1" destOrd="0" parTransId="{4BB1420C-480D-43C4-8550-6A3EF210B31A}" sibTransId="{5ECB57CC-744B-44BD-98C1-6460E5EF2ECA}"/>
    <dgm:cxn modelId="{2B77CCF4-56F6-43AC-A228-458B58FD9EC0}" srcId="{500C5424-E687-494A-8D1A-CBDCE546AE24}" destId="{910F8165-0432-4B92-92F5-B5BAECCAFD30}" srcOrd="0" destOrd="0" parTransId="{D6EB6C03-8C41-42E1-AEC1-10E5967BFEA5}" sibTransId="{CB030218-E530-4530-91EB-83526E6589EA}"/>
    <dgm:cxn modelId="{C0800795-4ECF-AA4F-9117-FCB84E06239C}" type="presOf" srcId="{4831B052-4BD0-411A-9112-E6FF4D110D0A}" destId="{D14F7FA8-3A0B-465F-A9C8-C0B20C19C6C5}" srcOrd="0" destOrd="1" presId="urn:microsoft.com/office/officeart/2005/8/layout/hList1"/>
    <dgm:cxn modelId="{F8B32E7F-BD3D-4671-B70C-C4DFB69AC75A}" srcId="{500C5424-E687-494A-8D1A-CBDCE546AE24}" destId="{E723DF13-A84A-4257-814F-300E85D96A53}" srcOrd="1" destOrd="0" parTransId="{D347A570-4AB3-4402-B178-FC55ED01FDF9}" sibTransId="{6AB56340-1F53-45A5-BDE4-9F8B18E74A01}"/>
    <dgm:cxn modelId="{D4C7491D-8F47-B946-8524-A146575BA90A}" type="presOf" srcId="{910F8165-0432-4B92-92F5-B5BAECCAFD30}" destId="{DF790372-9A9F-42C7-A476-AB5676AB189B}" srcOrd="0" destOrd="0" presId="urn:microsoft.com/office/officeart/2005/8/layout/hList1"/>
    <dgm:cxn modelId="{5A2640C9-6B48-8041-8683-1777979E1236}" type="presOf" srcId="{3A1AED14-97FC-47A0-841C-1C6D7756D77F}" destId="{D14F7FA8-3A0B-465F-A9C8-C0B20C19C6C5}" srcOrd="0" destOrd="3" presId="urn:microsoft.com/office/officeart/2005/8/layout/hList1"/>
    <dgm:cxn modelId="{C008CE05-F0F9-418E-8D91-8C2CAA1590B1}" srcId="{500C5424-E687-494A-8D1A-CBDCE546AE24}" destId="{356D3032-65F6-4E8F-8D61-441390A76CCF}" srcOrd="2" destOrd="0" parTransId="{2CD1B247-2C79-4228-AECA-96C0DA835001}" sibTransId="{76045C70-1B9D-4CB4-887F-6AF8B6F28EBE}"/>
    <dgm:cxn modelId="{A8DB7A33-5602-0F4C-8AB8-E5AFE8F586B6}" type="presOf" srcId="{E1F1D77F-A6AC-4989-8488-E89546E020BA}" destId="{EDF12A3C-B0E8-43B8-82FE-680B6F051A6A}" srcOrd="0" destOrd="0" presId="urn:microsoft.com/office/officeart/2005/8/layout/hList1"/>
    <dgm:cxn modelId="{79C86EFB-E96D-AB4D-B1EE-FAC2C5886AD1}" type="presOf" srcId="{E723DF13-A84A-4257-814F-300E85D96A53}" destId="{DF790372-9A9F-42C7-A476-AB5676AB189B}" srcOrd="0" destOrd="1" presId="urn:microsoft.com/office/officeart/2005/8/layout/hList1"/>
    <dgm:cxn modelId="{F641245F-5D9A-482B-983A-1A931835C88B}" srcId="{E1F1D77F-A6AC-4989-8488-E89546E020BA}" destId="{3A1AED14-97FC-47A0-841C-1C6D7756D77F}" srcOrd="3" destOrd="0" parTransId="{C3C0794F-B0B0-4EF4-8331-3CB66DB5E605}" sibTransId="{0AC94942-00BE-40D6-8FCD-286244708B47}"/>
    <dgm:cxn modelId="{A1BD06C1-9425-BD4F-8C26-F0750963025C}" type="presOf" srcId="{EAA8BA8C-08C5-46FF-99A6-EB01F8FD973B}" destId="{418E98D9-4FFA-4356-AA5D-C6145E1E5C91}" srcOrd="0" destOrd="0" presId="urn:microsoft.com/office/officeart/2005/8/layout/hList1"/>
    <dgm:cxn modelId="{DD8BB972-82E5-9947-B626-6E6B1434C3F2}" type="presOf" srcId="{356D3032-65F6-4E8F-8D61-441390A76CCF}" destId="{DF790372-9A9F-42C7-A476-AB5676AB189B}" srcOrd="0" destOrd="2" presId="urn:microsoft.com/office/officeart/2005/8/layout/hList1"/>
    <dgm:cxn modelId="{EE87C5CE-2B81-48D7-97E1-47A1C73CA81B}" srcId="{EAA8BA8C-08C5-46FF-99A6-EB01F8FD973B}" destId="{500C5424-E687-494A-8D1A-CBDCE546AE24}" srcOrd="0" destOrd="0" parTransId="{D9139E4E-EFA7-46A7-AB80-24CCB35B61E4}" sibTransId="{BB120AD1-DE7D-485C-B05A-6824C67B6030}"/>
    <dgm:cxn modelId="{22FD4A5C-A678-48A1-B692-D08E51BE0578}" srcId="{E1F1D77F-A6AC-4989-8488-E89546E020BA}" destId="{761966E5-27AD-4E30-953B-D937FC95B142}" srcOrd="0" destOrd="0" parTransId="{13D4A660-E08B-4300-ADD1-2B688BE289B7}" sibTransId="{5068F854-E22D-45CC-B2E4-87031B64526B}"/>
    <dgm:cxn modelId="{0648DB97-E55E-CF4E-B195-80FC5E934D4D}" type="presOf" srcId="{761966E5-27AD-4E30-953B-D937FC95B142}" destId="{D14F7FA8-3A0B-465F-A9C8-C0B20C19C6C5}" srcOrd="0" destOrd="0" presId="urn:microsoft.com/office/officeart/2005/8/layout/hList1"/>
    <dgm:cxn modelId="{57B90E76-720A-EA43-B1B0-F51FC27325DC}" type="presParOf" srcId="{418E98D9-4FFA-4356-AA5D-C6145E1E5C91}" destId="{8944C204-E9BC-4261-81F4-3E18E104D641}" srcOrd="0" destOrd="0" presId="urn:microsoft.com/office/officeart/2005/8/layout/hList1"/>
    <dgm:cxn modelId="{8B420653-8AB3-7842-BA0A-8DEC70D03F9C}" type="presParOf" srcId="{8944C204-E9BC-4261-81F4-3E18E104D641}" destId="{0CBFE5DE-F3E8-4935-9ED8-8092646FD116}" srcOrd="0" destOrd="0" presId="urn:microsoft.com/office/officeart/2005/8/layout/hList1"/>
    <dgm:cxn modelId="{3960CF7B-6001-384C-BA89-3BEC3E6824E3}" type="presParOf" srcId="{8944C204-E9BC-4261-81F4-3E18E104D641}" destId="{DF790372-9A9F-42C7-A476-AB5676AB189B}" srcOrd="1" destOrd="0" presId="urn:microsoft.com/office/officeart/2005/8/layout/hList1"/>
    <dgm:cxn modelId="{02329CDD-DF47-5746-BC59-33A01287CDDC}" type="presParOf" srcId="{418E98D9-4FFA-4356-AA5D-C6145E1E5C91}" destId="{5D2E881C-97A1-4CF6-A662-A56BDBA46D81}" srcOrd="1" destOrd="0" presId="urn:microsoft.com/office/officeart/2005/8/layout/hList1"/>
    <dgm:cxn modelId="{65CA896F-5CE8-8645-BDC6-3A0E26FFE2B2}" type="presParOf" srcId="{418E98D9-4FFA-4356-AA5D-C6145E1E5C91}" destId="{5F4AA7A0-AAA3-4D2F-8880-C64EEF06DF1B}" srcOrd="2" destOrd="0" presId="urn:microsoft.com/office/officeart/2005/8/layout/hList1"/>
    <dgm:cxn modelId="{D6AE7D31-8B44-FA42-B131-33ED8F9D0795}" type="presParOf" srcId="{5F4AA7A0-AAA3-4D2F-8880-C64EEF06DF1B}" destId="{EDF12A3C-B0E8-43B8-82FE-680B6F051A6A}" srcOrd="0" destOrd="0" presId="urn:microsoft.com/office/officeart/2005/8/layout/hList1"/>
    <dgm:cxn modelId="{3A1CF1FE-CF18-2E41-B214-4D67F2F6CF16}" type="presParOf" srcId="{5F4AA7A0-AAA3-4D2F-8880-C64EEF06DF1B}" destId="{D14F7FA8-3A0B-465F-A9C8-C0B20C19C6C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A8BA8C-08C5-46FF-99A6-EB01F8FD973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00C5424-E687-494A-8D1A-CBDCE546AE24}">
      <dgm:prSet phldrT="[Text]"/>
      <dgm:spPr>
        <a:solidFill>
          <a:schemeClr val="tx2">
            <a:lumMod val="75000"/>
          </a:schemeClr>
        </a:solidFill>
      </dgm:spPr>
      <dgm:t>
        <a:bodyPr/>
        <a:lstStyle/>
        <a:p>
          <a:r>
            <a:rPr lang="en-US" b="1" dirty="0"/>
            <a:t>Traditional</a:t>
          </a:r>
          <a:endParaRPr lang="en-US" b="0" dirty="0"/>
        </a:p>
      </dgm:t>
    </dgm:pt>
    <dgm:pt modelId="{D9139E4E-EFA7-46A7-AB80-24CCB35B61E4}" type="parTrans" cxnId="{EE87C5CE-2B81-48D7-97E1-47A1C73CA81B}">
      <dgm:prSet/>
      <dgm:spPr/>
      <dgm:t>
        <a:bodyPr/>
        <a:lstStyle/>
        <a:p>
          <a:endParaRPr lang="en-US"/>
        </a:p>
      </dgm:t>
    </dgm:pt>
    <dgm:pt modelId="{BB120AD1-DE7D-485C-B05A-6824C67B6030}" type="sibTrans" cxnId="{EE87C5CE-2B81-48D7-97E1-47A1C73CA81B}">
      <dgm:prSet/>
      <dgm:spPr/>
      <dgm:t>
        <a:bodyPr/>
        <a:lstStyle/>
        <a:p>
          <a:endParaRPr lang="en-US"/>
        </a:p>
      </dgm:t>
    </dgm:pt>
    <dgm:pt modelId="{E1F1D77F-A6AC-4989-8488-E89546E020BA}">
      <dgm:prSet phldrT="[Text]"/>
      <dgm:spPr>
        <a:solidFill>
          <a:schemeClr val="tx2">
            <a:lumMod val="75000"/>
          </a:schemeClr>
        </a:solidFill>
      </dgm:spPr>
      <dgm:t>
        <a:bodyPr/>
        <a:lstStyle/>
        <a:p>
          <a:r>
            <a:rPr lang="en-US" b="1" dirty="0">
              <a:latin typeface="Calibri" pitchFamily="34" charset="0"/>
            </a:rPr>
            <a:t>Contextual </a:t>
          </a:r>
          <a:r>
            <a:rPr lang="en-US" b="1" dirty="0">
              <a:latin typeface="Calibri" pitchFamily="34" charset="0"/>
              <a:cs typeface="Times New Roman" pitchFamily="18" charset="0"/>
            </a:rPr>
            <a:t>Active “doer”</a:t>
          </a:r>
          <a:endParaRPr lang="en-US" b="1" dirty="0"/>
        </a:p>
      </dgm:t>
    </dgm:pt>
    <dgm:pt modelId="{4BB1420C-480D-43C4-8550-6A3EF210B31A}" type="parTrans" cxnId="{EA66F444-3D8E-4B81-970B-1968D4BFF096}">
      <dgm:prSet/>
      <dgm:spPr/>
      <dgm:t>
        <a:bodyPr/>
        <a:lstStyle/>
        <a:p>
          <a:endParaRPr lang="en-US"/>
        </a:p>
      </dgm:t>
    </dgm:pt>
    <dgm:pt modelId="{5ECB57CC-744B-44BD-98C1-6460E5EF2ECA}" type="sibTrans" cxnId="{EA66F444-3D8E-4B81-970B-1968D4BFF096}">
      <dgm:prSet/>
      <dgm:spPr/>
      <dgm:t>
        <a:bodyPr/>
        <a:lstStyle/>
        <a:p>
          <a:endParaRPr lang="en-US"/>
        </a:p>
      </dgm:t>
    </dgm:pt>
    <dgm:pt modelId="{841A141F-982E-4AD4-8036-4456C2E9AE20}">
      <dgm:prSet/>
      <dgm:spPr/>
      <dgm:t>
        <a:bodyPr/>
        <a:lstStyle/>
        <a:p>
          <a:r>
            <a:rPr lang="en-US" dirty="0">
              <a:latin typeface="Calibri" pitchFamily="34" charset="0"/>
              <a:cs typeface="Times New Roman" pitchFamily="18" charset="0"/>
            </a:rPr>
            <a:t>Discoverer and user of knowledge</a:t>
          </a:r>
        </a:p>
      </dgm:t>
    </dgm:pt>
    <dgm:pt modelId="{E4629CF6-457B-45E4-A39A-2E4A6D7CD465}" type="parTrans" cxnId="{C095FE95-4203-40C9-B22D-3E8EE685512B}">
      <dgm:prSet/>
      <dgm:spPr/>
      <dgm:t>
        <a:bodyPr/>
        <a:lstStyle/>
        <a:p>
          <a:endParaRPr lang="en-US"/>
        </a:p>
      </dgm:t>
    </dgm:pt>
    <dgm:pt modelId="{9EA2C2AE-FCA9-4124-AB3B-7A1FE785A975}" type="sibTrans" cxnId="{C095FE95-4203-40C9-B22D-3E8EE685512B}">
      <dgm:prSet/>
      <dgm:spPr/>
      <dgm:t>
        <a:bodyPr/>
        <a:lstStyle/>
        <a:p>
          <a:endParaRPr lang="en-US"/>
        </a:p>
      </dgm:t>
    </dgm:pt>
    <dgm:pt modelId="{C5C80A2F-4C91-4C91-9429-F65B30867D7C}">
      <dgm:prSet/>
      <dgm:spPr/>
      <dgm:t>
        <a:bodyPr/>
        <a:lstStyle/>
        <a:p>
          <a:r>
            <a:rPr lang="en-US" dirty="0">
              <a:latin typeface="Calibri" pitchFamily="34" charset="0"/>
              <a:cs typeface="Times New Roman" pitchFamily="18" charset="0"/>
            </a:rPr>
            <a:t>Fits together the pieces of the puzzle</a:t>
          </a:r>
        </a:p>
      </dgm:t>
    </dgm:pt>
    <dgm:pt modelId="{4D1D368F-75A3-4078-82A6-C49F987DBCCA}" type="parTrans" cxnId="{03251122-31BA-4197-9F29-81A83787C13D}">
      <dgm:prSet/>
      <dgm:spPr/>
      <dgm:t>
        <a:bodyPr/>
        <a:lstStyle/>
        <a:p>
          <a:endParaRPr lang="en-US"/>
        </a:p>
      </dgm:t>
    </dgm:pt>
    <dgm:pt modelId="{45C4B31B-761F-4A98-87FE-D4587070D994}" type="sibTrans" cxnId="{03251122-31BA-4197-9F29-81A83787C13D}">
      <dgm:prSet/>
      <dgm:spPr/>
      <dgm:t>
        <a:bodyPr/>
        <a:lstStyle/>
        <a:p>
          <a:endParaRPr lang="en-US"/>
        </a:p>
      </dgm:t>
    </dgm:pt>
    <dgm:pt modelId="{EEE45024-FF93-4716-801F-A07F57713A03}">
      <dgm:prSet/>
      <dgm:spPr/>
      <dgm:t>
        <a:bodyPr/>
        <a:lstStyle/>
        <a:p>
          <a:r>
            <a:rPr lang="en-US" dirty="0">
              <a:latin typeface="Calibri" pitchFamily="34" charset="0"/>
              <a:cs typeface="Times New Roman" pitchFamily="18" charset="0"/>
            </a:rPr>
            <a:t>Eager to ask questions that lead to deeper understanding</a:t>
          </a:r>
        </a:p>
      </dgm:t>
    </dgm:pt>
    <dgm:pt modelId="{E0DE0C81-5FD9-4EDB-86AA-7AC51D25ECC3}" type="parTrans" cxnId="{C1D3406B-BBB9-4A96-848A-9ED3C822CA46}">
      <dgm:prSet/>
      <dgm:spPr/>
      <dgm:t>
        <a:bodyPr/>
        <a:lstStyle/>
        <a:p>
          <a:endParaRPr lang="en-US"/>
        </a:p>
      </dgm:t>
    </dgm:pt>
    <dgm:pt modelId="{583049CA-1D2F-4224-AD44-E76F2509EB5B}" type="sibTrans" cxnId="{C1D3406B-BBB9-4A96-848A-9ED3C822CA46}">
      <dgm:prSet/>
      <dgm:spPr/>
      <dgm:t>
        <a:bodyPr/>
        <a:lstStyle/>
        <a:p>
          <a:endParaRPr lang="en-US"/>
        </a:p>
      </dgm:t>
    </dgm:pt>
    <dgm:pt modelId="{D13DBA9D-C679-49FF-8611-D51032DA3C08}">
      <dgm:prSet/>
      <dgm:spPr/>
      <dgm:t>
        <a:bodyPr/>
        <a:lstStyle/>
        <a:p>
          <a:r>
            <a:rPr lang="en-US" dirty="0">
              <a:cs typeface="Times New Roman" pitchFamily="18" charset="0"/>
            </a:rPr>
            <a:t>Generally not motivated to ask questions</a:t>
          </a:r>
        </a:p>
      </dgm:t>
    </dgm:pt>
    <dgm:pt modelId="{EB558AB0-E11F-4705-9B08-28D5E287ADBD}" type="sibTrans" cxnId="{2BF61A25-69D9-4DA1-B24B-3447C8407573}">
      <dgm:prSet/>
      <dgm:spPr/>
      <dgm:t>
        <a:bodyPr/>
        <a:lstStyle/>
        <a:p>
          <a:endParaRPr lang="en-US"/>
        </a:p>
      </dgm:t>
    </dgm:pt>
    <dgm:pt modelId="{E540FD9C-E4EE-42A7-91A1-EEAE4D80A50F}" type="parTrans" cxnId="{2BF61A25-69D9-4DA1-B24B-3447C8407573}">
      <dgm:prSet/>
      <dgm:spPr/>
      <dgm:t>
        <a:bodyPr/>
        <a:lstStyle/>
        <a:p>
          <a:endParaRPr lang="en-US"/>
        </a:p>
      </dgm:t>
    </dgm:pt>
    <dgm:pt modelId="{6A5F4476-77C8-4871-8BB0-2D269EF0ECA2}">
      <dgm:prSet/>
      <dgm:spPr/>
      <dgm:t>
        <a:bodyPr/>
        <a:lstStyle/>
        <a:p>
          <a:r>
            <a:rPr lang="en-US" dirty="0">
              <a:cs typeface="Times New Roman" pitchFamily="18" charset="0"/>
            </a:rPr>
            <a:t>Remain seated in desks</a:t>
          </a:r>
        </a:p>
      </dgm:t>
    </dgm:pt>
    <dgm:pt modelId="{DB9C7852-A22D-4D8F-A989-CEDB91A71EAA}" type="sibTrans" cxnId="{CD36BC65-3A36-4B5A-89D0-E2CBAD71E3E8}">
      <dgm:prSet/>
      <dgm:spPr/>
      <dgm:t>
        <a:bodyPr/>
        <a:lstStyle/>
        <a:p>
          <a:endParaRPr lang="en-US"/>
        </a:p>
      </dgm:t>
    </dgm:pt>
    <dgm:pt modelId="{791D7B5B-912F-4492-A73E-A303297770BF}" type="parTrans" cxnId="{CD36BC65-3A36-4B5A-89D0-E2CBAD71E3E8}">
      <dgm:prSet/>
      <dgm:spPr/>
      <dgm:t>
        <a:bodyPr/>
        <a:lstStyle/>
        <a:p>
          <a:endParaRPr lang="en-US"/>
        </a:p>
      </dgm:t>
    </dgm:pt>
    <dgm:pt modelId="{2F62B47E-DDAB-4C24-9221-B7901890F64A}">
      <dgm:prSet/>
      <dgm:spPr>
        <a:blipFill rotWithShape="0">
          <a:blip xmlns:r="http://schemas.openxmlformats.org/officeDocument/2006/relationships" r:embed="rId1"/>
          <a:stretch>
            <a:fillRect/>
          </a:stretch>
        </a:blipFill>
      </dgm:spPr>
      <dgm:t>
        <a:bodyPr/>
        <a:lstStyle/>
        <a:p>
          <a:r>
            <a:rPr lang="en-US" dirty="0">
              <a:cs typeface="Times New Roman" pitchFamily="18" charset="0"/>
            </a:rPr>
            <a:t>Passive recipient of knowledge</a:t>
          </a:r>
        </a:p>
      </dgm:t>
    </dgm:pt>
    <dgm:pt modelId="{F0328A33-F05C-471F-95F2-751C5D7D0EC8}" type="sibTrans" cxnId="{22D526EC-89D9-4485-9FD2-1C258EC50D28}">
      <dgm:prSet/>
      <dgm:spPr/>
      <dgm:t>
        <a:bodyPr/>
        <a:lstStyle/>
        <a:p>
          <a:endParaRPr lang="en-US"/>
        </a:p>
      </dgm:t>
    </dgm:pt>
    <dgm:pt modelId="{6317AB6C-8FD4-4ADF-B65D-1FA37AB4D25F}" type="parTrans" cxnId="{22D526EC-89D9-4485-9FD2-1C258EC50D28}">
      <dgm:prSet/>
      <dgm:spPr/>
      <dgm:t>
        <a:bodyPr/>
        <a:lstStyle/>
        <a:p>
          <a:endParaRPr lang="en-US"/>
        </a:p>
      </dgm:t>
    </dgm:pt>
    <dgm:pt modelId="{418E98D9-4FFA-4356-AA5D-C6145E1E5C91}" type="pres">
      <dgm:prSet presAssocID="{EAA8BA8C-08C5-46FF-99A6-EB01F8FD973B}" presName="Name0" presStyleCnt="0">
        <dgm:presLayoutVars>
          <dgm:dir/>
          <dgm:animLvl val="lvl"/>
          <dgm:resizeHandles val="exact"/>
        </dgm:presLayoutVars>
      </dgm:prSet>
      <dgm:spPr/>
      <dgm:t>
        <a:bodyPr/>
        <a:lstStyle/>
        <a:p>
          <a:endParaRPr lang="en-US"/>
        </a:p>
      </dgm:t>
    </dgm:pt>
    <dgm:pt modelId="{8944C204-E9BC-4261-81F4-3E18E104D641}" type="pres">
      <dgm:prSet presAssocID="{500C5424-E687-494A-8D1A-CBDCE546AE24}" presName="composite" presStyleCnt="0"/>
      <dgm:spPr/>
    </dgm:pt>
    <dgm:pt modelId="{0CBFE5DE-F3E8-4935-9ED8-8092646FD116}" type="pres">
      <dgm:prSet presAssocID="{500C5424-E687-494A-8D1A-CBDCE546AE24}" presName="parTx" presStyleLbl="alignNode1" presStyleIdx="0" presStyleCnt="2">
        <dgm:presLayoutVars>
          <dgm:chMax val="0"/>
          <dgm:chPref val="0"/>
          <dgm:bulletEnabled val="1"/>
        </dgm:presLayoutVars>
      </dgm:prSet>
      <dgm:spPr/>
      <dgm:t>
        <a:bodyPr/>
        <a:lstStyle/>
        <a:p>
          <a:endParaRPr lang="en-US"/>
        </a:p>
      </dgm:t>
    </dgm:pt>
    <dgm:pt modelId="{DF790372-9A9F-42C7-A476-AB5676AB189B}" type="pres">
      <dgm:prSet presAssocID="{500C5424-E687-494A-8D1A-CBDCE546AE24}" presName="desTx" presStyleLbl="alignAccFollowNode1" presStyleIdx="0" presStyleCnt="2">
        <dgm:presLayoutVars>
          <dgm:bulletEnabled val="1"/>
        </dgm:presLayoutVars>
      </dgm:prSet>
      <dgm:spPr/>
      <dgm:t>
        <a:bodyPr/>
        <a:lstStyle/>
        <a:p>
          <a:endParaRPr lang="en-US"/>
        </a:p>
      </dgm:t>
    </dgm:pt>
    <dgm:pt modelId="{5D2E881C-97A1-4CF6-A662-A56BDBA46D81}" type="pres">
      <dgm:prSet presAssocID="{BB120AD1-DE7D-485C-B05A-6824C67B6030}" presName="space" presStyleCnt="0"/>
      <dgm:spPr/>
    </dgm:pt>
    <dgm:pt modelId="{5F4AA7A0-AAA3-4D2F-8880-C64EEF06DF1B}" type="pres">
      <dgm:prSet presAssocID="{E1F1D77F-A6AC-4989-8488-E89546E020BA}" presName="composite" presStyleCnt="0"/>
      <dgm:spPr/>
    </dgm:pt>
    <dgm:pt modelId="{EDF12A3C-B0E8-43B8-82FE-680B6F051A6A}" type="pres">
      <dgm:prSet presAssocID="{E1F1D77F-A6AC-4989-8488-E89546E020BA}" presName="parTx" presStyleLbl="alignNode1" presStyleIdx="1" presStyleCnt="2">
        <dgm:presLayoutVars>
          <dgm:chMax val="0"/>
          <dgm:chPref val="0"/>
          <dgm:bulletEnabled val="1"/>
        </dgm:presLayoutVars>
      </dgm:prSet>
      <dgm:spPr/>
      <dgm:t>
        <a:bodyPr/>
        <a:lstStyle/>
        <a:p>
          <a:endParaRPr lang="en-US"/>
        </a:p>
      </dgm:t>
    </dgm:pt>
    <dgm:pt modelId="{D14F7FA8-3A0B-465F-A9C8-C0B20C19C6C5}" type="pres">
      <dgm:prSet presAssocID="{E1F1D77F-A6AC-4989-8488-E89546E020BA}" presName="desTx" presStyleLbl="alignAccFollowNode1" presStyleIdx="1" presStyleCnt="2">
        <dgm:presLayoutVars>
          <dgm:bulletEnabled val="1"/>
        </dgm:presLayoutVars>
      </dgm:prSet>
      <dgm:spPr/>
      <dgm:t>
        <a:bodyPr/>
        <a:lstStyle/>
        <a:p>
          <a:endParaRPr lang="en-US"/>
        </a:p>
      </dgm:t>
    </dgm:pt>
  </dgm:ptLst>
  <dgm:cxnLst>
    <dgm:cxn modelId="{64C028F4-CF19-4DA7-A0BB-39BC6C8661C4}" type="presOf" srcId="{841A141F-982E-4AD4-8036-4456C2E9AE20}" destId="{D14F7FA8-3A0B-465F-A9C8-C0B20C19C6C5}" srcOrd="0" destOrd="0" presId="urn:microsoft.com/office/officeart/2005/8/layout/hList1"/>
    <dgm:cxn modelId="{D07B097B-0411-4CB5-931B-5B850A87E94E}" type="presOf" srcId="{500C5424-E687-494A-8D1A-CBDCE546AE24}" destId="{0CBFE5DE-F3E8-4935-9ED8-8092646FD116}" srcOrd="0" destOrd="0" presId="urn:microsoft.com/office/officeart/2005/8/layout/hList1"/>
    <dgm:cxn modelId="{EA66F444-3D8E-4B81-970B-1968D4BFF096}" srcId="{EAA8BA8C-08C5-46FF-99A6-EB01F8FD973B}" destId="{E1F1D77F-A6AC-4989-8488-E89546E020BA}" srcOrd="1" destOrd="0" parTransId="{4BB1420C-480D-43C4-8550-6A3EF210B31A}" sibTransId="{5ECB57CC-744B-44BD-98C1-6460E5EF2ECA}"/>
    <dgm:cxn modelId="{22D526EC-89D9-4485-9FD2-1C258EC50D28}" srcId="{500C5424-E687-494A-8D1A-CBDCE546AE24}" destId="{2F62B47E-DDAB-4C24-9221-B7901890F64A}" srcOrd="0" destOrd="0" parTransId="{6317AB6C-8FD4-4ADF-B65D-1FA37AB4D25F}" sibTransId="{F0328A33-F05C-471F-95F2-751C5D7D0EC8}"/>
    <dgm:cxn modelId="{C1D3406B-BBB9-4A96-848A-9ED3C822CA46}" srcId="{E1F1D77F-A6AC-4989-8488-E89546E020BA}" destId="{EEE45024-FF93-4716-801F-A07F57713A03}" srcOrd="2" destOrd="0" parTransId="{E0DE0C81-5FD9-4EDB-86AA-7AC51D25ECC3}" sibTransId="{583049CA-1D2F-4224-AD44-E76F2509EB5B}"/>
    <dgm:cxn modelId="{FD5FA0D8-5818-4E16-B42B-89D502C178AF}" type="presOf" srcId="{EEE45024-FF93-4716-801F-A07F57713A03}" destId="{D14F7FA8-3A0B-465F-A9C8-C0B20C19C6C5}" srcOrd="0" destOrd="2" presId="urn:microsoft.com/office/officeart/2005/8/layout/hList1"/>
    <dgm:cxn modelId="{EDEEAAE1-3825-4181-9CEC-CED9D1872992}" type="presOf" srcId="{6A5F4476-77C8-4871-8BB0-2D269EF0ECA2}" destId="{DF790372-9A9F-42C7-A476-AB5676AB189B}" srcOrd="0" destOrd="1" presId="urn:microsoft.com/office/officeart/2005/8/layout/hList1"/>
    <dgm:cxn modelId="{A6E8BABC-3B7A-4D1A-91AA-9E40B802B7FD}" type="presOf" srcId="{2F62B47E-DDAB-4C24-9221-B7901890F64A}" destId="{DF790372-9A9F-42C7-A476-AB5676AB189B}" srcOrd="0" destOrd="0" presId="urn:microsoft.com/office/officeart/2005/8/layout/hList1"/>
    <dgm:cxn modelId="{CD36BC65-3A36-4B5A-89D0-E2CBAD71E3E8}" srcId="{500C5424-E687-494A-8D1A-CBDCE546AE24}" destId="{6A5F4476-77C8-4871-8BB0-2D269EF0ECA2}" srcOrd="1" destOrd="0" parTransId="{791D7B5B-912F-4492-A73E-A303297770BF}" sibTransId="{DB9C7852-A22D-4D8F-A989-CEDB91A71EAA}"/>
    <dgm:cxn modelId="{2BF61A25-69D9-4DA1-B24B-3447C8407573}" srcId="{500C5424-E687-494A-8D1A-CBDCE546AE24}" destId="{D13DBA9D-C679-49FF-8611-D51032DA3C08}" srcOrd="2" destOrd="0" parTransId="{E540FD9C-E4EE-42A7-91A1-EEAE4D80A50F}" sibTransId="{EB558AB0-E11F-4705-9B08-28D5E287ADBD}"/>
    <dgm:cxn modelId="{B76EFFB6-D2FD-4FAB-BDCF-42543C458681}" type="presOf" srcId="{D13DBA9D-C679-49FF-8611-D51032DA3C08}" destId="{DF790372-9A9F-42C7-A476-AB5676AB189B}" srcOrd="0" destOrd="2" presId="urn:microsoft.com/office/officeart/2005/8/layout/hList1"/>
    <dgm:cxn modelId="{8788EB5C-3850-4663-A370-F06389A29270}" type="presOf" srcId="{C5C80A2F-4C91-4C91-9429-F65B30867D7C}" destId="{D14F7FA8-3A0B-465F-A9C8-C0B20C19C6C5}" srcOrd="0" destOrd="1" presId="urn:microsoft.com/office/officeart/2005/8/layout/hList1"/>
    <dgm:cxn modelId="{62FC9A1E-DDE1-4C86-BAAC-68C04C75AB39}" type="presOf" srcId="{E1F1D77F-A6AC-4989-8488-E89546E020BA}" destId="{EDF12A3C-B0E8-43B8-82FE-680B6F051A6A}" srcOrd="0" destOrd="0" presId="urn:microsoft.com/office/officeart/2005/8/layout/hList1"/>
    <dgm:cxn modelId="{B8C3DFB6-12E0-48F3-AB1A-CC0896291391}" type="presOf" srcId="{EAA8BA8C-08C5-46FF-99A6-EB01F8FD973B}" destId="{418E98D9-4FFA-4356-AA5D-C6145E1E5C91}" srcOrd="0" destOrd="0" presId="urn:microsoft.com/office/officeart/2005/8/layout/hList1"/>
    <dgm:cxn modelId="{C095FE95-4203-40C9-B22D-3E8EE685512B}" srcId="{E1F1D77F-A6AC-4989-8488-E89546E020BA}" destId="{841A141F-982E-4AD4-8036-4456C2E9AE20}" srcOrd="0" destOrd="0" parTransId="{E4629CF6-457B-45E4-A39A-2E4A6D7CD465}" sibTransId="{9EA2C2AE-FCA9-4124-AB3B-7A1FE785A975}"/>
    <dgm:cxn modelId="{03251122-31BA-4197-9F29-81A83787C13D}" srcId="{E1F1D77F-A6AC-4989-8488-E89546E020BA}" destId="{C5C80A2F-4C91-4C91-9429-F65B30867D7C}" srcOrd="1" destOrd="0" parTransId="{4D1D368F-75A3-4078-82A6-C49F987DBCCA}" sibTransId="{45C4B31B-761F-4A98-87FE-D4587070D994}"/>
    <dgm:cxn modelId="{EE87C5CE-2B81-48D7-97E1-47A1C73CA81B}" srcId="{EAA8BA8C-08C5-46FF-99A6-EB01F8FD973B}" destId="{500C5424-E687-494A-8D1A-CBDCE546AE24}" srcOrd="0" destOrd="0" parTransId="{D9139E4E-EFA7-46A7-AB80-24CCB35B61E4}" sibTransId="{BB120AD1-DE7D-485C-B05A-6824C67B6030}"/>
    <dgm:cxn modelId="{68FB21EB-0A00-4010-8A0A-DDC9CB15D21B}" type="presParOf" srcId="{418E98D9-4FFA-4356-AA5D-C6145E1E5C91}" destId="{8944C204-E9BC-4261-81F4-3E18E104D641}" srcOrd="0" destOrd="0" presId="urn:microsoft.com/office/officeart/2005/8/layout/hList1"/>
    <dgm:cxn modelId="{2A2E14D6-2BC0-41B7-8FC6-AC9347D59746}" type="presParOf" srcId="{8944C204-E9BC-4261-81F4-3E18E104D641}" destId="{0CBFE5DE-F3E8-4935-9ED8-8092646FD116}" srcOrd="0" destOrd="0" presId="urn:microsoft.com/office/officeart/2005/8/layout/hList1"/>
    <dgm:cxn modelId="{ED662BC2-7A42-436E-80A4-5D05D60FBD69}" type="presParOf" srcId="{8944C204-E9BC-4261-81F4-3E18E104D641}" destId="{DF790372-9A9F-42C7-A476-AB5676AB189B}" srcOrd="1" destOrd="0" presId="urn:microsoft.com/office/officeart/2005/8/layout/hList1"/>
    <dgm:cxn modelId="{12AFDFF7-2E3F-44D0-AE67-14DC7A8652BA}" type="presParOf" srcId="{418E98D9-4FFA-4356-AA5D-C6145E1E5C91}" destId="{5D2E881C-97A1-4CF6-A662-A56BDBA46D81}" srcOrd="1" destOrd="0" presId="urn:microsoft.com/office/officeart/2005/8/layout/hList1"/>
    <dgm:cxn modelId="{74EA5BF7-6A2B-4A78-A426-ACEF9251D7F0}" type="presParOf" srcId="{418E98D9-4FFA-4356-AA5D-C6145E1E5C91}" destId="{5F4AA7A0-AAA3-4D2F-8880-C64EEF06DF1B}" srcOrd="2" destOrd="0" presId="urn:microsoft.com/office/officeart/2005/8/layout/hList1"/>
    <dgm:cxn modelId="{583A6742-1CBB-4720-889F-3CE3DF091768}" type="presParOf" srcId="{5F4AA7A0-AAA3-4D2F-8880-C64EEF06DF1B}" destId="{EDF12A3C-B0E8-43B8-82FE-680B6F051A6A}" srcOrd="0" destOrd="0" presId="urn:microsoft.com/office/officeart/2005/8/layout/hList1"/>
    <dgm:cxn modelId="{4FDF0E84-14A2-41D7-AF18-8DE65070CD30}" type="presParOf" srcId="{5F4AA7A0-AAA3-4D2F-8880-C64EEF06DF1B}" destId="{D14F7FA8-3A0B-465F-A9C8-C0B20C19C6C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AA8BA8C-08C5-46FF-99A6-EB01F8FD973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1F1D77F-A6AC-4989-8488-E89546E020BA}">
      <dgm:prSet phldrT="[Text]" custT="1"/>
      <dgm:spPr>
        <a:solidFill>
          <a:schemeClr val="tx2">
            <a:lumMod val="75000"/>
          </a:schemeClr>
        </a:solidFill>
      </dgm:spPr>
      <dgm:t>
        <a:bodyPr/>
        <a:lstStyle/>
        <a:p>
          <a:r>
            <a:rPr lang="en-US" sz="3600" b="1" dirty="0">
              <a:latin typeface="Calibri" pitchFamily="34" charset="0"/>
            </a:rPr>
            <a:t>Contextual</a:t>
          </a:r>
          <a:endParaRPr lang="en-US" sz="3600" b="1" dirty="0"/>
        </a:p>
      </dgm:t>
    </dgm:pt>
    <dgm:pt modelId="{5ECB57CC-744B-44BD-98C1-6460E5EF2ECA}" type="sibTrans" cxnId="{EA66F444-3D8E-4B81-970B-1968D4BFF096}">
      <dgm:prSet/>
      <dgm:spPr/>
      <dgm:t>
        <a:bodyPr/>
        <a:lstStyle/>
        <a:p>
          <a:endParaRPr lang="en-US"/>
        </a:p>
      </dgm:t>
    </dgm:pt>
    <dgm:pt modelId="{4BB1420C-480D-43C4-8550-6A3EF210B31A}" type="parTrans" cxnId="{EA66F444-3D8E-4B81-970B-1968D4BFF096}">
      <dgm:prSet/>
      <dgm:spPr/>
      <dgm:t>
        <a:bodyPr/>
        <a:lstStyle/>
        <a:p>
          <a:endParaRPr lang="en-US"/>
        </a:p>
      </dgm:t>
    </dgm:pt>
    <dgm:pt modelId="{500C5424-E687-494A-8D1A-CBDCE546AE24}">
      <dgm:prSet phldrT="[Text]" custT="1"/>
      <dgm:spPr>
        <a:solidFill>
          <a:schemeClr val="tx2">
            <a:lumMod val="75000"/>
          </a:schemeClr>
        </a:solidFill>
      </dgm:spPr>
      <dgm:t>
        <a:bodyPr/>
        <a:lstStyle/>
        <a:p>
          <a:r>
            <a:rPr lang="en-US" sz="3600" b="1" dirty="0"/>
            <a:t>Traditional</a:t>
          </a:r>
          <a:endParaRPr lang="en-US" sz="3600" b="0" dirty="0"/>
        </a:p>
      </dgm:t>
    </dgm:pt>
    <dgm:pt modelId="{BB120AD1-DE7D-485C-B05A-6824C67B6030}" type="sibTrans" cxnId="{EE87C5CE-2B81-48D7-97E1-47A1C73CA81B}">
      <dgm:prSet/>
      <dgm:spPr/>
      <dgm:t>
        <a:bodyPr/>
        <a:lstStyle/>
        <a:p>
          <a:endParaRPr lang="en-US"/>
        </a:p>
      </dgm:t>
    </dgm:pt>
    <dgm:pt modelId="{D9139E4E-EFA7-46A7-AB80-24CCB35B61E4}" type="parTrans" cxnId="{EE87C5CE-2B81-48D7-97E1-47A1C73CA81B}">
      <dgm:prSet/>
      <dgm:spPr/>
      <dgm:t>
        <a:bodyPr/>
        <a:lstStyle/>
        <a:p>
          <a:endParaRPr lang="en-US"/>
        </a:p>
      </dgm:t>
    </dgm:pt>
    <dgm:pt modelId="{E8913205-0000-4EC1-9874-2DB4A07C0D71}">
      <dgm:prSet custT="1"/>
      <dgm:spPr>
        <a:blipFill rotWithShape="0">
          <a:blip xmlns:r="http://schemas.openxmlformats.org/officeDocument/2006/relationships" r:embed="rId1"/>
          <a:stretch>
            <a:fillRect/>
          </a:stretch>
        </a:blipFill>
      </dgm:spPr>
      <dgm:t>
        <a:bodyPr/>
        <a:lstStyle/>
        <a:p>
          <a:pPr>
            <a:lnSpc>
              <a:spcPct val="150000"/>
            </a:lnSpc>
          </a:pPr>
          <a:r>
            <a:rPr lang="en-US" sz="2200" dirty="0">
              <a:cs typeface="Times New Roman" pitchFamily="18" charset="0"/>
            </a:rPr>
            <a:t>Rote learning</a:t>
          </a:r>
        </a:p>
      </dgm:t>
    </dgm:pt>
    <dgm:pt modelId="{E42E2EED-4911-4F89-A350-9872B205ED97}" type="parTrans" cxnId="{4A00F5F2-7F8C-4FB2-A020-F06C2DBC6834}">
      <dgm:prSet/>
      <dgm:spPr/>
      <dgm:t>
        <a:bodyPr/>
        <a:lstStyle/>
        <a:p>
          <a:endParaRPr lang="en-US"/>
        </a:p>
      </dgm:t>
    </dgm:pt>
    <dgm:pt modelId="{9A434A8E-B61C-4F5A-8658-575632156604}" type="sibTrans" cxnId="{4A00F5F2-7F8C-4FB2-A020-F06C2DBC6834}">
      <dgm:prSet/>
      <dgm:spPr/>
      <dgm:t>
        <a:bodyPr/>
        <a:lstStyle/>
        <a:p>
          <a:endParaRPr lang="en-US"/>
        </a:p>
      </dgm:t>
    </dgm:pt>
    <dgm:pt modelId="{B4217234-6124-4647-AF51-A32866483F67}">
      <dgm:prSet custT="1"/>
      <dgm:spPr/>
      <dgm:t>
        <a:bodyPr/>
        <a:lstStyle/>
        <a:p>
          <a:pPr>
            <a:lnSpc>
              <a:spcPct val="150000"/>
            </a:lnSpc>
          </a:pPr>
          <a:r>
            <a:rPr lang="en-US" sz="2200" dirty="0">
              <a:cs typeface="Times New Roman" pitchFamily="18" charset="0"/>
            </a:rPr>
            <a:t>Skill drill</a:t>
          </a:r>
        </a:p>
      </dgm:t>
    </dgm:pt>
    <dgm:pt modelId="{CF15B43F-7D49-412F-9069-1F37BE9D2DB4}" type="parTrans" cxnId="{186D074D-CC6A-4BA3-9262-CA80014D0599}">
      <dgm:prSet/>
      <dgm:spPr/>
      <dgm:t>
        <a:bodyPr/>
        <a:lstStyle/>
        <a:p>
          <a:endParaRPr lang="en-US"/>
        </a:p>
      </dgm:t>
    </dgm:pt>
    <dgm:pt modelId="{10EC1EEB-F9E5-4E78-A89F-D3531F170D52}" type="sibTrans" cxnId="{186D074D-CC6A-4BA3-9262-CA80014D0599}">
      <dgm:prSet/>
      <dgm:spPr/>
      <dgm:t>
        <a:bodyPr/>
        <a:lstStyle/>
        <a:p>
          <a:endParaRPr lang="en-US"/>
        </a:p>
      </dgm:t>
    </dgm:pt>
    <dgm:pt modelId="{D5956FFD-C91E-4279-9DD7-D95AD1E37904}">
      <dgm:prSet custT="1"/>
      <dgm:spPr/>
      <dgm:t>
        <a:bodyPr/>
        <a:lstStyle/>
        <a:p>
          <a:pPr>
            <a:lnSpc>
              <a:spcPct val="150000"/>
            </a:lnSpc>
          </a:pPr>
          <a:r>
            <a:rPr lang="en-US" sz="2200" dirty="0">
              <a:cs typeface="Times New Roman" pitchFamily="18" charset="0"/>
            </a:rPr>
            <a:t>Memorization</a:t>
          </a:r>
        </a:p>
      </dgm:t>
    </dgm:pt>
    <dgm:pt modelId="{9676E47E-E782-4139-BBB4-81ABF94144BC}" type="parTrans" cxnId="{B77E722E-BA13-44B4-8CAF-A332C181544B}">
      <dgm:prSet/>
      <dgm:spPr/>
      <dgm:t>
        <a:bodyPr/>
        <a:lstStyle/>
        <a:p>
          <a:endParaRPr lang="en-US"/>
        </a:p>
      </dgm:t>
    </dgm:pt>
    <dgm:pt modelId="{48AFDB2A-A91E-40C4-88A0-436D412B4948}" type="sibTrans" cxnId="{B77E722E-BA13-44B4-8CAF-A332C181544B}">
      <dgm:prSet/>
      <dgm:spPr/>
      <dgm:t>
        <a:bodyPr/>
        <a:lstStyle/>
        <a:p>
          <a:endParaRPr lang="en-US"/>
        </a:p>
      </dgm:t>
    </dgm:pt>
    <dgm:pt modelId="{B3D4F384-CF8C-4EAE-A1A0-56BCC9F5BBA7}">
      <dgm:prSet custT="1"/>
      <dgm:spPr/>
      <dgm:t>
        <a:bodyPr/>
        <a:lstStyle/>
        <a:p>
          <a:pPr>
            <a:lnSpc>
              <a:spcPct val="150000"/>
            </a:lnSpc>
          </a:pPr>
          <a:r>
            <a:rPr lang="en-US" sz="2200" dirty="0">
              <a:cs typeface="Times New Roman" pitchFamily="18" charset="0"/>
            </a:rPr>
            <a:t>“Practice makes perfect”</a:t>
          </a:r>
        </a:p>
      </dgm:t>
    </dgm:pt>
    <dgm:pt modelId="{9A9DC4E6-1268-40C1-BC49-57DB5C92F8C8}" type="parTrans" cxnId="{B55DCC1F-C3D5-4E27-ADE7-C5E5998B6A30}">
      <dgm:prSet/>
      <dgm:spPr/>
      <dgm:t>
        <a:bodyPr/>
        <a:lstStyle/>
        <a:p>
          <a:endParaRPr lang="en-US"/>
        </a:p>
      </dgm:t>
    </dgm:pt>
    <dgm:pt modelId="{ED028241-DAF4-4087-8495-29F86D2A9C3C}" type="sibTrans" cxnId="{B55DCC1F-C3D5-4E27-ADE7-C5E5998B6A30}">
      <dgm:prSet/>
      <dgm:spPr/>
      <dgm:t>
        <a:bodyPr/>
        <a:lstStyle/>
        <a:p>
          <a:endParaRPr lang="en-US"/>
        </a:p>
      </dgm:t>
    </dgm:pt>
    <dgm:pt modelId="{9FB8583B-E50A-4928-A995-27BDCFA0FE5A}">
      <dgm:prSet custT="1"/>
      <dgm:spPr/>
      <dgm:t>
        <a:bodyPr/>
        <a:lstStyle/>
        <a:p>
          <a:pPr>
            <a:lnSpc>
              <a:spcPct val="150000"/>
            </a:lnSpc>
          </a:pPr>
          <a:r>
            <a:rPr lang="en-US" sz="2200" dirty="0">
              <a:cs typeface="Times New Roman" pitchFamily="18" charset="0"/>
            </a:rPr>
            <a:t>Multiple-choice tests</a:t>
          </a:r>
        </a:p>
      </dgm:t>
    </dgm:pt>
    <dgm:pt modelId="{9F36A5C1-D2F4-4AC8-AF97-7CA80F6F15F1}" type="parTrans" cxnId="{983669E4-136E-4F17-886B-79E18ECA6DD4}">
      <dgm:prSet/>
      <dgm:spPr/>
      <dgm:t>
        <a:bodyPr/>
        <a:lstStyle/>
        <a:p>
          <a:endParaRPr lang="en-US"/>
        </a:p>
      </dgm:t>
    </dgm:pt>
    <dgm:pt modelId="{6727D974-8634-482A-823D-9800716547D9}" type="sibTrans" cxnId="{983669E4-136E-4F17-886B-79E18ECA6DD4}">
      <dgm:prSet/>
      <dgm:spPr/>
      <dgm:t>
        <a:bodyPr/>
        <a:lstStyle/>
        <a:p>
          <a:endParaRPr lang="en-US"/>
        </a:p>
      </dgm:t>
    </dgm:pt>
    <dgm:pt modelId="{05FDA482-7AA3-4646-BEA7-46DFEB688A17}">
      <dgm:prSet custT="1"/>
      <dgm:spPr/>
      <dgm:t>
        <a:bodyPr/>
        <a:lstStyle/>
        <a:p>
          <a:r>
            <a:rPr lang="en-US" sz="2200" dirty="0">
              <a:latin typeface="Calibri" pitchFamily="34" charset="0"/>
              <a:cs typeface="Times New Roman" pitchFamily="18" charset="0"/>
            </a:rPr>
            <a:t>Cooperative learning groups</a:t>
          </a:r>
        </a:p>
      </dgm:t>
    </dgm:pt>
    <dgm:pt modelId="{AACEBAF5-FFFF-4BC4-9D9E-F2464F8735A8}" type="parTrans" cxnId="{4329C364-1847-435B-9B81-E196F4BF9482}">
      <dgm:prSet/>
      <dgm:spPr/>
      <dgm:t>
        <a:bodyPr/>
        <a:lstStyle/>
        <a:p>
          <a:endParaRPr lang="en-US"/>
        </a:p>
      </dgm:t>
    </dgm:pt>
    <dgm:pt modelId="{A39F8571-9B3D-4480-94F7-80EE19DA2B3E}" type="sibTrans" cxnId="{4329C364-1847-435B-9B81-E196F4BF9482}">
      <dgm:prSet/>
      <dgm:spPr/>
      <dgm:t>
        <a:bodyPr/>
        <a:lstStyle/>
        <a:p>
          <a:endParaRPr lang="en-US"/>
        </a:p>
      </dgm:t>
    </dgm:pt>
    <dgm:pt modelId="{6BFB754B-CB46-4251-B034-60E44CAF9F9B}">
      <dgm:prSet custT="1"/>
      <dgm:spPr/>
      <dgm:t>
        <a:bodyPr/>
        <a:lstStyle/>
        <a:p>
          <a:r>
            <a:rPr lang="en-US" sz="2200" dirty="0">
              <a:latin typeface="Calibri" pitchFamily="34" charset="0"/>
              <a:cs typeface="Times New Roman" pitchFamily="18" charset="0"/>
            </a:rPr>
            <a:t>Peer mentoring</a:t>
          </a:r>
        </a:p>
      </dgm:t>
    </dgm:pt>
    <dgm:pt modelId="{9EFE1004-F375-4781-B494-4E0AC2F12623}" type="parTrans" cxnId="{8D576522-6541-4C57-9F94-74C2B7670C38}">
      <dgm:prSet/>
      <dgm:spPr/>
      <dgm:t>
        <a:bodyPr/>
        <a:lstStyle/>
        <a:p>
          <a:endParaRPr lang="en-US"/>
        </a:p>
      </dgm:t>
    </dgm:pt>
    <dgm:pt modelId="{B8DE55B5-9D20-42E1-B8C7-A8FF00A234F7}" type="sibTrans" cxnId="{8D576522-6541-4C57-9F94-74C2B7670C38}">
      <dgm:prSet/>
      <dgm:spPr/>
      <dgm:t>
        <a:bodyPr/>
        <a:lstStyle/>
        <a:p>
          <a:endParaRPr lang="en-US"/>
        </a:p>
      </dgm:t>
    </dgm:pt>
    <dgm:pt modelId="{2B53378D-8621-45ED-B8DA-CA9B8F72DA24}">
      <dgm:prSet custT="1"/>
      <dgm:spPr/>
      <dgm:t>
        <a:bodyPr/>
        <a:lstStyle/>
        <a:p>
          <a:r>
            <a:rPr lang="en-US" sz="2200" dirty="0">
              <a:latin typeface="Calibri" pitchFamily="34" charset="0"/>
              <a:cs typeface="Times New Roman" pitchFamily="18" charset="0"/>
            </a:rPr>
            <a:t>Students gather data to solve problems</a:t>
          </a:r>
        </a:p>
      </dgm:t>
    </dgm:pt>
    <dgm:pt modelId="{8DDBA598-ECF4-4D1F-BC4E-C35057FA7BF8}" type="parTrans" cxnId="{5C3A9E2B-3115-4196-A8E6-7DEBC739A2C2}">
      <dgm:prSet/>
      <dgm:spPr/>
      <dgm:t>
        <a:bodyPr/>
        <a:lstStyle/>
        <a:p>
          <a:endParaRPr lang="en-US"/>
        </a:p>
      </dgm:t>
    </dgm:pt>
    <dgm:pt modelId="{1F062462-284C-4A48-9093-599092B32339}" type="sibTrans" cxnId="{5C3A9E2B-3115-4196-A8E6-7DEBC739A2C2}">
      <dgm:prSet/>
      <dgm:spPr/>
      <dgm:t>
        <a:bodyPr/>
        <a:lstStyle/>
        <a:p>
          <a:endParaRPr lang="en-US"/>
        </a:p>
      </dgm:t>
    </dgm:pt>
    <dgm:pt modelId="{FF216576-34B1-4F65-A108-1A8E10DD48C6}">
      <dgm:prSet custT="1"/>
      <dgm:spPr/>
      <dgm:t>
        <a:bodyPr/>
        <a:lstStyle/>
        <a:p>
          <a:r>
            <a:rPr lang="en-US" sz="2200" dirty="0">
              <a:latin typeface="Calibri" pitchFamily="34" charset="0"/>
              <a:cs typeface="Times New Roman" pitchFamily="18" charset="0"/>
            </a:rPr>
            <a:t>Alternative assessments</a:t>
          </a:r>
        </a:p>
      </dgm:t>
    </dgm:pt>
    <dgm:pt modelId="{DB5B95E3-02BC-4F60-9072-DFD1EDE422CE}" type="parTrans" cxnId="{D92670CD-5478-46DB-876E-5AB9136E0F15}">
      <dgm:prSet/>
      <dgm:spPr/>
      <dgm:t>
        <a:bodyPr/>
        <a:lstStyle/>
        <a:p>
          <a:endParaRPr lang="en-US"/>
        </a:p>
      </dgm:t>
    </dgm:pt>
    <dgm:pt modelId="{B3BCA733-8626-4BE6-BE6D-C01EB05956E1}" type="sibTrans" cxnId="{D92670CD-5478-46DB-876E-5AB9136E0F15}">
      <dgm:prSet/>
      <dgm:spPr/>
      <dgm:t>
        <a:bodyPr/>
        <a:lstStyle/>
        <a:p>
          <a:endParaRPr lang="en-US"/>
        </a:p>
      </dgm:t>
    </dgm:pt>
    <dgm:pt modelId="{64E723C6-9B81-4BFC-BD7B-94A543B76F1A}">
      <dgm:prSet custT="1"/>
      <dgm:spPr/>
      <dgm:t>
        <a:bodyPr/>
        <a:lstStyle/>
        <a:p>
          <a:r>
            <a:rPr lang="en-US" sz="2200" dirty="0">
              <a:latin typeface="Calibri" pitchFamily="34" charset="0"/>
              <a:cs typeface="Times New Roman" pitchFamily="18" charset="0"/>
            </a:rPr>
            <a:t>Hands-on, activity-based learning</a:t>
          </a:r>
        </a:p>
      </dgm:t>
    </dgm:pt>
    <dgm:pt modelId="{2F4B9CCD-7352-4957-A051-4A8C52A8717F}" type="parTrans" cxnId="{E7A29140-670B-4EF0-9651-3B8D0D581EE3}">
      <dgm:prSet/>
      <dgm:spPr/>
      <dgm:t>
        <a:bodyPr/>
        <a:lstStyle/>
        <a:p>
          <a:endParaRPr lang="en-US"/>
        </a:p>
      </dgm:t>
    </dgm:pt>
    <dgm:pt modelId="{C77B5011-AD87-48CE-AF53-D0D06A4EFDAC}" type="sibTrans" cxnId="{E7A29140-670B-4EF0-9651-3B8D0D581EE3}">
      <dgm:prSet/>
      <dgm:spPr/>
      <dgm:t>
        <a:bodyPr/>
        <a:lstStyle/>
        <a:p>
          <a:endParaRPr lang="en-US"/>
        </a:p>
      </dgm:t>
    </dgm:pt>
    <dgm:pt modelId="{418E98D9-4FFA-4356-AA5D-C6145E1E5C91}" type="pres">
      <dgm:prSet presAssocID="{EAA8BA8C-08C5-46FF-99A6-EB01F8FD973B}" presName="Name0" presStyleCnt="0">
        <dgm:presLayoutVars>
          <dgm:dir/>
          <dgm:animLvl val="lvl"/>
          <dgm:resizeHandles val="exact"/>
        </dgm:presLayoutVars>
      </dgm:prSet>
      <dgm:spPr/>
      <dgm:t>
        <a:bodyPr/>
        <a:lstStyle/>
        <a:p>
          <a:endParaRPr lang="en-US"/>
        </a:p>
      </dgm:t>
    </dgm:pt>
    <dgm:pt modelId="{8944C204-E9BC-4261-81F4-3E18E104D641}" type="pres">
      <dgm:prSet presAssocID="{500C5424-E687-494A-8D1A-CBDCE546AE24}" presName="composite" presStyleCnt="0"/>
      <dgm:spPr/>
    </dgm:pt>
    <dgm:pt modelId="{0CBFE5DE-F3E8-4935-9ED8-8092646FD116}" type="pres">
      <dgm:prSet presAssocID="{500C5424-E687-494A-8D1A-CBDCE546AE24}" presName="parTx" presStyleLbl="alignNode1" presStyleIdx="0" presStyleCnt="2">
        <dgm:presLayoutVars>
          <dgm:chMax val="0"/>
          <dgm:chPref val="0"/>
          <dgm:bulletEnabled val="1"/>
        </dgm:presLayoutVars>
      </dgm:prSet>
      <dgm:spPr/>
      <dgm:t>
        <a:bodyPr/>
        <a:lstStyle/>
        <a:p>
          <a:endParaRPr lang="en-US"/>
        </a:p>
      </dgm:t>
    </dgm:pt>
    <dgm:pt modelId="{DF790372-9A9F-42C7-A476-AB5676AB189B}" type="pres">
      <dgm:prSet presAssocID="{500C5424-E687-494A-8D1A-CBDCE546AE24}" presName="desTx" presStyleLbl="alignAccFollowNode1" presStyleIdx="0" presStyleCnt="2">
        <dgm:presLayoutVars>
          <dgm:bulletEnabled val="1"/>
        </dgm:presLayoutVars>
      </dgm:prSet>
      <dgm:spPr/>
      <dgm:t>
        <a:bodyPr/>
        <a:lstStyle/>
        <a:p>
          <a:endParaRPr lang="en-US"/>
        </a:p>
      </dgm:t>
    </dgm:pt>
    <dgm:pt modelId="{5D2E881C-97A1-4CF6-A662-A56BDBA46D81}" type="pres">
      <dgm:prSet presAssocID="{BB120AD1-DE7D-485C-B05A-6824C67B6030}" presName="space" presStyleCnt="0"/>
      <dgm:spPr/>
    </dgm:pt>
    <dgm:pt modelId="{5F4AA7A0-AAA3-4D2F-8880-C64EEF06DF1B}" type="pres">
      <dgm:prSet presAssocID="{E1F1D77F-A6AC-4989-8488-E89546E020BA}" presName="composite" presStyleCnt="0"/>
      <dgm:spPr/>
    </dgm:pt>
    <dgm:pt modelId="{EDF12A3C-B0E8-43B8-82FE-680B6F051A6A}" type="pres">
      <dgm:prSet presAssocID="{E1F1D77F-A6AC-4989-8488-E89546E020BA}" presName="parTx" presStyleLbl="alignNode1" presStyleIdx="1" presStyleCnt="2">
        <dgm:presLayoutVars>
          <dgm:chMax val="0"/>
          <dgm:chPref val="0"/>
          <dgm:bulletEnabled val="1"/>
        </dgm:presLayoutVars>
      </dgm:prSet>
      <dgm:spPr/>
      <dgm:t>
        <a:bodyPr/>
        <a:lstStyle/>
        <a:p>
          <a:endParaRPr lang="en-US"/>
        </a:p>
      </dgm:t>
    </dgm:pt>
    <dgm:pt modelId="{D14F7FA8-3A0B-465F-A9C8-C0B20C19C6C5}" type="pres">
      <dgm:prSet presAssocID="{E1F1D77F-A6AC-4989-8488-E89546E020BA}" presName="desTx" presStyleLbl="alignAccFollowNode1" presStyleIdx="1" presStyleCnt="2">
        <dgm:presLayoutVars>
          <dgm:bulletEnabled val="1"/>
        </dgm:presLayoutVars>
      </dgm:prSet>
      <dgm:spPr/>
      <dgm:t>
        <a:bodyPr/>
        <a:lstStyle/>
        <a:p>
          <a:endParaRPr lang="en-US"/>
        </a:p>
      </dgm:t>
    </dgm:pt>
  </dgm:ptLst>
  <dgm:cxnLst>
    <dgm:cxn modelId="{9BAAD5AB-E96F-425E-A53B-4A272083B2B1}" type="presOf" srcId="{B3D4F384-CF8C-4EAE-A1A0-56BCC9F5BBA7}" destId="{DF790372-9A9F-42C7-A476-AB5676AB189B}" srcOrd="0" destOrd="3" presId="urn:microsoft.com/office/officeart/2005/8/layout/hList1"/>
    <dgm:cxn modelId="{BFA8CA67-68E5-4157-A934-96207D36F772}" type="presOf" srcId="{05FDA482-7AA3-4646-BEA7-46DFEB688A17}" destId="{D14F7FA8-3A0B-465F-A9C8-C0B20C19C6C5}" srcOrd="0" destOrd="0" presId="urn:microsoft.com/office/officeart/2005/8/layout/hList1"/>
    <dgm:cxn modelId="{186D074D-CC6A-4BA3-9262-CA80014D0599}" srcId="{500C5424-E687-494A-8D1A-CBDCE546AE24}" destId="{B4217234-6124-4647-AF51-A32866483F67}" srcOrd="1" destOrd="0" parTransId="{CF15B43F-7D49-412F-9069-1F37BE9D2DB4}" sibTransId="{10EC1EEB-F9E5-4E78-A89F-D3531F170D52}"/>
    <dgm:cxn modelId="{983669E4-136E-4F17-886B-79E18ECA6DD4}" srcId="{500C5424-E687-494A-8D1A-CBDCE546AE24}" destId="{9FB8583B-E50A-4928-A995-27BDCFA0FE5A}" srcOrd="4" destOrd="0" parTransId="{9F36A5C1-D2F4-4AC8-AF97-7CA80F6F15F1}" sibTransId="{6727D974-8634-482A-823D-9800716547D9}"/>
    <dgm:cxn modelId="{EA66F444-3D8E-4B81-970B-1968D4BFF096}" srcId="{EAA8BA8C-08C5-46FF-99A6-EB01F8FD973B}" destId="{E1F1D77F-A6AC-4989-8488-E89546E020BA}" srcOrd="1" destOrd="0" parTransId="{4BB1420C-480D-43C4-8550-6A3EF210B31A}" sibTransId="{5ECB57CC-744B-44BD-98C1-6460E5EF2ECA}"/>
    <dgm:cxn modelId="{B55DCC1F-C3D5-4E27-ADE7-C5E5998B6A30}" srcId="{500C5424-E687-494A-8D1A-CBDCE546AE24}" destId="{B3D4F384-CF8C-4EAE-A1A0-56BCC9F5BBA7}" srcOrd="3" destOrd="0" parTransId="{9A9DC4E6-1268-40C1-BC49-57DB5C92F8C8}" sibTransId="{ED028241-DAF4-4087-8495-29F86D2A9C3C}"/>
    <dgm:cxn modelId="{053A9AD4-0B5F-4A15-8A92-083EF0353901}" type="presOf" srcId="{E8913205-0000-4EC1-9874-2DB4A07C0D71}" destId="{DF790372-9A9F-42C7-A476-AB5676AB189B}" srcOrd="0" destOrd="0" presId="urn:microsoft.com/office/officeart/2005/8/layout/hList1"/>
    <dgm:cxn modelId="{66FE877D-4D54-4775-8830-8362A0E569EA}" type="presOf" srcId="{64E723C6-9B81-4BFC-BD7B-94A543B76F1A}" destId="{D14F7FA8-3A0B-465F-A9C8-C0B20C19C6C5}" srcOrd="0" destOrd="4" presId="urn:microsoft.com/office/officeart/2005/8/layout/hList1"/>
    <dgm:cxn modelId="{021A57E5-D6AF-47C9-A054-A4E3C0E21488}" type="presOf" srcId="{EAA8BA8C-08C5-46FF-99A6-EB01F8FD973B}" destId="{418E98D9-4FFA-4356-AA5D-C6145E1E5C91}" srcOrd="0" destOrd="0" presId="urn:microsoft.com/office/officeart/2005/8/layout/hList1"/>
    <dgm:cxn modelId="{D5C81F7D-5D6E-41D1-9C1C-3744818132CD}" type="presOf" srcId="{D5956FFD-C91E-4279-9DD7-D95AD1E37904}" destId="{DF790372-9A9F-42C7-A476-AB5676AB189B}" srcOrd="0" destOrd="2" presId="urn:microsoft.com/office/officeart/2005/8/layout/hList1"/>
    <dgm:cxn modelId="{B77E722E-BA13-44B4-8CAF-A332C181544B}" srcId="{500C5424-E687-494A-8D1A-CBDCE546AE24}" destId="{D5956FFD-C91E-4279-9DD7-D95AD1E37904}" srcOrd="2" destOrd="0" parTransId="{9676E47E-E782-4139-BBB4-81ABF94144BC}" sibTransId="{48AFDB2A-A91E-40C4-88A0-436D412B4948}"/>
    <dgm:cxn modelId="{34287478-9E11-4411-BFC4-DCBB6E133B28}" type="presOf" srcId="{B4217234-6124-4647-AF51-A32866483F67}" destId="{DF790372-9A9F-42C7-A476-AB5676AB189B}" srcOrd="0" destOrd="1" presId="urn:microsoft.com/office/officeart/2005/8/layout/hList1"/>
    <dgm:cxn modelId="{4A00F5F2-7F8C-4FB2-A020-F06C2DBC6834}" srcId="{500C5424-E687-494A-8D1A-CBDCE546AE24}" destId="{E8913205-0000-4EC1-9874-2DB4A07C0D71}" srcOrd="0" destOrd="0" parTransId="{E42E2EED-4911-4F89-A350-9872B205ED97}" sibTransId="{9A434A8E-B61C-4F5A-8658-575632156604}"/>
    <dgm:cxn modelId="{B6A1F09C-15AB-44BA-836D-8FE8B8803350}" type="presOf" srcId="{9FB8583B-E50A-4928-A995-27BDCFA0FE5A}" destId="{DF790372-9A9F-42C7-A476-AB5676AB189B}" srcOrd="0" destOrd="4" presId="urn:microsoft.com/office/officeart/2005/8/layout/hList1"/>
    <dgm:cxn modelId="{4329C364-1847-435B-9B81-E196F4BF9482}" srcId="{E1F1D77F-A6AC-4989-8488-E89546E020BA}" destId="{05FDA482-7AA3-4646-BEA7-46DFEB688A17}" srcOrd="0" destOrd="0" parTransId="{AACEBAF5-FFFF-4BC4-9D9E-F2464F8735A8}" sibTransId="{A39F8571-9B3D-4480-94F7-80EE19DA2B3E}"/>
    <dgm:cxn modelId="{6E21F43C-88C2-49B0-AD40-7CF6F5AD5205}" type="presOf" srcId="{6BFB754B-CB46-4251-B034-60E44CAF9F9B}" destId="{D14F7FA8-3A0B-465F-A9C8-C0B20C19C6C5}" srcOrd="0" destOrd="1" presId="urn:microsoft.com/office/officeart/2005/8/layout/hList1"/>
    <dgm:cxn modelId="{D92670CD-5478-46DB-876E-5AB9136E0F15}" srcId="{E1F1D77F-A6AC-4989-8488-E89546E020BA}" destId="{FF216576-34B1-4F65-A108-1A8E10DD48C6}" srcOrd="3" destOrd="0" parTransId="{DB5B95E3-02BC-4F60-9072-DFD1EDE422CE}" sibTransId="{B3BCA733-8626-4BE6-BE6D-C01EB05956E1}"/>
    <dgm:cxn modelId="{D9F2FEBF-5689-4B57-8946-2FD65F75CE39}" type="presOf" srcId="{2B53378D-8621-45ED-B8DA-CA9B8F72DA24}" destId="{D14F7FA8-3A0B-465F-A9C8-C0B20C19C6C5}" srcOrd="0" destOrd="2" presId="urn:microsoft.com/office/officeart/2005/8/layout/hList1"/>
    <dgm:cxn modelId="{E7A29140-670B-4EF0-9651-3B8D0D581EE3}" srcId="{E1F1D77F-A6AC-4989-8488-E89546E020BA}" destId="{64E723C6-9B81-4BFC-BD7B-94A543B76F1A}" srcOrd="4" destOrd="0" parTransId="{2F4B9CCD-7352-4957-A051-4A8C52A8717F}" sibTransId="{C77B5011-AD87-48CE-AF53-D0D06A4EFDAC}"/>
    <dgm:cxn modelId="{70895CB7-FD3A-44EF-8088-6EC5F16E676D}" type="presOf" srcId="{500C5424-E687-494A-8D1A-CBDCE546AE24}" destId="{0CBFE5DE-F3E8-4935-9ED8-8092646FD116}" srcOrd="0" destOrd="0" presId="urn:microsoft.com/office/officeart/2005/8/layout/hList1"/>
    <dgm:cxn modelId="{EE87C5CE-2B81-48D7-97E1-47A1C73CA81B}" srcId="{EAA8BA8C-08C5-46FF-99A6-EB01F8FD973B}" destId="{500C5424-E687-494A-8D1A-CBDCE546AE24}" srcOrd="0" destOrd="0" parTransId="{D9139E4E-EFA7-46A7-AB80-24CCB35B61E4}" sibTransId="{BB120AD1-DE7D-485C-B05A-6824C67B6030}"/>
    <dgm:cxn modelId="{5C3A9E2B-3115-4196-A8E6-7DEBC739A2C2}" srcId="{E1F1D77F-A6AC-4989-8488-E89546E020BA}" destId="{2B53378D-8621-45ED-B8DA-CA9B8F72DA24}" srcOrd="2" destOrd="0" parTransId="{8DDBA598-ECF4-4D1F-BC4E-C35057FA7BF8}" sibTransId="{1F062462-284C-4A48-9093-599092B32339}"/>
    <dgm:cxn modelId="{4DF52304-31B3-4A0B-8F25-48AB75A6945E}" type="presOf" srcId="{FF216576-34B1-4F65-A108-1A8E10DD48C6}" destId="{D14F7FA8-3A0B-465F-A9C8-C0B20C19C6C5}" srcOrd="0" destOrd="3" presId="urn:microsoft.com/office/officeart/2005/8/layout/hList1"/>
    <dgm:cxn modelId="{8D576522-6541-4C57-9F94-74C2B7670C38}" srcId="{E1F1D77F-A6AC-4989-8488-E89546E020BA}" destId="{6BFB754B-CB46-4251-B034-60E44CAF9F9B}" srcOrd="1" destOrd="0" parTransId="{9EFE1004-F375-4781-B494-4E0AC2F12623}" sibTransId="{B8DE55B5-9D20-42E1-B8C7-A8FF00A234F7}"/>
    <dgm:cxn modelId="{6C59D6CB-E550-48C0-AB17-9BAEB6DE50D0}" type="presOf" srcId="{E1F1D77F-A6AC-4989-8488-E89546E020BA}" destId="{EDF12A3C-B0E8-43B8-82FE-680B6F051A6A}" srcOrd="0" destOrd="0" presId="urn:microsoft.com/office/officeart/2005/8/layout/hList1"/>
    <dgm:cxn modelId="{9D59F75D-E185-49D8-ACB4-E37343200CB0}" type="presParOf" srcId="{418E98D9-4FFA-4356-AA5D-C6145E1E5C91}" destId="{8944C204-E9BC-4261-81F4-3E18E104D641}" srcOrd="0" destOrd="0" presId="urn:microsoft.com/office/officeart/2005/8/layout/hList1"/>
    <dgm:cxn modelId="{D845806B-E950-4881-85CC-3494F1573B96}" type="presParOf" srcId="{8944C204-E9BC-4261-81F4-3E18E104D641}" destId="{0CBFE5DE-F3E8-4935-9ED8-8092646FD116}" srcOrd="0" destOrd="0" presId="urn:microsoft.com/office/officeart/2005/8/layout/hList1"/>
    <dgm:cxn modelId="{C8FFF7D8-8A26-42FE-B6F9-FBA18773AE16}" type="presParOf" srcId="{8944C204-E9BC-4261-81F4-3E18E104D641}" destId="{DF790372-9A9F-42C7-A476-AB5676AB189B}" srcOrd="1" destOrd="0" presId="urn:microsoft.com/office/officeart/2005/8/layout/hList1"/>
    <dgm:cxn modelId="{3612900C-342D-4878-B78E-F432FF7B214F}" type="presParOf" srcId="{418E98D9-4FFA-4356-AA5D-C6145E1E5C91}" destId="{5D2E881C-97A1-4CF6-A662-A56BDBA46D81}" srcOrd="1" destOrd="0" presId="urn:microsoft.com/office/officeart/2005/8/layout/hList1"/>
    <dgm:cxn modelId="{98C84E57-1C07-4984-9D83-238E6FEB98AD}" type="presParOf" srcId="{418E98D9-4FFA-4356-AA5D-C6145E1E5C91}" destId="{5F4AA7A0-AAA3-4D2F-8880-C64EEF06DF1B}" srcOrd="2" destOrd="0" presId="urn:microsoft.com/office/officeart/2005/8/layout/hList1"/>
    <dgm:cxn modelId="{D15D9DEC-7628-4B66-A7F6-DB7FBD406DBB}" type="presParOf" srcId="{5F4AA7A0-AAA3-4D2F-8880-C64EEF06DF1B}" destId="{EDF12A3C-B0E8-43B8-82FE-680B6F051A6A}" srcOrd="0" destOrd="0" presId="urn:microsoft.com/office/officeart/2005/8/layout/hList1"/>
    <dgm:cxn modelId="{486D6448-D3F7-4096-BCB5-F9F7000B14BE}" type="presParOf" srcId="{5F4AA7A0-AAA3-4D2F-8880-C64EEF06DF1B}" destId="{D14F7FA8-3A0B-465F-A9C8-C0B20C19C6C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9BC409-8196-416E-9825-90A943103A9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D3C394C8-8618-4475-B86B-72CDB863752B}">
      <dgm:prSet phldrT="[Text]"/>
      <dgm:spPr>
        <a:solidFill>
          <a:srgbClr val="223C5C"/>
        </a:solidFill>
      </dgm:spPr>
      <dgm:t>
        <a:bodyPr/>
        <a:lstStyle/>
        <a:p>
          <a:r>
            <a:rPr lang="en-US" b="1" dirty="0">
              <a:solidFill>
                <a:schemeClr val="bg1"/>
              </a:solidFill>
            </a:rPr>
            <a:t>Problem-Based Learning</a:t>
          </a:r>
          <a:endParaRPr lang="en-US" dirty="0">
            <a:solidFill>
              <a:schemeClr val="bg1"/>
            </a:solidFill>
          </a:endParaRPr>
        </a:p>
      </dgm:t>
    </dgm:pt>
    <dgm:pt modelId="{43184295-9AE0-419C-B70D-F647F05CDF7D}" type="parTrans" cxnId="{0A1CD73A-F54F-4329-AE88-FD4CA34F500B}">
      <dgm:prSet/>
      <dgm:spPr/>
      <dgm:t>
        <a:bodyPr/>
        <a:lstStyle/>
        <a:p>
          <a:endParaRPr lang="en-US"/>
        </a:p>
      </dgm:t>
    </dgm:pt>
    <dgm:pt modelId="{209CAB75-48F4-43C6-B4AA-4CC51949394A}" type="sibTrans" cxnId="{0A1CD73A-F54F-4329-AE88-FD4CA34F500B}">
      <dgm:prSet/>
      <dgm:spPr/>
      <dgm:t>
        <a:bodyPr/>
        <a:lstStyle/>
        <a:p>
          <a:endParaRPr lang="en-US"/>
        </a:p>
      </dgm:t>
    </dgm:pt>
    <dgm:pt modelId="{25CAA521-D190-4571-A752-726939B65337}">
      <dgm:prSet/>
      <dgm:spPr>
        <a:solidFill>
          <a:srgbClr val="223C5C"/>
        </a:solidFill>
      </dgm:spPr>
      <dgm:t>
        <a:bodyPr/>
        <a:lstStyle/>
        <a:p>
          <a:r>
            <a:rPr lang="en-US" b="1" dirty="0">
              <a:solidFill>
                <a:schemeClr val="bg1"/>
              </a:solidFill>
            </a:rPr>
            <a:t>Project-Based Learning</a:t>
          </a:r>
        </a:p>
      </dgm:t>
    </dgm:pt>
    <dgm:pt modelId="{AEBDCAC8-B9E4-4809-B4F8-FEAD14018CF8}" type="sibTrans" cxnId="{8E4FB195-697A-4BD8-9400-FFCF6A89BE26}">
      <dgm:prSet/>
      <dgm:spPr/>
      <dgm:t>
        <a:bodyPr/>
        <a:lstStyle/>
        <a:p>
          <a:endParaRPr lang="en-US"/>
        </a:p>
      </dgm:t>
    </dgm:pt>
    <dgm:pt modelId="{4149FA94-3CBC-414E-9CA3-9E6F413D58C2}" type="parTrans" cxnId="{8E4FB195-697A-4BD8-9400-FFCF6A89BE26}">
      <dgm:prSet/>
      <dgm:spPr/>
      <dgm:t>
        <a:bodyPr/>
        <a:lstStyle/>
        <a:p>
          <a:endParaRPr lang="en-US"/>
        </a:p>
      </dgm:t>
    </dgm:pt>
    <dgm:pt modelId="{8627CDD9-FA40-475A-A15B-921D94E64BD6}" type="pres">
      <dgm:prSet presAssocID="{E79BC409-8196-416E-9825-90A943103A9E}" presName="diagram" presStyleCnt="0">
        <dgm:presLayoutVars>
          <dgm:dir/>
          <dgm:resizeHandles val="exact"/>
        </dgm:presLayoutVars>
      </dgm:prSet>
      <dgm:spPr/>
      <dgm:t>
        <a:bodyPr/>
        <a:lstStyle/>
        <a:p>
          <a:endParaRPr lang="en-US"/>
        </a:p>
      </dgm:t>
    </dgm:pt>
    <dgm:pt modelId="{E117CA8B-80FE-4688-9B0E-1083C7844F3D}" type="pres">
      <dgm:prSet presAssocID="{D3C394C8-8618-4475-B86B-72CDB863752B}" presName="node" presStyleLbl="node1" presStyleIdx="0" presStyleCnt="2">
        <dgm:presLayoutVars>
          <dgm:bulletEnabled val="1"/>
        </dgm:presLayoutVars>
      </dgm:prSet>
      <dgm:spPr>
        <a:prstGeom prst="roundRect">
          <a:avLst/>
        </a:prstGeom>
      </dgm:spPr>
      <dgm:t>
        <a:bodyPr/>
        <a:lstStyle/>
        <a:p>
          <a:endParaRPr lang="en-US"/>
        </a:p>
      </dgm:t>
    </dgm:pt>
    <dgm:pt modelId="{7FDD2B1A-203F-4B1C-897E-461FEE8BE241}" type="pres">
      <dgm:prSet presAssocID="{209CAB75-48F4-43C6-B4AA-4CC51949394A}" presName="sibTrans" presStyleCnt="0"/>
      <dgm:spPr/>
    </dgm:pt>
    <dgm:pt modelId="{26950EEC-A433-4C4E-A6E0-69D9CBA03FA7}" type="pres">
      <dgm:prSet presAssocID="{25CAA521-D190-4571-A752-726939B65337}" presName="node" presStyleLbl="node1" presStyleIdx="1" presStyleCnt="2">
        <dgm:presLayoutVars>
          <dgm:bulletEnabled val="1"/>
        </dgm:presLayoutVars>
      </dgm:prSet>
      <dgm:spPr>
        <a:prstGeom prst="roundRect">
          <a:avLst/>
        </a:prstGeom>
      </dgm:spPr>
      <dgm:t>
        <a:bodyPr/>
        <a:lstStyle/>
        <a:p>
          <a:endParaRPr lang="en-US"/>
        </a:p>
      </dgm:t>
    </dgm:pt>
  </dgm:ptLst>
  <dgm:cxnLst>
    <dgm:cxn modelId="{8E4FB195-697A-4BD8-9400-FFCF6A89BE26}" srcId="{E79BC409-8196-416E-9825-90A943103A9E}" destId="{25CAA521-D190-4571-A752-726939B65337}" srcOrd="1" destOrd="0" parTransId="{4149FA94-3CBC-414E-9CA3-9E6F413D58C2}" sibTransId="{AEBDCAC8-B9E4-4809-B4F8-FEAD14018CF8}"/>
    <dgm:cxn modelId="{9618335B-0ACF-41A9-AF19-C21EA737B911}" type="presOf" srcId="{E79BC409-8196-416E-9825-90A943103A9E}" destId="{8627CDD9-FA40-475A-A15B-921D94E64BD6}" srcOrd="0" destOrd="0" presId="urn:microsoft.com/office/officeart/2005/8/layout/default#2"/>
    <dgm:cxn modelId="{FC8F00D6-B55F-4A13-ACC7-9A059A569660}" type="presOf" srcId="{D3C394C8-8618-4475-B86B-72CDB863752B}" destId="{E117CA8B-80FE-4688-9B0E-1083C7844F3D}" srcOrd="0" destOrd="0" presId="urn:microsoft.com/office/officeart/2005/8/layout/default#2"/>
    <dgm:cxn modelId="{81BB49F4-12EC-4B1B-8872-9236EC65C3EE}" type="presOf" srcId="{25CAA521-D190-4571-A752-726939B65337}" destId="{26950EEC-A433-4C4E-A6E0-69D9CBA03FA7}" srcOrd="0" destOrd="0" presId="urn:microsoft.com/office/officeart/2005/8/layout/default#2"/>
    <dgm:cxn modelId="{0A1CD73A-F54F-4329-AE88-FD4CA34F500B}" srcId="{E79BC409-8196-416E-9825-90A943103A9E}" destId="{D3C394C8-8618-4475-B86B-72CDB863752B}" srcOrd="0" destOrd="0" parTransId="{43184295-9AE0-419C-B70D-F647F05CDF7D}" sibTransId="{209CAB75-48F4-43C6-B4AA-4CC51949394A}"/>
    <dgm:cxn modelId="{18123742-E9CE-42B2-BF39-A298E8359290}" type="presParOf" srcId="{8627CDD9-FA40-475A-A15B-921D94E64BD6}" destId="{E117CA8B-80FE-4688-9B0E-1083C7844F3D}" srcOrd="0" destOrd="0" presId="urn:microsoft.com/office/officeart/2005/8/layout/default#2"/>
    <dgm:cxn modelId="{452C8D88-24C1-4141-9ABE-0BD0F46281CC}" type="presParOf" srcId="{8627CDD9-FA40-475A-A15B-921D94E64BD6}" destId="{7FDD2B1A-203F-4B1C-897E-461FEE8BE241}" srcOrd="1" destOrd="0" presId="urn:microsoft.com/office/officeart/2005/8/layout/default#2"/>
    <dgm:cxn modelId="{106C7F56-C9C4-4C0D-90B5-164ED810A37A}" type="presParOf" srcId="{8627CDD9-FA40-475A-A15B-921D94E64BD6}" destId="{26950EEC-A433-4C4E-A6E0-69D9CBA03FA7}" srcOrd="2"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79BC409-8196-416E-9825-90A943103A9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EF03E611-98A1-44DF-AE21-0F503F42DFDB}">
      <dgm:prSet/>
      <dgm:spPr>
        <a:solidFill>
          <a:srgbClr val="223C5C"/>
        </a:solidFill>
      </dgm:spPr>
      <dgm:t>
        <a:bodyPr/>
        <a:lstStyle/>
        <a:p>
          <a:r>
            <a:rPr lang="en-US" b="1" dirty="0">
              <a:solidFill>
                <a:schemeClr val="bg1"/>
              </a:solidFill>
            </a:rPr>
            <a:t>Service Learning</a:t>
          </a:r>
        </a:p>
      </dgm:t>
    </dgm:pt>
    <dgm:pt modelId="{58E7B598-D912-4F03-9A66-FE45939E5FDE}" type="parTrans" cxnId="{E574578A-9CD3-47F2-9A8F-9ABAAF224D81}">
      <dgm:prSet/>
      <dgm:spPr/>
      <dgm:t>
        <a:bodyPr/>
        <a:lstStyle/>
        <a:p>
          <a:endParaRPr lang="en-US"/>
        </a:p>
      </dgm:t>
    </dgm:pt>
    <dgm:pt modelId="{09396F3B-1819-4A6E-B568-0F6888F3420E}" type="sibTrans" cxnId="{E574578A-9CD3-47F2-9A8F-9ABAAF224D81}">
      <dgm:prSet/>
      <dgm:spPr/>
      <dgm:t>
        <a:bodyPr/>
        <a:lstStyle/>
        <a:p>
          <a:endParaRPr lang="en-US"/>
        </a:p>
      </dgm:t>
    </dgm:pt>
    <dgm:pt modelId="{4E9CDE8E-8373-40A1-A977-6671468627BA}">
      <dgm:prSet/>
      <dgm:spPr>
        <a:solidFill>
          <a:srgbClr val="223C5C"/>
        </a:solidFill>
      </dgm:spPr>
      <dgm:t>
        <a:bodyPr/>
        <a:lstStyle/>
        <a:p>
          <a:r>
            <a:rPr lang="en-US" b="1" dirty="0">
              <a:solidFill>
                <a:schemeClr val="bg1"/>
              </a:solidFill>
            </a:rPr>
            <a:t>Cooperative Learning</a:t>
          </a:r>
        </a:p>
      </dgm:t>
    </dgm:pt>
    <dgm:pt modelId="{CB554A38-AFDE-4AA6-B800-F9A662869EEF}" type="parTrans" cxnId="{C667AE91-9BF8-40D3-8E8B-B67D2E675D39}">
      <dgm:prSet/>
      <dgm:spPr/>
      <dgm:t>
        <a:bodyPr/>
        <a:lstStyle/>
        <a:p>
          <a:endParaRPr lang="en-US"/>
        </a:p>
      </dgm:t>
    </dgm:pt>
    <dgm:pt modelId="{F7CE496C-DAC5-4720-8EAB-CDA32288C69F}" type="sibTrans" cxnId="{C667AE91-9BF8-40D3-8E8B-B67D2E675D39}">
      <dgm:prSet/>
      <dgm:spPr/>
      <dgm:t>
        <a:bodyPr/>
        <a:lstStyle/>
        <a:p>
          <a:endParaRPr lang="en-US"/>
        </a:p>
      </dgm:t>
    </dgm:pt>
    <dgm:pt modelId="{93B80DA5-D4DA-4338-8FC9-915D062F8DA9}">
      <dgm:prSet/>
      <dgm:spPr>
        <a:solidFill>
          <a:srgbClr val="223C5C"/>
        </a:solidFill>
      </dgm:spPr>
      <dgm:t>
        <a:bodyPr/>
        <a:lstStyle/>
        <a:p>
          <a:r>
            <a:rPr lang="en-US" b="1" dirty="0">
              <a:solidFill>
                <a:schemeClr val="bg1"/>
              </a:solidFill>
            </a:rPr>
            <a:t>Work-Based Learning</a:t>
          </a:r>
        </a:p>
      </dgm:t>
    </dgm:pt>
    <dgm:pt modelId="{539390D0-7933-4BC1-A824-93066D1B3AA1}" type="parTrans" cxnId="{C426B25C-EFFB-4A18-B71F-37A90F8DB9B2}">
      <dgm:prSet/>
      <dgm:spPr/>
      <dgm:t>
        <a:bodyPr/>
        <a:lstStyle/>
        <a:p>
          <a:endParaRPr lang="en-US"/>
        </a:p>
      </dgm:t>
    </dgm:pt>
    <dgm:pt modelId="{83BB54A0-7C45-4B0D-97F5-3C3310522AF0}" type="sibTrans" cxnId="{C426B25C-EFFB-4A18-B71F-37A90F8DB9B2}">
      <dgm:prSet/>
      <dgm:spPr/>
      <dgm:t>
        <a:bodyPr/>
        <a:lstStyle/>
        <a:p>
          <a:endParaRPr lang="en-US"/>
        </a:p>
      </dgm:t>
    </dgm:pt>
    <dgm:pt modelId="{88871182-1F4C-4E4F-9EEC-B07FBCE24A38}">
      <dgm:prSet/>
      <dgm:spPr>
        <a:solidFill>
          <a:srgbClr val="223C5C"/>
        </a:solidFill>
      </dgm:spPr>
      <dgm:t>
        <a:bodyPr/>
        <a:lstStyle/>
        <a:p>
          <a:r>
            <a:rPr lang="en-US" b="1" i="1" dirty="0">
              <a:solidFill>
                <a:schemeClr val="bg1"/>
              </a:solidFill>
            </a:rPr>
            <a:t>Mentorship</a:t>
          </a:r>
        </a:p>
      </dgm:t>
    </dgm:pt>
    <dgm:pt modelId="{64305903-02CC-48D0-820C-CA9E7FEC30C3}" type="parTrans" cxnId="{11964008-F4A2-4307-8270-E87F106335AE}">
      <dgm:prSet/>
      <dgm:spPr/>
      <dgm:t>
        <a:bodyPr/>
        <a:lstStyle/>
        <a:p>
          <a:endParaRPr lang="en-US"/>
        </a:p>
      </dgm:t>
    </dgm:pt>
    <dgm:pt modelId="{6B1EB2E3-2483-4C9D-A76D-F06C82FFF51A}" type="sibTrans" cxnId="{11964008-F4A2-4307-8270-E87F106335AE}">
      <dgm:prSet/>
      <dgm:spPr/>
      <dgm:t>
        <a:bodyPr/>
        <a:lstStyle/>
        <a:p>
          <a:endParaRPr lang="en-US"/>
        </a:p>
      </dgm:t>
    </dgm:pt>
    <dgm:pt modelId="{8627CDD9-FA40-475A-A15B-921D94E64BD6}" type="pres">
      <dgm:prSet presAssocID="{E79BC409-8196-416E-9825-90A943103A9E}" presName="diagram" presStyleCnt="0">
        <dgm:presLayoutVars>
          <dgm:dir/>
          <dgm:resizeHandles val="exact"/>
        </dgm:presLayoutVars>
      </dgm:prSet>
      <dgm:spPr/>
      <dgm:t>
        <a:bodyPr/>
        <a:lstStyle/>
        <a:p>
          <a:endParaRPr lang="en-US"/>
        </a:p>
      </dgm:t>
    </dgm:pt>
    <dgm:pt modelId="{D46412AF-EC6A-4AF4-B2E1-42FDF8C5ED4D}" type="pres">
      <dgm:prSet presAssocID="{EF03E611-98A1-44DF-AE21-0F503F42DFDB}" presName="node" presStyleLbl="node1" presStyleIdx="0" presStyleCnt="3">
        <dgm:presLayoutVars>
          <dgm:bulletEnabled val="1"/>
        </dgm:presLayoutVars>
      </dgm:prSet>
      <dgm:spPr>
        <a:prstGeom prst="roundRect">
          <a:avLst/>
        </a:prstGeom>
      </dgm:spPr>
      <dgm:t>
        <a:bodyPr/>
        <a:lstStyle/>
        <a:p>
          <a:endParaRPr lang="en-US"/>
        </a:p>
      </dgm:t>
    </dgm:pt>
    <dgm:pt modelId="{396DEAEC-18F5-4C0B-8D9E-238DB9F9344A}" type="pres">
      <dgm:prSet presAssocID="{09396F3B-1819-4A6E-B568-0F6888F3420E}" presName="sibTrans" presStyleCnt="0"/>
      <dgm:spPr/>
    </dgm:pt>
    <dgm:pt modelId="{52096629-FE71-404C-B3C1-51D7906CD66A}" type="pres">
      <dgm:prSet presAssocID="{4E9CDE8E-8373-40A1-A977-6671468627BA}" presName="node" presStyleLbl="node1" presStyleIdx="1" presStyleCnt="3">
        <dgm:presLayoutVars>
          <dgm:bulletEnabled val="1"/>
        </dgm:presLayoutVars>
      </dgm:prSet>
      <dgm:spPr>
        <a:prstGeom prst="roundRect">
          <a:avLst/>
        </a:prstGeom>
      </dgm:spPr>
      <dgm:t>
        <a:bodyPr/>
        <a:lstStyle/>
        <a:p>
          <a:endParaRPr lang="en-US"/>
        </a:p>
      </dgm:t>
    </dgm:pt>
    <dgm:pt modelId="{AF8A7F2C-F16B-4943-B54A-80AEF910BC98}" type="pres">
      <dgm:prSet presAssocID="{F7CE496C-DAC5-4720-8EAB-CDA32288C69F}" presName="sibTrans" presStyleCnt="0"/>
      <dgm:spPr/>
    </dgm:pt>
    <dgm:pt modelId="{1E95DEF2-FF15-405A-86FB-59BE7182ED10}" type="pres">
      <dgm:prSet presAssocID="{93B80DA5-D4DA-4338-8FC9-915D062F8DA9}" presName="node" presStyleLbl="node1" presStyleIdx="2" presStyleCnt="3">
        <dgm:presLayoutVars>
          <dgm:bulletEnabled val="1"/>
        </dgm:presLayoutVars>
      </dgm:prSet>
      <dgm:spPr>
        <a:prstGeom prst="roundRect">
          <a:avLst/>
        </a:prstGeom>
      </dgm:spPr>
      <dgm:t>
        <a:bodyPr/>
        <a:lstStyle/>
        <a:p>
          <a:endParaRPr lang="en-US"/>
        </a:p>
      </dgm:t>
    </dgm:pt>
  </dgm:ptLst>
  <dgm:cxnLst>
    <dgm:cxn modelId="{32C90DF9-E9EB-4645-806C-95C066842386}" type="presOf" srcId="{88871182-1F4C-4E4F-9EEC-B07FBCE24A38}" destId="{1E95DEF2-FF15-405A-86FB-59BE7182ED10}" srcOrd="0" destOrd="1" presId="urn:microsoft.com/office/officeart/2005/8/layout/default#2"/>
    <dgm:cxn modelId="{11964008-F4A2-4307-8270-E87F106335AE}" srcId="{93B80DA5-D4DA-4338-8FC9-915D062F8DA9}" destId="{88871182-1F4C-4E4F-9EEC-B07FBCE24A38}" srcOrd="0" destOrd="0" parTransId="{64305903-02CC-48D0-820C-CA9E7FEC30C3}" sibTransId="{6B1EB2E3-2483-4C9D-A76D-F06C82FFF51A}"/>
    <dgm:cxn modelId="{3F36AC73-A93D-43ED-9FAE-80A9F15F4465}" type="presOf" srcId="{E79BC409-8196-416E-9825-90A943103A9E}" destId="{8627CDD9-FA40-475A-A15B-921D94E64BD6}" srcOrd="0" destOrd="0" presId="urn:microsoft.com/office/officeart/2005/8/layout/default#2"/>
    <dgm:cxn modelId="{C667AE91-9BF8-40D3-8E8B-B67D2E675D39}" srcId="{E79BC409-8196-416E-9825-90A943103A9E}" destId="{4E9CDE8E-8373-40A1-A977-6671468627BA}" srcOrd="1" destOrd="0" parTransId="{CB554A38-AFDE-4AA6-B800-F9A662869EEF}" sibTransId="{F7CE496C-DAC5-4720-8EAB-CDA32288C69F}"/>
    <dgm:cxn modelId="{3F83030F-F951-4DFA-905D-15BE4464796A}" type="presOf" srcId="{4E9CDE8E-8373-40A1-A977-6671468627BA}" destId="{52096629-FE71-404C-B3C1-51D7906CD66A}" srcOrd="0" destOrd="0" presId="urn:microsoft.com/office/officeart/2005/8/layout/default#2"/>
    <dgm:cxn modelId="{C426B25C-EFFB-4A18-B71F-37A90F8DB9B2}" srcId="{E79BC409-8196-416E-9825-90A943103A9E}" destId="{93B80DA5-D4DA-4338-8FC9-915D062F8DA9}" srcOrd="2" destOrd="0" parTransId="{539390D0-7933-4BC1-A824-93066D1B3AA1}" sibTransId="{83BB54A0-7C45-4B0D-97F5-3C3310522AF0}"/>
    <dgm:cxn modelId="{5A79F3CB-7786-4D36-8B7B-2B53CCC71FDB}" type="presOf" srcId="{93B80DA5-D4DA-4338-8FC9-915D062F8DA9}" destId="{1E95DEF2-FF15-405A-86FB-59BE7182ED10}" srcOrd="0" destOrd="0" presId="urn:microsoft.com/office/officeart/2005/8/layout/default#2"/>
    <dgm:cxn modelId="{442732A5-FAFB-421F-A66F-B3543ECA36F4}" type="presOf" srcId="{EF03E611-98A1-44DF-AE21-0F503F42DFDB}" destId="{D46412AF-EC6A-4AF4-B2E1-42FDF8C5ED4D}" srcOrd="0" destOrd="0" presId="urn:microsoft.com/office/officeart/2005/8/layout/default#2"/>
    <dgm:cxn modelId="{E574578A-9CD3-47F2-9A8F-9ABAAF224D81}" srcId="{E79BC409-8196-416E-9825-90A943103A9E}" destId="{EF03E611-98A1-44DF-AE21-0F503F42DFDB}" srcOrd="0" destOrd="0" parTransId="{58E7B598-D912-4F03-9A66-FE45939E5FDE}" sibTransId="{09396F3B-1819-4A6E-B568-0F6888F3420E}"/>
    <dgm:cxn modelId="{5E4E485F-3DF2-4760-B6B3-7B717931A4DF}" type="presParOf" srcId="{8627CDD9-FA40-475A-A15B-921D94E64BD6}" destId="{D46412AF-EC6A-4AF4-B2E1-42FDF8C5ED4D}" srcOrd="0" destOrd="0" presId="urn:microsoft.com/office/officeart/2005/8/layout/default#2"/>
    <dgm:cxn modelId="{826B8B5D-43CB-459A-BBE5-F07857930390}" type="presParOf" srcId="{8627CDD9-FA40-475A-A15B-921D94E64BD6}" destId="{396DEAEC-18F5-4C0B-8D9E-238DB9F9344A}" srcOrd="1" destOrd="0" presId="urn:microsoft.com/office/officeart/2005/8/layout/default#2"/>
    <dgm:cxn modelId="{08432154-849E-4CBE-95D6-3BDAA6125ED0}" type="presParOf" srcId="{8627CDD9-FA40-475A-A15B-921D94E64BD6}" destId="{52096629-FE71-404C-B3C1-51D7906CD66A}" srcOrd="2" destOrd="0" presId="urn:microsoft.com/office/officeart/2005/8/layout/default#2"/>
    <dgm:cxn modelId="{ECCC95FE-FFBD-479D-B5DC-5A8D82CE77D0}" type="presParOf" srcId="{8627CDD9-FA40-475A-A15B-921D94E64BD6}" destId="{AF8A7F2C-F16B-4943-B54A-80AEF910BC98}" srcOrd="3" destOrd="0" presId="urn:microsoft.com/office/officeart/2005/8/layout/default#2"/>
    <dgm:cxn modelId="{54F51684-8958-4B30-AEB7-482EA59CA720}" type="presParOf" srcId="{8627CDD9-FA40-475A-A15B-921D94E64BD6}" destId="{1E95DEF2-FF15-405A-86FB-59BE7182ED10}" srcOrd="4"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9BC409-8196-416E-9825-90A943103A9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000F2603-28D2-4B61-8BDA-C5EAA4FAD810}">
      <dgm:prSet/>
      <dgm:spPr>
        <a:solidFill>
          <a:srgbClr val="223C5C"/>
        </a:solidFill>
      </dgm:spPr>
      <dgm:t>
        <a:bodyPr/>
        <a:lstStyle/>
        <a:p>
          <a:r>
            <a:rPr lang="en-US" b="1" dirty="0">
              <a:solidFill>
                <a:schemeClr val="bg1"/>
              </a:solidFill>
            </a:rPr>
            <a:t>School-Based Enterprise</a:t>
          </a:r>
        </a:p>
      </dgm:t>
    </dgm:pt>
    <dgm:pt modelId="{779C4BD8-3D0D-4ADA-89FC-CB6F91D2B0C4}" type="parTrans" cxnId="{3680FE8A-4DB2-4ADD-8A78-087C5B7CA221}">
      <dgm:prSet/>
      <dgm:spPr/>
      <dgm:t>
        <a:bodyPr/>
        <a:lstStyle/>
        <a:p>
          <a:endParaRPr lang="en-US"/>
        </a:p>
      </dgm:t>
    </dgm:pt>
    <dgm:pt modelId="{520365F2-0FFD-4D47-8C27-CBBFA9CD6A26}" type="sibTrans" cxnId="{3680FE8A-4DB2-4ADD-8A78-087C5B7CA221}">
      <dgm:prSet/>
      <dgm:spPr/>
      <dgm:t>
        <a:bodyPr/>
        <a:lstStyle/>
        <a:p>
          <a:endParaRPr lang="en-US"/>
        </a:p>
      </dgm:t>
    </dgm:pt>
    <dgm:pt modelId="{DC1955F7-C0EB-4B8C-AA91-E4D3BFA0BC5B}">
      <dgm:prSet/>
      <dgm:spPr>
        <a:solidFill>
          <a:srgbClr val="223C5C"/>
        </a:solidFill>
      </dgm:spPr>
      <dgm:t>
        <a:bodyPr/>
        <a:lstStyle/>
        <a:p>
          <a:r>
            <a:rPr lang="en-US" b="1" dirty="0">
              <a:solidFill>
                <a:schemeClr val="bg1"/>
              </a:solidFill>
            </a:rPr>
            <a:t>Small Learning Communities </a:t>
          </a:r>
        </a:p>
      </dgm:t>
    </dgm:pt>
    <dgm:pt modelId="{A2ADF8E2-7310-41E9-A350-5D45F982AE1E}" type="parTrans" cxnId="{F9885A94-3F5B-4122-85C8-6A4B3091DD98}">
      <dgm:prSet/>
      <dgm:spPr/>
      <dgm:t>
        <a:bodyPr/>
        <a:lstStyle/>
        <a:p>
          <a:endParaRPr lang="en-US"/>
        </a:p>
      </dgm:t>
    </dgm:pt>
    <dgm:pt modelId="{5640AA07-A920-4222-A376-6C6392A1A173}" type="sibTrans" cxnId="{F9885A94-3F5B-4122-85C8-6A4B3091DD98}">
      <dgm:prSet/>
      <dgm:spPr/>
      <dgm:t>
        <a:bodyPr/>
        <a:lstStyle/>
        <a:p>
          <a:endParaRPr lang="en-US"/>
        </a:p>
      </dgm:t>
    </dgm:pt>
    <dgm:pt modelId="{8AE08BB7-07E0-4EB2-91F4-5A2C1B5B1D4F}">
      <dgm:prSet/>
      <dgm:spPr>
        <a:solidFill>
          <a:srgbClr val="223C5C"/>
        </a:solidFill>
      </dgm:spPr>
      <dgm:t>
        <a:bodyPr/>
        <a:lstStyle/>
        <a:p>
          <a:r>
            <a:rPr lang="en-US" b="1" dirty="0">
              <a:solidFill>
                <a:schemeClr val="bg1"/>
              </a:solidFill>
            </a:rPr>
            <a:t>Career Academies</a:t>
          </a:r>
        </a:p>
      </dgm:t>
    </dgm:pt>
    <dgm:pt modelId="{AAC311C1-1953-489C-91D9-4DB807A94BCD}" type="parTrans" cxnId="{92D31B81-DDF4-40CC-9912-0E00B4343383}">
      <dgm:prSet/>
      <dgm:spPr/>
      <dgm:t>
        <a:bodyPr/>
        <a:lstStyle/>
        <a:p>
          <a:endParaRPr lang="en-US"/>
        </a:p>
      </dgm:t>
    </dgm:pt>
    <dgm:pt modelId="{693012A2-D0E8-4437-ACD5-6DE39BBD0AB7}" type="sibTrans" cxnId="{92D31B81-DDF4-40CC-9912-0E00B4343383}">
      <dgm:prSet/>
      <dgm:spPr/>
      <dgm:t>
        <a:bodyPr/>
        <a:lstStyle/>
        <a:p>
          <a:endParaRPr lang="en-US"/>
        </a:p>
      </dgm:t>
    </dgm:pt>
    <dgm:pt modelId="{8627CDD9-FA40-475A-A15B-921D94E64BD6}" type="pres">
      <dgm:prSet presAssocID="{E79BC409-8196-416E-9825-90A943103A9E}" presName="diagram" presStyleCnt="0">
        <dgm:presLayoutVars>
          <dgm:dir/>
          <dgm:resizeHandles val="exact"/>
        </dgm:presLayoutVars>
      </dgm:prSet>
      <dgm:spPr/>
      <dgm:t>
        <a:bodyPr/>
        <a:lstStyle/>
        <a:p>
          <a:endParaRPr lang="en-US"/>
        </a:p>
      </dgm:t>
    </dgm:pt>
    <dgm:pt modelId="{6CA0DD2C-D41F-4CF2-B974-0E3BFA749C08}" type="pres">
      <dgm:prSet presAssocID="{000F2603-28D2-4B61-8BDA-C5EAA4FAD810}" presName="node" presStyleLbl="node1" presStyleIdx="0" presStyleCnt="3">
        <dgm:presLayoutVars>
          <dgm:bulletEnabled val="1"/>
        </dgm:presLayoutVars>
      </dgm:prSet>
      <dgm:spPr>
        <a:prstGeom prst="roundRect">
          <a:avLst/>
        </a:prstGeom>
      </dgm:spPr>
      <dgm:t>
        <a:bodyPr/>
        <a:lstStyle/>
        <a:p>
          <a:endParaRPr lang="en-US"/>
        </a:p>
      </dgm:t>
    </dgm:pt>
    <dgm:pt modelId="{E806645A-6DAA-4039-A817-1DFBB4BC279C}" type="pres">
      <dgm:prSet presAssocID="{520365F2-0FFD-4D47-8C27-CBBFA9CD6A26}" presName="sibTrans" presStyleCnt="0"/>
      <dgm:spPr/>
    </dgm:pt>
    <dgm:pt modelId="{BE38D85B-255F-4025-A63D-DFF649D62C0B}" type="pres">
      <dgm:prSet presAssocID="{DC1955F7-C0EB-4B8C-AA91-E4D3BFA0BC5B}" presName="node" presStyleLbl="node1" presStyleIdx="1" presStyleCnt="3">
        <dgm:presLayoutVars>
          <dgm:bulletEnabled val="1"/>
        </dgm:presLayoutVars>
      </dgm:prSet>
      <dgm:spPr>
        <a:prstGeom prst="roundRect">
          <a:avLst/>
        </a:prstGeom>
      </dgm:spPr>
      <dgm:t>
        <a:bodyPr/>
        <a:lstStyle/>
        <a:p>
          <a:endParaRPr lang="en-US"/>
        </a:p>
      </dgm:t>
    </dgm:pt>
    <dgm:pt modelId="{9E67EDAA-51E9-4D4C-B388-77144A52CEBD}" type="pres">
      <dgm:prSet presAssocID="{5640AA07-A920-4222-A376-6C6392A1A173}" presName="sibTrans" presStyleCnt="0"/>
      <dgm:spPr/>
    </dgm:pt>
    <dgm:pt modelId="{30ABDF69-2B5E-407D-8F87-0F18C94563E7}" type="pres">
      <dgm:prSet presAssocID="{8AE08BB7-07E0-4EB2-91F4-5A2C1B5B1D4F}" presName="node" presStyleLbl="node1" presStyleIdx="2" presStyleCnt="3">
        <dgm:presLayoutVars>
          <dgm:bulletEnabled val="1"/>
        </dgm:presLayoutVars>
      </dgm:prSet>
      <dgm:spPr>
        <a:prstGeom prst="roundRect">
          <a:avLst/>
        </a:prstGeom>
      </dgm:spPr>
      <dgm:t>
        <a:bodyPr/>
        <a:lstStyle/>
        <a:p>
          <a:endParaRPr lang="en-US"/>
        </a:p>
      </dgm:t>
    </dgm:pt>
  </dgm:ptLst>
  <dgm:cxnLst>
    <dgm:cxn modelId="{92D31B81-DDF4-40CC-9912-0E00B4343383}" srcId="{E79BC409-8196-416E-9825-90A943103A9E}" destId="{8AE08BB7-07E0-4EB2-91F4-5A2C1B5B1D4F}" srcOrd="2" destOrd="0" parTransId="{AAC311C1-1953-489C-91D9-4DB807A94BCD}" sibTransId="{693012A2-D0E8-4437-ACD5-6DE39BBD0AB7}"/>
    <dgm:cxn modelId="{F9885A94-3F5B-4122-85C8-6A4B3091DD98}" srcId="{E79BC409-8196-416E-9825-90A943103A9E}" destId="{DC1955F7-C0EB-4B8C-AA91-E4D3BFA0BC5B}" srcOrd="1" destOrd="0" parTransId="{A2ADF8E2-7310-41E9-A350-5D45F982AE1E}" sibTransId="{5640AA07-A920-4222-A376-6C6392A1A173}"/>
    <dgm:cxn modelId="{0791E1F7-9144-478D-AA57-F43F93B10A6D}" type="presOf" srcId="{E79BC409-8196-416E-9825-90A943103A9E}" destId="{8627CDD9-FA40-475A-A15B-921D94E64BD6}" srcOrd="0" destOrd="0" presId="urn:microsoft.com/office/officeart/2005/8/layout/default#2"/>
    <dgm:cxn modelId="{3680FE8A-4DB2-4ADD-8A78-087C5B7CA221}" srcId="{E79BC409-8196-416E-9825-90A943103A9E}" destId="{000F2603-28D2-4B61-8BDA-C5EAA4FAD810}" srcOrd="0" destOrd="0" parTransId="{779C4BD8-3D0D-4ADA-89FC-CB6F91D2B0C4}" sibTransId="{520365F2-0FFD-4D47-8C27-CBBFA9CD6A26}"/>
    <dgm:cxn modelId="{3A58F109-82E4-4F33-A570-B9694804C750}" type="presOf" srcId="{DC1955F7-C0EB-4B8C-AA91-E4D3BFA0BC5B}" destId="{BE38D85B-255F-4025-A63D-DFF649D62C0B}" srcOrd="0" destOrd="0" presId="urn:microsoft.com/office/officeart/2005/8/layout/default#2"/>
    <dgm:cxn modelId="{1FF8F56C-2E7C-41A3-9F7D-7362C08E282A}" type="presOf" srcId="{8AE08BB7-07E0-4EB2-91F4-5A2C1B5B1D4F}" destId="{30ABDF69-2B5E-407D-8F87-0F18C94563E7}" srcOrd="0" destOrd="0" presId="urn:microsoft.com/office/officeart/2005/8/layout/default#2"/>
    <dgm:cxn modelId="{6FB59B56-CDCA-4A66-929C-ACF29E6D8844}" type="presOf" srcId="{000F2603-28D2-4B61-8BDA-C5EAA4FAD810}" destId="{6CA0DD2C-D41F-4CF2-B974-0E3BFA749C08}" srcOrd="0" destOrd="0" presId="urn:microsoft.com/office/officeart/2005/8/layout/default#2"/>
    <dgm:cxn modelId="{715696D0-17E3-4C21-9D03-8820F0811EFD}" type="presParOf" srcId="{8627CDD9-FA40-475A-A15B-921D94E64BD6}" destId="{6CA0DD2C-D41F-4CF2-B974-0E3BFA749C08}" srcOrd="0" destOrd="0" presId="urn:microsoft.com/office/officeart/2005/8/layout/default#2"/>
    <dgm:cxn modelId="{0BA00FC0-FA56-466F-A60C-C3B300A828E2}" type="presParOf" srcId="{8627CDD9-FA40-475A-A15B-921D94E64BD6}" destId="{E806645A-6DAA-4039-A817-1DFBB4BC279C}" srcOrd="1" destOrd="0" presId="urn:microsoft.com/office/officeart/2005/8/layout/default#2"/>
    <dgm:cxn modelId="{A80DD0FE-A0A9-401E-8776-7723E97A2F3B}" type="presParOf" srcId="{8627CDD9-FA40-475A-A15B-921D94E64BD6}" destId="{BE38D85B-255F-4025-A63D-DFF649D62C0B}" srcOrd="2" destOrd="0" presId="urn:microsoft.com/office/officeart/2005/8/layout/default#2"/>
    <dgm:cxn modelId="{BB4DDAF2-EA11-4DA7-B634-182F8ABCAE9F}" type="presParOf" srcId="{8627CDD9-FA40-475A-A15B-921D94E64BD6}" destId="{9E67EDAA-51E9-4D4C-B388-77144A52CEBD}" srcOrd="3" destOrd="0" presId="urn:microsoft.com/office/officeart/2005/8/layout/default#2"/>
    <dgm:cxn modelId="{52888614-C86B-46B1-8FF5-143C015E9F52}" type="presParOf" srcId="{8627CDD9-FA40-475A-A15B-921D94E64BD6}" destId="{30ABDF69-2B5E-407D-8F87-0F18C94563E7}" srcOrd="4"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5892632-9938-4FF4-8C26-219D56F9C47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0A68A33-2BE2-4FB1-92CC-DC187DE8B791}">
      <dgm:prSet phldrT="[Text]" custT="1"/>
      <dgm:spPr>
        <a:solidFill>
          <a:srgbClr val="002D62"/>
        </a:solidFill>
      </dgm:spPr>
      <dgm:t>
        <a:bodyPr/>
        <a:lstStyle/>
        <a:p>
          <a:r>
            <a:rPr lang="en-US" sz="3600" b="1" dirty="0"/>
            <a:t>Multiple Styles</a:t>
          </a:r>
        </a:p>
      </dgm:t>
    </dgm:pt>
    <dgm:pt modelId="{8E8DA5EB-A1B6-4688-BDA0-81D760F9A716}" type="parTrans" cxnId="{2894D982-831A-4545-A0D1-888BB3CE6456}">
      <dgm:prSet/>
      <dgm:spPr/>
      <dgm:t>
        <a:bodyPr/>
        <a:lstStyle/>
        <a:p>
          <a:endParaRPr lang="en-US"/>
        </a:p>
      </dgm:t>
    </dgm:pt>
    <dgm:pt modelId="{B9BBCD7B-6812-4A42-80CA-F50A8D1BC954}" type="sibTrans" cxnId="{2894D982-831A-4545-A0D1-888BB3CE6456}">
      <dgm:prSet/>
      <dgm:spPr/>
      <dgm:t>
        <a:bodyPr/>
        <a:lstStyle/>
        <a:p>
          <a:endParaRPr lang="en-US"/>
        </a:p>
      </dgm:t>
    </dgm:pt>
    <dgm:pt modelId="{A699D12B-EFD8-4516-9AE1-64E6B37FAD8B}">
      <dgm:prSet phldrT="[Text]" custT="1"/>
      <dgm:spPr/>
      <dgm:t>
        <a:bodyPr/>
        <a:lstStyle/>
        <a:p>
          <a:r>
            <a:rPr lang="en-US" sz="2000" dirty="0"/>
            <a:t>Remember multiple intelligences and multiple learning style preferences</a:t>
          </a:r>
        </a:p>
      </dgm:t>
    </dgm:pt>
    <dgm:pt modelId="{EC4EF955-1D21-434D-918F-60175D91A84C}" type="sibTrans" cxnId="{1B8BE654-EBEC-4FAB-9742-FE962839B9EA}">
      <dgm:prSet/>
      <dgm:spPr/>
      <dgm:t>
        <a:bodyPr/>
        <a:lstStyle/>
        <a:p>
          <a:endParaRPr lang="en-US"/>
        </a:p>
      </dgm:t>
    </dgm:pt>
    <dgm:pt modelId="{20DC626B-9334-4FCD-9C47-DF118DE9537F}" type="parTrans" cxnId="{1B8BE654-EBEC-4FAB-9742-FE962839B9EA}">
      <dgm:prSet/>
      <dgm:spPr/>
      <dgm:t>
        <a:bodyPr/>
        <a:lstStyle/>
        <a:p>
          <a:endParaRPr lang="en-US"/>
        </a:p>
      </dgm:t>
    </dgm:pt>
    <dgm:pt modelId="{7C605173-BADB-4BEA-9195-9159799EB1BB}">
      <dgm:prSet custT="1"/>
      <dgm:spPr>
        <a:solidFill>
          <a:srgbClr val="002D62"/>
        </a:solidFill>
      </dgm:spPr>
      <dgm:t>
        <a:bodyPr/>
        <a:lstStyle/>
        <a:p>
          <a:r>
            <a:rPr lang="en-US" sz="3600" b="1" dirty="0"/>
            <a:t>Hands-On</a:t>
          </a:r>
        </a:p>
      </dgm:t>
    </dgm:pt>
    <dgm:pt modelId="{73313494-D93C-4C3E-A504-6DDE34BF22A3}" type="parTrans" cxnId="{F1E35683-A296-4F3D-872B-1E7D82B2E04B}">
      <dgm:prSet/>
      <dgm:spPr/>
      <dgm:t>
        <a:bodyPr/>
        <a:lstStyle/>
        <a:p>
          <a:endParaRPr lang="en-US"/>
        </a:p>
      </dgm:t>
    </dgm:pt>
    <dgm:pt modelId="{16D87B7F-9025-4FF2-94D6-1C28E9F6B633}" type="sibTrans" cxnId="{F1E35683-A296-4F3D-872B-1E7D82B2E04B}">
      <dgm:prSet/>
      <dgm:spPr/>
      <dgm:t>
        <a:bodyPr/>
        <a:lstStyle/>
        <a:p>
          <a:endParaRPr lang="en-US"/>
        </a:p>
      </dgm:t>
    </dgm:pt>
    <dgm:pt modelId="{CA8DFE71-F179-4624-9729-BA38E2AD8F4E}">
      <dgm:prSet custT="1"/>
      <dgm:spPr>
        <a:solidFill>
          <a:srgbClr val="002D62"/>
        </a:solidFill>
      </dgm:spPr>
      <dgm:t>
        <a:bodyPr/>
        <a:lstStyle/>
        <a:p>
          <a:r>
            <a:rPr lang="en-US" sz="3600" b="1" dirty="0"/>
            <a:t>Scaffolding</a:t>
          </a:r>
        </a:p>
      </dgm:t>
    </dgm:pt>
    <dgm:pt modelId="{3FA0C362-0A76-41C3-889F-29FED6122279}" type="parTrans" cxnId="{3EE7E63C-3EA0-4336-83CD-63CA5EBA1617}">
      <dgm:prSet/>
      <dgm:spPr/>
      <dgm:t>
        <a:bodyPr/>
        <a:lstStyle/>
        <a:p>
          <a:endParaRPr lang="en-US"/>
        </a:p>
      </dgm:t>
    </dgm:pt>
    <dgm:pt modelId="{18ED3DA2-DD24-4CB3-97E8-0610923AEAE2}" type="sibTrans" cxnId="{3EE7E63C-3EA0-4336-83CD-63CA5EBA1617}">
      <dgm:prSet/>
      <dgm:spPr/>
      <dgm:t>
        <a:bodyPr/>
        <a:lstStyle/>
        <a:p>
          <a:endParaRPr lang="en-US"/>
        </a:p>
      </dgm:t>
    </dgm:pt>
    <dgm:pt modelId="{007689D7-4AFE-4C1A-BDF6-44BFA0ADBBE8}">
      <dgm:prSet custT="1"/>
      <dgm:spPr>
        <a:solidFill>
          <a:srgbClr val="002D62"/>
        </a:solidFill>
      </dgm:spPr>
      <dgm:t>
        <a:bodyPr/>
        <a:lstStyle/>
        <a:p>
          <a:r>
            <a:rPr lang="en-US" sz="3600" b="1" dirty="0"/>
            <a:t>Menu</a:t>
          </a:r>
        </a:p>
      </dgm:t>
    </dgm:pt>
    <dgm:pt modelId="{51702F19-29CF-47EA-90BC-CECB17307EBE}" type="parTrans" cxnId="{68389833-5D7F-4283-8472-54EF21D55895}">
      <dgm:prSet/>
      <dgm:spPr/>
      <dgm:t>
        <a:bodyPr/>
        <a:lstStyle/>
        <a:p>
          <a:endParaRPr lang="en-US"/>
        </a:p>
      </dgm:t>
    </dgm:pt>
    <dgm:pt modelId="{203A97AE-778F-4C5C-83E5-60ED90920677}" type="sibTrans" cxnId="{68389833-5D7F-4283-8472-54EF21D55895}">
      <dgm:prSet/>
      <dgm:spPr/>
      <dgm:t>
        <a:bodyPr/>
        <a:lstStyle/>
        <a:p>
          <a:endParaRPr lang="en-US"/>
        </a:p>
      </dgm:t>
    </dgm:pt>
    <dgm:pt modelId="{8AC98695-3578-4641-85F9-10D0A4DA5FF0}">
      <dgm:prSet custT="1"/>
      <dgm:spPr/>
      <dgm:t>
        <a:bodyPr/>
        <a:lstStyle/>
        <a:p>
          <a:r>
            <a:rPr lang="en-US" sz="2000" dirty="0"/>
            <a:t>Combine hands-on and minds-on activities</a:t>
          </a:r>
        </a:p>
      </dgm:t>
    </dgm:pt>
    <dgm:pt modelId="{952A3E0C-ECC9-4F47-9C6D-8288F5795593}" type="parTrans" cxnId="{4DF23357-9E6B-4D2F-A0E1-1103BFE0700B}">
      <dgm:prSet/>
      <dgm:spPr/>
      <dgm:t>
        <a:bodyPr/>
        <a:lstStyle/>
        <a:p>
          <a:endParaRPr lang="en-US"/>
        </a:p>
      </dgm:t>
    </dgm:pt>
    <dgm:pt modelId="{45CAECEC-3927-468E-84DD-419ECF01F6B7}" type="sibTrans" cxnId="{4DF23357-9E6B-4D2F-A0E1-1103BFE0700B}">
      <dgm:prSet/>
      <dgm:spPr/>
      <dgm:t>
        <a:bodyPr/>
        <a:lstStyle/>
        <a:p>
          <a:endParaRPr lang="en-US"/>
        </a:p>
      </dgm:t>
    </dgm:pt>
    <dgm:pt modelId="{0668FD56-DB24-4888-AE14-432A09ED53D3}">
      <dgm:prSet custT="1"/>
      <dgm:spPr/>
      <dgm:t>
        <a:bodyPr/>
        <a:lstStyle/>
        <a:p>
          <a:r>
            <a:rPr lang="en-US" sz="2000" dirty="0"/>
            <a:t>Create mental scaffolding that helps concepts stick</a:t>
          </a:r>
        </a:p>
      </dgm:t>
    </dgm:pt>
    <dgm:pt modelId="{3448FADE-095D-4C3C-9241-4E1894B0A8EC}" type="parTrans" cxnId="{DE4E7535-6EBB-4888-B537-8943393CF2A7}">
      <dgm:prSet/>
      <dgm:spPr/>
      <dgm:t>
        <a:bodyPr/>
        <a:lstStyle/>
        <a:p>
          <a:endParaRPr lang="en-US"/>
        </a:p>
      </dgm:t>
    </dgm:pt>
    <dgm:pt modelId="{AC417086-847B-4133-B871-6886D2E17FC1}" type="sibTrans" cxnId="{DE4E7535-6EBB-4888-B537-8943393CF2A7}">
      <dgm:prSet/>
      <dgm:spPr/>
      <dgm:t>
        <a:bodyPr/>
        <a:lstStyle/>
        <a:p>
          <a:endParaRPr lang="en-US"/>
        </a:p>
      </dgm:t>
    </dgm:pt>
    <dgm:pt modelId="{C245549D-7E3D-429D-ABB1-5D4D42D9CE20}">
      <dgm:prSet custT="1"/>
      <dgm:spPr/>
      <dgm:t>
        <a:bodyPr/>
        <a:lstStyle/>
        <a:p>
          <a:r>
            <a:rPr lang="en-US" sz="2000" dirty="0"/>
            <a:t>Allow students to select from a menu of options for gathering, organizing or expressing new knowledge</a:t>
          </a:r>
        </a:p>
      </dgm:t>
    </dgm:pt>
    <dgm:pt modelId="{DFB19686-ED0B-45B9-8734-143C1F2D8312}" type="parTrans" cxnId="{3CAFC5D0-5089-44F7-86EC-51A947724966}">
      <dgm:prSet/>
      <dgm:spPr/>
      <dgm:t>
        <a:bodyPr/>
        <a:lstStyle/>
        <a:p>
          <a:endParaRPr lang="en-US"/>
        </a:p>
      </dgm:t>
    </dgm:pt>
    <dgm:pt modelId="{C1D88984-FC19-48AC-A2EF-CB373EB6C455}" type="sibTrans" cxnId="{3CAFC5D0-5089-44F7-86EC-51A947724966}">
      <dgm:prSet/>
      <dgm:spPr/>
      <dgm:t>
        <a:bodyPr/>
        <a:lstStyle/>
        <a:p>
          <a:endParaRPr lang="en-US"/>
        </a:p>
      </dgm:t>
    </dgm:pt>
    <dgm:pt modelId="{2AA4784A-5158-4C78-A2F7-EE3FFFD33D65}" type="pres">
      <dgm:prSet presAssocID="{35892632-9938-4FF4-8C26-219D56F9C475}" presName="Name0" presStyleCnt="0">
        <dgm:presLayoutVars>
          <dgm:dir/>
          <dgm:animLvl val="lvl"/>
          <dgm:resizeHandles val="exact"/>
        </dgm:presLayoutVars>
      </dgm:prSet>
      <dgm:spPr/>
      <dgm:t>
        <a:bodyPr/>
        <a:lstStyle/>
        <a:p>
          <a:endParaRPr lang="en-US"/>
        </a:p>
      </dgm:t>
    </dgm:pt>
    <dgm:pt modelId="{379C5190-113F-4314-857B-E53167BA3684}" type="pres">
      <dgm:prSet presAssocID="{80A68A33-2BE2-4FB1-92CC-DC187DE8B791}" presName="linNode" presStyleCnt="0"/>
      <dgm:spPr/>
    </dgm:pt>
    <dgm:pt modelId="{838DCEFF-85D5-426B-8855-D4BE162ECAAD}" type="pres">
      <dgm:prSet presAssocID="{80A68A33-2BE2-4FB1-92CC-DC187DE8B791}" presName="parentText" presStyleLbl="node1" presStyleIdx="0" presStyleCnt="4">
        <dgm:presLayoutVars>
          <dgm:chMax val="1"/>
          <dgm:bulletEnabled val="1"/>
        </dgm:presLayoutVars>
      </dgm:prSet>
      <dgm:spPr/>
      <dgm:t>
        <a:bodyPr/>
        <a:lstStyle/>
        <a:p>
          <a:endParaRPr lang="en-US"/>
        </a:p>
      </dgm:t>
    </dgm:pt>
    <dgm:pt modelId="{675E16D9-34D3-4D35-A7BC-070B48AC31C5}" type="pres">
      <dgm:prSet presAssocID="{80A68A33-2BE2-4FB1-92CC-DC187DE8B791}" presName="descendantText" presStyleLbl="alignAccFollowNode1" presStyleIdx="0" presStyleCnt="4">
        <dgm:presLayoutVars>
          <dgm:bulletEnabled val="1"/>
        </dgm:presLayoutVars>
      </dgm:prSet>
      <dgm:spPr/>
      <dgm:t>
        <a:bodyPr/>
        <a:lstStyle/>
        <a:p>
          <a:endParaRPr lang="en-US"/>
        </a:p>
      </dgm:t>
    </dgm:pt>
    <dgm:pt modelId="{52A6AC47-70E1-444B-A5C7-565640489628}" type="pres">
      <dgm:prSet presAssocID="{B9BBCD7B-6812-4A42-80CA-F50A8D1BC954}" presName="sp" presStyleCnt="0"/>
      <dgm:spPr/>
    </dgm:pt>
    <dgm:pt modelId="{46B357A9-B125-4A0A-ACC8-03B408A60671}" type="pres">
      <dgm:prSet presAssocID="{7C605173-BADB-4BEA-9195-9159799EB1BB}" presName="linNode" presStyleCnt="0"/>
      <dgm:spPr/>
    </dgm:pt>
    <dgm:pt modelId="{16B86D76-1EE0-49C1-8978-E3330CF4F275}" type="pres">
      <dgm:prSet presAssocID="{7C605173-BADB-4BEA-9195-9159799EB1BB}" presName="parentText" presStyleLbl="node1" presStyleIdx="1" presStyleCnt="4">
        <dgm:presLayoutVars>
          <dgm:chMax val="1"/>
          <dgm:bulletEnabled val="1"/>
        </dgm:presLayoutVars>
      </dgm:prSet>
      <dgm:spPr/>
      <dgm:t>
        <a:bodyPr/>
        <a:lstStyle/>
        <a:p>
          <a:endParaRPr lang="en-US"/>
        </a:p>
      </dgm:t>
    </dgm:pt>
    <dgm:pt modelId="{4854D53E-7E7D-4658-997E-66379E1F60E9}" type="pres">
      <dgm:prSet presAssocID="{7C605173-BADB-4BEA-9195-9159799EB1BB}" presName="descendantText" presStyleLbl="alignAccFollowNode1" presStyleIdx="1" presStyleCnt="4">
        <dgm:presLayoutVars>
          <dgm:bulletEnabled val="1"/>
        </dgm:presLayoutVars>
      </dgm:prSet>
      <dgm:spPr/>
      <dgm:t>
        <a:bodyPr/>
        <a:lstStyle/>
        <a:p>
          <a:endParaRPr lang="en-US"/>
        </a:p>
      </dgm:t>
    </dgm:pt>
    <dgm:pt modelId="{02CDF2A9-FBC9-4757-9ABE-D4EC2DB87371}" type="pres">
      <dgm:prSet presAssocID="{16D87B7F-9025-4FF2-94D6-1C28E9F6B633}" presName="sp" presStyleCnt="0"/>
      <dgm:spPr/>
    </dgm:pt>
    <dgm:pt modelId="{50C866D6-6652-4226-8BE8-F152448F686D}" type="pres">
      <dgm:prSet presAssocID="{CA8DFE71-F179-4624-9729-BA38E2AD8F4E}" presName="linNode" presStyleCnt="0"/>
      <dgm:spPr/>
    </dgm:pt>
    <dgm:pt modelId="{619F1CFC-73C4-42C5-AA86-FE83A303E01C}" type="pres">
      <dgm:prSet presAssocID="{CA8DFE71-F179-4624-9729-BA38E2AD8F4E}" presName="parentText" presStyleLbl="node1" presStyleIdx="2" presStyleCnt="4">
        <dgm:presLayoutVars>
          <dgm:chMax val="1"/>
          <dgm:bulletEnabled val="1"/>
        </dgm:presLayoutVars>
      </dgm:prSet>
      <dgm:spPr/>
      <dgm:t>
        <a:bodyPr/>
        <a:lstStyle/>
        <a:p>
          <a:endParaRPr lang="en-US"/>
        </a:p>
      </dgm:t>
    </dgm:pt>
    <dgm:pt modelId="{D46E0847-4B16-4A1D-B88B-F5A100E23DE1}" type="pres">
      <dgm:prSet presAssocID="{CA8DFE71-F179-4624-9729-BA38E2AD8F4E}" presName="descendantText" presStyleLbl="alignAccFollowNode1" presStyleIdx="2" presStyleCnt="4">
        <dgm:presLayoutVars>
          <dgm:bulletEnabled val="1"/>
        </dgm:presLayoutVars>
      </dgm:prSet>
      <dgm:spPr/>
      <dgm:t>
        <a:bodyPr/>
        <a:lstStyle/>
        <a:p>
          <a:endParaRPr lang="en-US"/>
        </a:p>
      </dgm:t>
    </dgm:pt>
    <dgm:pt modelId="{FF807C88-377A-4C27-B373-848F4E2C4812}" type="pres">
      <dgm:prSet presAssocID="{18ED3DA2-DD24-4CB3-97E8-0610923AEAE2}" presName="sp" presStyleCnt="0"/>
      <dgm:spPr/>
    </dgm:pt>
    <dgm:pt modelId="{5761197B-F425-4017-A0B2-2783D8E8BDB8}" type="pres">
      <dgm:prSet presAssocID="{007689D7-4AFE-4C1A-BDF6-44BFA0ADBBE8}" presName="linNode" presStyleCnt="0"/>
      <dgm:spPr/>
    </dgm:pt>
    <dgm:pt modelId="{AAFD2AF8-B826-46ED-BAA9-0A14F505AD35}" type="pres">
      <dgm:prSet presAssocID="{007689D7-4AFE-4C1A-BDF6-44BFA0ADBBE8}" presName="parentText" presStyleLbl="node1" presStyleIdx="3" presStyleCnt="4">
        <dgm:presLayoutVars>
          <dgm:chMax val="1"/>
          <dgm:bulletEnabled val="1"/>
        </dgm:presLayoutVars>
      </dgm:prSet>
      <dgm:spPr/>
      <dgm:t>
        <a:bodyPr/>
        <a:lstStyle/>
        <a:p>
          <a:endParaRPr lang="en-US"/>
        </a:p>
      </dgm:t>
    </dgm:pt>
    <dgm:pt modelId="{F2B64D19-4BB6-4356-BA1A-5AAD5DD906AF}" type="pres">
      <dgm:prSet presAssocID="{007689D7-4AFE-4C1A-BDF6-44BFA0ADBBE8}" presName="descendantText" presStyleLbl="alignAccFollowNode1" presStyleIdx="3" presStyleCnt="4">
        <dgm:presLayoutVars>
          <dgm:bulletEnabled val="1"/>
        </dgm:presLayoutVars>
      </dgm:prSet>
      <dgm:spPr/>
      <dgm:t>
        <a:bodyPr/>
        <a:lstStyle/>
        <a:p>
          <a:endParaRPr lang="en-US"/>
        </a:p>
      </dgm:t>
    </dgm:pt>
  </dgm:ptLst>
  <dgm:cxnLst>
    <dgm:cxn modelId="{F3A3D6AD-D574-4296-8B07-29400060B682}" type="presOf" srcId="{007689D7-4AFE-4C1A-BDF6-44BFA0ADBBE8}" destId="{AAFD2AF8-B826-46ED-BAA9-0A14F505AD35}" srcOrd="0" destOrd="0" presId="urn:microsoft.com/office/officeart/2005/8/layout/vList5"/>
    <dgm:cxn modelId="{E4BC26CD-D2E3-43B0-8895-6D3E77FE5B92}" type="presOf" srcId="{80A68A33-2BE2-4FB1-92CC-DC187DE8B791}" destId="{838DCEFF-85D5-426B-8855-D4BE162ECAAD}" srcOrd="0" destOrd="0" presId="urn:microsoft.com/office/officeart/2005/8/layout/vList5"/>
    <dgm:cxn modelId="{23614A2C-83FC-4388-B31D-9A945605326D}" type="presOf" srcId="{A699D12B-EFD8-4516-9AE1-64E6B37FAD8B}" destId="{675E16D9-34D3-4D35-A7BC-070B48AC31C5}" srcOrd="0" destOrd="0" presId="urn:microsoft.com/office/officeart/2005/8/layout/vList5"/>
    <dgm:cxn modelId="{39A8BB79-2A60-42E5-B378-59B650D72537}" type="presOf" srcId="{7C605173-BADB-4BEA-9195-9159799EB1BB}" destId="{16B86D76-1EE0-49C1-8978-E3330CF4F275}" srcOrd="0" destOrd="0" presId="urn:microsoft.com/office/officeart/2005/8/layout/vList5"/>
    <dgm:cxn modelId="{1B8BE654-EBEC-4FAB-9742-FE962839B9EA}" srcId="{80A68A33-2BE2-4FB1-92CC-DC187DE8B791}" destId="{A699D12B-EFD8-4516-9AE1-64E6B37FAD8B}" srcOrd="0" destOrd="0" parTransId="{20DC626B-9334-4FCD-9C47-DF118DE9537F}" sibTransId="{EC4EF955-1D21-434D-918F-60175D91A84C}"/>
    <dgm:cxn modelId="{2894D982-831A-4545-A0D1-888BB3CE6456}" srcId="{35892632-9938-4FF4-8C26-219D56F9C475}" destId="{80A68A33-2BE2-4FB1-92CC-DC187DE8B791}" srcOrd="0" destOrd="0" parTransId="{8E8DA5EB-A1B6-4688-BDA0-81D760F9A716}" sibTransId="{B9BBCD7B-6812-4A42-80CA-F50A8D1BC954}"/>
    <dgm:cxn modelId="{58CE5615-0390-43F7-A713-BB0C73063C50}" type="presOf" srcId="{CA8DFE71-F179-4624-9729-BA38E2AD8F4E}" destId="{619F1CFC-73C4-42C5-AA86-FE83A303E01C}" srcOrd="0" destOrd="0" presId="urn:microsoft.com/office/officeart/2005/8/layout/vList5"/>
    <dgm:cxn modelId="{F1E35683-A296-4F3D-872B-1E7D82B2E04B}" srcId="{35892632-9938-4FF4-8C26-219D56F9C475}" destId="{7C605173-BADB-4BEA-9195-9159799EB1BB}" srcOrd="1" destOrd="0" parTransId="{73313494-D93C-4C3E-A504-6DDE34BF22A3}" sibTransId="{16D87B7F-9025-4FF2-94D6-1C28E9F6B633}"/>
    <dgm:cxn modelId="{0C5AA24B-4756-46E7-9DC9-C8EC3CC40B24}" type="presOf" srcId="{0668FD56-DB24-4888-AE14-432A09ED53D3}" destId="{D46E0847-4B16-4A1D-B88B-F5A100E23DE1}" srcOrd="0" destOrd="0" presId="urn:microsoft.com/office/officeart/2005/8/layout/vList5"/>
    <dgm:cxn modelId="{7A99CE47-79BE-461A-B615-9E1AB4384C8B}" type="presOf" srcId="{8AC98695-3578-4641-85F9-10D0A4DA5FF0}" destId="{4854D53E-7E7D-4658-997E-66379E1F60E9}" srcOrd="0" destOrd="0" presId="urn:microsoft.com/office/officeart/2005/8/layout/vList5"/>
    <dgm:cxn modelId="{3EE7E63C-3EA0-4336-83CD-63CA5EBA1617}" srcId="{35892632-9938-4FF4-8C26-219D56F9C475}" destId="{CA8DFE71-F179-4624-9729-BA38E2AD8F4E}" srcOrd="2" destOrd="0" parTransId="{3FA0C362-0A76-41C3-889F-29FED6122279}" sibTransId="{18ED3DA2-DD24-4CB3-97E8-0610923AEAE2}"/>
    <dgm:cxn modelId="{DE4E7535-6EBB-4888-B537-8943393CF2A7}" srcId="{CA8DFE71-F179-4624-9729-BA38E2AD8F4E}" destId="{0668FD56-DB24-4888-AE14-432A09ED53D3}" srcOrd="0" destOrd="0" parTransId="{3448FADE-095D-4C3C-9241-4E1894B0A8EC}" sibTransId="{AC417086-847B-4133-B871-6886D2E17FC1}"/>
    <dgm:cxn modelId="{3CAFC5D0-5089-44F7-86EC-51A947724966}" srcId="{007689D7-4AFE-4C1A-BDF6-44BFA0ADBBE8}" destId="{C245549D-7E3D-429D-ABB1-5D4D42D9CE20}" srcOrd="0" destOrd="0" parTransId="{DFB19686-ED0B-45B9-8734-143C1F2D8312}" sibTransId="{C1D88984-FC19-48AC-A2EF-CB373EB6C455}"/>
    <dgm:cxn modelId="{4DF23357-9E6B-4D2F-A0E1-1103BFE0700B}" srcId="{7C605173-BADB-4BEA-9195-9159799EB1BB}" destId="{8AC98695-3578-4641-85F9-10D0A4DA5FF0}" srcOrd="0" destOrd="0" parTransId="{952A3E0C-ECC9-4F47-9C6D-8288F5795593}" sibTransId="{45CAECEC-3927-468E-84DD-419ECF01F6B7}"/>
    <dgm:cxn modelId="{86C2D1EB-2530-4D3B-AFE2-CAEFD5E9542E}" type="presOf" srcId="{C245549D-7E3D-429D-ABB1-5D4D42D9CE20}" destId="{F2B64D19-4BB6-4356-BA1A-5AAD5DD906AF}" srcOrd="0" destOrd="0" presId="urn:microsoft.com/office/officeart/2005/8/layout/vList5"/>
    <dgm:cxn modelId="{525A03A9-7FE1-461B-BD50-D3E2DAD4FE59}" type="presOf" srcId="{35892632-9938-4FF4-8C26-219D56F9C475}" destId="{2AA4784A-5158-4C78-A2F7-EE3FFFD33D65}" srcOrd="0" destOrd="0" presId="urn:microsoft.com/office/officeart/2005/8/layout/vList5"/>
    <dgm:cxn modelId="{68389833-5D7F-4283-8472-54EF21D55895}" srcId="{35892632-9938-4FF4-8C26-219D56F9C475}" destId="{007689D7-4AFE-4C1A-BDF6-44BFA0ADBBE8}" srcOrd="3" destOrd="0" parTransId="{51702F19-29CF-47EA-90BC-CECB17307EBE}" sibTransId="{203A97AE-778F-4C5C-83E5-60ED90920677}"/>
    <dgm:cxn modelId="{DFAD8768-1249-4197-BA95-AE187A7B8F0A}" type="presParOf" srcId="{2AA4784A-5158-4C78-A2F7-EE3FFFD33D65}" destId="{379C5190-113F-4314-857B-E53167BA3684}" srcOrd="0" destOrd="0" presId="urn:microsoft.com/office/officeart/2005/8/layout/vList5"/>
    <dgm:cxn modelId="{8D96CF4B-1E7F-446B-92F3-D180FD9FBD66}" type="presParOf" srcId="{379C5190-113F-4314-857B-E53167BA3684}" destId="{838DCEFF-85D5-426B-8855-D4BE162ECAAD}" srcOrd="0" destOrd="0" presId="urn:microsoft.com/office/officeart/2005/8/layout/vList5"/>
    <dgm:cxn modelId="{4E9E2E72-FE4E-4592-9610-11E69E6AE650}" type="presParOf" srcId="{379C5190-113F-4314-857B-E53167BA3684}" destId="{675E16D9-34D3-4D35-A7BC-070B48AC31C5}" srcOrd="1" destOrd="0" presId="urn:microsoft.com/office/officeart/2005/8/layout/vList5"/>
    <dgm:cxn modelId="{69903585-21F3-436B-9A30-62C1D6671052}" type="presParOf" srcId="{2AA4784A-5158-4C78-A2F7-EE3FFFD33D65}" destId="{52A6AC47-70E1-444B-A5C7-565640489628}" srcOrd="1" destOrd="0" presId="urn:microsoft.com/office/officeart/2005/8/layout/vList5"/>
    <dgm:cxn modelId="{759D62DE-2A77-4E45-BDAC-58D0ABB75769}" type="presParOf" srcId="{2AA4784A-5158-4C78-A2F7-EE3FFFD33D65}" destId="{46B357A9-B125-4A0A-ACC8-03B408A60671}" srcOrd="2" destOrd="0" presId="urn:microsoft.com/office/officeart/2005/8/layout/vList5"/>
    <dgm:cxn modelId="{8620CA1C-6AEF-4024-A922-E6F21F57132B}" type="presParOf" srcId="{46B357A9-B125-4A0A-ACC8-03B408A60671}" destId="{16B86D76-1EE0-49C1-8978-E3330CF4F275}" srcOrd="0" destOrd="0" presId="urn:microsoft.com/office/officeart/2005/8/layout/vList5"/>
    <dgm:cxn modelId="{92CD2D08-1273-425B-9803-D51573233792}" type="presParOf" srcId="{46B357A9-B125-4A0A-ACC8-03B408A60671}" destId="{4854D53E-7E7D-4658-997E-66379E1F60E9}" srcOrd="1" destOrd="0" presId="urn:microsoft.com/office/officeart/2005/8/layout/vList5"/>
    <dgm:cxn modelId="{3DD9DC87-31A5-44B1-90EE-49082D90EB8F}" type="presParOf" srcId="{2AA4784A-5158-4C78-A2F7-EE3FFFD33D65}" destId="{02CDF2A9-FBC9-4757-9ABE-D4EC2DB87371}" srcOrd="3" destOrd="0" presId="urn:microsoft.com/office/officeart/2005/8/layout/vList5"/>
    <dgm:cxn modelId="{7EA814A3-FA43-48BB-B199-B1D507802141}" type="presParOf" srcId="{2AA4784A-5158-4C78-A2F7-EE3FFFD33D65}" destId="{50C866D6-6652-4226-8BE8-F152448F686D}" srcOrd="4" destOrd="0" presId="urn:microsoft.com/office/officeart/2005/8/layout/vList5"/>
    <dgm:cxn modelId="{4D944423-E99B-4394-BACD-B57F9F3DB2E0}" type="presParOf" srcId="{50C866D6-6652-4226-8BE8-F152448F686D}" destId="{619F1CFC-73C4-42C5-AA86-FE83A303E01C}" srcOrd="0" destOrd="0" presId="urn:microsoft.com/office/officeart/2005/8/layout/vList5"/>
    <dgm:cxn modelId="{5CE2F4EF-7D97-4E82-BDA3-1573E52DB158}" type="presParOf" srcId="{50C866D6-6652-4226-8BE8-F152448F686D}" destId="{D46E0847-4B16-4A1D-B88B-F5A100E23DE1}" srcOrd="1" destOrd="0" presId="urn:microsoft.com/office/officeart/2005/8/layout/vList5"/>
    <dgm:cxn modelId="{DEE31BED-9AEA-45B0-BFC0-54A1CB2A1B83}" type="presParOf" srcId="{2AA4784A-5158-4C78-A2F7-EE3FFFD33D65}" destId="{FF807C88-377A-4C27-B373-848F4E2C4812}" srcOrd="5" destOrd="0" presId="urn:microsoft.com/office/officeart/2005/8/layout/vList5"/>
    <dgm:cxn modelId="{91583E16-D9CC-4289-89AF-04099B44A7E4}" type="presParOf" srcId="{2AA4784A-5158-4C78-A2F7-EE3FFFD33D65}" destId="{5761197B-F425-4017-A0B2-2783D8E8BDB8}" srcOrd="6" destOrd="0" presId="urn:microsoft.com/office/officeart/2005/8/layout/vList5"/>
    <dgm:cxn modelId="{472208B0-1E8B-4EDD-8B9F-2441F2636B45}" type="presParOf" srcId="{5761197B-F425-4017-A0B2-2783D8E8BDB8}" destId="{AAFD2AF8-B826-46ED-BAA9-0A14F505AD35}" srcOrd="0" destOrd="0" presId="urn:microsoft.com/office/officeart/2005/8/layout/vList5"/>
    <dgm:cxn modelId="{3F83115F-E76C-4AF5-83E1-CE5F6CD5C6A9}" type="presParOf" srcId="{5761197B-F425-4017-A0B2-2783D8E8BDB8}" destId="{F2B64D19-4BB6-4356-BA1A-5AAD5DD906A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4F80F50-439B-4B97-8312-0736A74CBF2C}"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n-US"/>
        </a:p>
      </dgm:t>
    </dgm:pt>
    <dgm:pt modelId="{0C9880C1-64A7-415D-A71B-3318CC104862}">
      <dgm:prSet phldrT="[Text]" custT="1"/>
      <dgm:spPr>
        <a:solidFill>
          <a:srgbClr val="002D62"/>
        </a:solidFill>
      </dgm:spPr>
      <dgm:t>
        <a:bodyPr/>
        <a:lstStyle/>
        <a:p>
          <a:r>
            <a:rPr lang="en-US" sz="2000" dirty="0"/>
            <a:t>Display of working model</a:t>
          </a:r>
        </a:p>
      </dgm:t>
    </dgm:pt>
    <dgm:pt modelId="{3F15F290-CAE8-4202-A299-95715A973BD1}" type="parTrans" cxnId="{97323303-942E-453C-AFAC-71C487B24E70}">
      <dgm:prSet/>
      <dgm:spPr/>
      <dgm:t>
        <a:bodyPr/>
        <a:lstStyle/>
        <a:p>
          <a:endParaRPr lang="en-US"/>
        </a:p>
      </dgm:t>
    </dgm:pt>
    <dgm:pt modelId="{608B0914-80FE-42FD-8C6F-E1CAF0E70558}" type="sibTrans" cxnId="{97323303-942E-453C-AFAC-71C487B24E70}">
      <dgm:prSet/>
      <dgm:spPr/>
      <dgm:t>
        <a:bodyPr/>
        <a:lstStyle/>
        <a:p>
          <a:endParaRPr lang="en-US"/>
        </a:p>
      </dgm:t>
    </dgm:pt>
    <dgm:pt modelId="{E2C47B36-D253-4225-9442-6CF32AA48955}">
      <dgm:prSet custT="1"/>
      <dgm:spPr>
        <a:solidFill>
          <a:srgbClr val="002D62"/>
        </a:solidFill>
      </dgm:spPr>
      <dgm:t>
        <a:bodyPr/>
        <a:lstStyle/>
        <a:p>
          <a:r>
            <a:rPr lang="en-US" sz="2000" dirty="0"/>
            <a:t>Completion and explanation of multi-step process</a:t>
          </a:r>
        </a:p>
      </dgm:t>
    </dgm:pt>
    <dgm:pt modelId="{05BA6A76-E7DB-4395-9EF6-DBA292559A2C}" type="parTrans" cxnId="{7B7F1A5E-9E1F-4988-B149-3007329A6827}">
      <dgm:prSet/>
      <dgm:spPr/>
      <dgm:t>
        <a:bodyPr/>
        <a:lstStyle/>
        <a:p>
          <a:endParaRPr lang="en-US"/>
        </a:p>
      </dgm:t>
    </dgm:pt>
    <dgm:pt modelId="{3F9DD239-11D2-412A-BC56-C34244C91D4E}" type="sibTrans" cxnId="{7B7F1A5E-9E1F-4988-B149-3007329A6827}">
      <dgm:prSet/>
      <dgm:spPr/>
      <dgm:t>
        <a:bodyPr/>
        <a:lstStyle/>
        <a:p>
          <a:endParaRPr lang="en-US"/>
        </a:p>
      </dgm:t>
    </dgm:pt>
    <dgm:pt modelId="{0E41FBD8-E049-41B1-8A72-C7071B0A73C0}">
      <dgm:prSet custT="1"/>
      <dgm:spPr>
        <a:solidFill>
          <a:srgbClr val="002D62"/>
        </a:solidFill>
      </dgm:spPr>
      <dgm:t>
        <a:bodyPr/>
        <a:lstStyle/>
        <a:p>
          <a:r>
            <a:rPr lang="en-US" sz="2000" dirty="0"/>
            <a:t>Presentation/</a:t>
          </a:r>
        </a:p>
        <a:p>
          <a:r>
            <a:rPr lang="en-US" sz="2000" dirty="0"/>
            <a:t>poster session</a:t>
          </a:r>
        </a:p>
      </dgm:t>
    </dgm:pt>
    <dgm:pt modelId="{05BC58A6-D2A9-48D9-A775-138890CDC194}" type="parTrans" cxnId="{62C34BB0-A9ED-4666-9E63-57837FA2C189}">
      <dgm:prSet/>
      <dgm:spPr/>
      <dgm:t>
        <a:bodyPr/>
        <a:lstStyle/>
        <a:p>
          <a:endParaRPr lang="en-US"/>
        </a:p>
      </dgm:t>
    </dgm:pt>
    <dgm:pt modelId="{566B1C47-D62C-4F3A-B9D8-1B1BD633095C}" type="sibTrans" cxnId="{62C34BB0-A9ED-4666-9E63-57837FA2C189}">
      <dgm:prSet/>
      <dgm:spPr/>
      <dgm:t>
        <a:bodyPr/>
        <a:lstStyle/>
        <a:p>
          <a:endParaRPr lang="en-US"/>
        </a:p>
      </dgm:t>
    </dgm:pt>
    <dgm:pt modelId="{0D3E7219-2A97-4B7B-9149-F384E8734BC8}">
      <dgm:prSet custT="1"/>
      <dgm:spPr>
        <a:solidFill>
          <a:srgbClr val="002D62"/>
        </a:solidFill>
      </dgm:spPr>
      <dgm:t>
        <a:bodyPr/>
        <a:lstStyle/>
        <a:p>
          <a:r>
            <a:rPr lang="en-US" sz="2000" dirty="0"/>
            <a:t>Technical skills demonstration</a:t>
          </a:r>
        </a:p>
      </dgm:t>
    </dgm:pt>
    <dgm:pt modelId="{3EDAEC27-E210-4D46-87E1-A60034C1740D}" type="parTrans" cxnId="{00F3058C-843A-47BA-AC6C-D1D18005E252}">
      <dgm:prSet/>
      <dgm:spPr/>
      <dgm:t>
        <a:bodyPr/>
        <a:lstStyle/>
        <a:p>
          <a:endParaRPr lang="en-US"/>
        </a:p>
      </dgm:t>
    </dgm:pt>
    <dgm:pt modelId="{BCEF454C-1213-4CC1-8868-0109DFDDB8DF}" type="sibTrans" cxnId="{00F3058C-843A-47BA-AC6C-D1D18005E252}">
      <dgm:prSet/>
      <dgm:spPr/>
      <dgm:t>
        <a:bodyPr/>
        <a:lstStyle/>
        <a:p>
          <a:endParaRPr lang="en-US"/>
        </a:p>
      </dgm:t>
    </dgm:pt>
    <dgm:pt modelId="{EA61793C-0747-4811-9F0A-70CE8E6590F7}">
      <dgm:prSet custT="1"/>
      <dgm:spPr>
        <a:solidFill>
          <a:srgbClr val="002D62"/>
        </a:solidFill>
      </dgm:spPr>
      <dgm:t>
        <a:bodyPr/>
        <a:lstStyle/>
        <a:p>
          <a:r>
            <a:rPr lang="en-US" sz="2000" dirty="0"/>
            <a:t>Website, video, or portfolio</a:t>
          </a:r>
        </a:p>
      </dgm:t>
    </dgm:pt>
    <dgm:pt modelId="{FCF91F4D-849F-4B68-894D-0EE5A825D2F1}" type="parTrans" cxnId="{70A02490-CF3D-4910-864E-44744710799C}">
      <dgm:prSet/>
      <dgm:spPr/>
      <dgm:t>
        <a:bodyPr/>
        <a:lstStyle/>
        <a:p>
          <a:endParaRPr lang="en-US"/>
        </a:p>
      </dgm:t>
    </dgm:pt>
    <dgm:pt modelId="{41229D90-94FA-4870-94C8-A720EDC7834B}" type="sibTrans" cxnId="{70A02490-CF3D-4910-864E-44744710799C}">
      <dgm:prSet/>
      <dgm:spPr/>
      <dgm:t>
        <a:bodyPr/>
        <a:lstStyle/>
        <a:p>
          <a:endParaRPr lang="en-US"/>
        </a:p>
      </dgm:t>
    </dgm:pt>
    <dgm:pt modelId="{DF086BE3-49AA-4F5E-A2A3-C7079D50C7D8}">
      <dgm:prSet custT="1"/>
      <dgm:spPr>
        <a:solidFill>
          <a:srgbClr val="002D62"/>
        </a:solidFill>
      </dgm:spPr>
      <dgm:t>
        <a:bodyPr/>
        <a:lstStyle/>
        <a:p>
          <a:r>
            <a:rPr lang="en-US" sz="2000" dirty="0"/>
            <a:t>Written report or other product</a:t>
          </a:r>
        </a:p>
      </dgm:t>
    </dgm:pt>
    <dgm:pt modelId="{56764CB5-A424-468E-906B-263D0273FD99}" type="parTrans" cxnId="{B99B9152-E8C9-4791-AA25-C1BDFD39B043}">
      <dgm:prSet/>
      <dgm:spPr/>
      <dgm:t>
        <a:bodyPr/>
        <a:lstStyle/>
        <a:p>
          <a:endParaRPr lang="en-US"/>
        </a:p>
      </dgm:t>
    </dgm:pt>
    <dgm:pt modelId="{4C999FF3-587B-4819-BECF-BD9831EA371B}" type="sibTrans" cxnId="{B99B9152-E8C9-4791-AA25-C1BDFD39B043}">
      <dgm:prSet/>
      <dgm:spPr/>
      <dgm:t>
        <a:bodyPr/>
        <a:lstStyle/>
        <a:p>
          <a:endParaRPr lang="en-US"/>
        </a:p>
      </dgm:t>
    </dgm:pt>
    <dgm:pt modelId="{F2FF5509-CEFB-4C43-BA22-656CDAD4EFE4}">
      <dgm:prSet custT="1"/>
      <dgm:spPr>
        <a:solidFill>
          <a:srgbClr val="002D62"/>
        </a:solidFill>
      </dgm:spPr>
      <dgm:t>
        <a:bodyPr/>
        <a:lstStyle/>
        <a:p>
          <a:r>
            <a:rPr lang="en-US" sz="2000" dirty="0"/>
            <a:t>Case study analysis, discussion and debate</a:t>
          </a:r>
        </a:p>
      </dgm:t>
    </dgm:pt>
    <dgm:pt modelId="{160660A8-C8FA-499B-B57B-EA1CFF68FF3B}" type="parTrans" cxnId="{16156621-C97F-4A7A-A933-F25DE0680ABD}">
      <dgm:prSet/>
      <dgm:spPr/>
      <dgm:t>
        <a:bodyPr/>
        <a:lstStyle/>
        <a:p>
          <a:endParaRPr lang="en-US"/>
        </a:p>
      </dgm:t>
    </dgm:pt>
    <dgm:pt modelId="{A7599365-CE06-4D0D-8D0A-FC45AB3917CA}" type="sibTrans" cxnId="{16156621-C97F-4A7A-A933-F25DE0680ABD}">
      <dgm:prSet/>
      <dgm:spPr/>
      <dgm:t>
        <a:bodyPr/>
        <a:lstStyle/>
        <a:p>
          <a:endParaRPr lang="en-US"/>
        </a:p>
      </dgm:t>
    </dgm:pt>
    <dgm:pt modelId="{4ADC98E2-C40C-4209-B849-A36CC436F6D3}" type="pres">
      <dgm:prSet presAssocID="{44F80F50-439B-4B97-8312-0736A74CBF2C}" presName="diagram" presStyleCnt="0">
        <dgm:presLayoutVars>
          <dgm:dir/>
          <dgm:resizeHandles val="exact"/>
        </dgm:presLayoutVars>
      </dgm:prSet>
      <dgm:spPr/>
      <dgm:t>
        <a:bodyPr/>
        <a:lstStyle/>
        <a:p>
          <a:endParaRPr lang="en-US"/>
        </a:p>
      </dgm:t>
    </dgm:pt>
    <dgm:pt modelId="{C1AA1045-F5DC-4BA5-9478-B42D8A25E453}" type="pres">
      <dgm:prSet presAssocID="{0C9880C1-64A7-415D-A71B-3318CC104862}" presName="node" presStyleLbl="node1" presStyleIdx="0" presStyleCnt="7" custScaleX="119941" custScaleY="137213">
        <dgm:presLayoutVars>
          <dgm:bulletEnabled val="1"/>
        </dgm:presLayoutVars>
      </dgm:prSet>
      <dgm:spPr>
        <a:prstGeom prst="roundRect">
          <a:avLst/>
        </a:prstGeom>
      </dgm:spPr>
      <dgm:t>
        <a:bodyPr/>
        <a:lstStyle/>
        <a:p>
          <a:endParaRPr lang="en-US"/>
        </a:p>
      </dgm:t>
    </dgm:pt>
    <dgm:pt modelId="{A6CDF388-BDAA-4AD0-9447-01DF403CFA96}" type="pres">
      <dgm:prSet presAssocID="{608B0914-80FE-42FD-8C6F-E1CAF0E70558}" presName="sibTrans" presStyleCnt="0"/>
      <dgm:spPr/>
    </dgm:pt>
    <dgm:pt modelId="{B83BBFBF-6D01-4758-957B-AF536E18679C}" type="pres">
      <dgm:prSet presAssocID="{E2C47B36-D253-4225-9442-6CF32AA48955}" presName="node" presStyleLbl="node1" presStyleIdx="1" presStyleCnt="7" custScaleX="149262" custScaleY="142406">
        <dgm:presLayoutVars>
          <dgm:bulletEnabled val="1"/>
        </dgm:presLayoutVars>
      </dgm:prSet>
      <dgm:spPr>
        <a:prstGeom prst="roundRect">
          <a:avLst/>
        </a:prstGeom>
      </dgm:spPr>
      <dgm:t>
        <a:bodyPr/>
        <a:lstStyle/>
        <a:p>
          <a:endParaRPr lang="en-US"/>
        </a:p>
      </dgm:t>
    </dgm:pt>
    <dgm:pt modelId="{50E90FAC-56F9-49D9-99B5-F28923D9CA31}" type="pres">
      <dgm:prSet presAssocID="{3F9DD239-11D2-412A-BC56-C34244C91D4E}" presName="sibTrans" presStyleCnt="0"/>
      <dgm:spPr/>
    </dgm:pt>
    <dgm:pt modelId="{5F0E90A5-1412-4F2F-96BB-E307099A27ED}" type="pres">
      <dgm:prSet presAssocID="{0E41FBD8-E049-41B1-8A72-C7071B0A73C0}" presName="node" presStyleLbl="node1" presStyleIdx="2" presStyleCnt="7">
        <dgm:presLayoutVars>
          <dgm:bulletEnabled val="1"/>
        </dgm:presLayoutVars>
      </dgm:prSet>
      <dgm:spPr>
        <a:prstGeom prst="roundRect">
          <a:avLst/>
        </a:prstGeom>
      </dgm:spPr>
      <dgm:t>
        <a:bodyPr/>
        <a:lstStyle/>
        <a:p>
          <a:endParaRPr lang="en-US"/>
        </a:p>
      </dgm:t>
    </dgm:pt>
    <dgm:pt modelId="{DD381011-199B-45E0-AE4E-69543F470E84}" type="pres">
      <dgm:prSet presAssocID="{566B1C47-D62C-4F3A-B9D8-1B1BD633095C}" presName="sibTrans" presStyleCnt="0"/>
      <dgm:spPr/>
    </dgm:pt>
    <dgm:pt modelId="{0DA2A5A7-C216-4BF4-A3A7-FABA2833EA7D}" type="pres">
      <dgm:prSet presAssocID="{0D3E7219-2A97-4B7B-9149-F384E8734BC8}" presName="node" presStyleLbl="node1" presStyleIdx="3" presStyleCnt="7" custScaleX="111601" custScaleY="107509">
        <dgm:presLayoutVars>
          <dgm:bulletEnabled val="1"/>
        </dgm:presLayoutVars>
      </dgm:prSet>
      <dgm:spPr>
        <a:prstGeom prst="roundRect">
          <a:avLst/>
        </a:prstGeom>
      </dgm:spPr>
      <dgm:t>
        <a:bodyPr/>
        <a:lstStyle/>
        <a:p>
          <a:endParaRPr lang="en-US"/>
        </a:p>
      </dgm:t>
    </dgm:pt>
    <dgm:pt modelId="{2A01E8B7-8B2F-4E29-A919-79E4A4C9AB97}" type="pres">
      <dgm:prSet presAssocID="{BCEF454C-1213-4CC1-8868-0109DFDDB8DF}" presName="sibTrans" presStyleCnt="0"/>
      <dgm:spPr/>
    </dgm:pt>
    <dgm:pt modelId="{C479CF1A-1E74-48D9-AED3-81C81B4E3536}" type="pres">
      <dgm:prSet presAssocID="{EA61793C-0747-4811-9F0A-70CE8E6590F7}" presName="node" presStyleLbl="node1" presStyleIdx="4" presStyleCnt="7">
        <dgm:presLayoutVars>
          <dgm:bulletEnabled val="1"/>
        </dgm:presLayoutVars>
      </dgm:prSet>
      <dgm:spPr>
        <a:prstGeom prst="roundRect">
          <a:avLst/>
        </a:prstGeom>
      </dgm:spPr>
      <dgm:t>
        <a:bodyPr/>
        <a:lstStyle/>
        <a:p>
          <a:endParaRPr lang="en-US"/>
        </a:p>
      </dgm:t>
    </dgm:pt>
    <dgm:pt modelId="{E86B6A40-B9A9-4176-9BF1-B39C0D528FEB}" type="pres">
      <dgm:prSet presAssocID="{41229D90-94FA-4870-94C8-A720EDC7834B}" presName="sibTrans" presStyleCnt="0"/>
      <dgm:spPr/>
    </dgm:pt>
    <dgm:pt modelId="{8A6BF0AD-9BB2-4063-A273-CC618248706A}" type="pres">
      <dgm:prSet presAssocID="{DF086BE3-49AA-4F5E-A2A3-C7079D50C7D8}" presName="node" presStyleLbl="node1" presStyleIdx="5" presStyleCnt="7">
        <dgm:presLayoutVars>
          <dgm:bulletEnabled val="1"/>
        </dgm:presLayoutVars>
      </dgm:prSet>
      <dgm:spPr>
        <a:prstGeom prst="roundRect">
          <a:avLst/>
        </a:prstGeom>
      </dgm:spPr>
      <dgm:t>
        <a:bodyPr/>
        <a:lstStyle/>
        <a:p>
          <a:endParaRPr lang="en-US"/>
        </a:p>
      </dgm:t>
    </dgm:pt>
    <dgm:pt modelId="{C98604F4-EA93-452D-8B08-99F6FD76FD4D}" type="pres">
      <dgm:prSet presAssocID="{4C999FF3-587B-4819-BECF-BD9831EA371B}" presName="sibTrans" presStyleCnt="0"/>
      <dgm:spPr/>
    </dgm:pt>
    <dgm:pt modelId="{4DCCCCBF-A2CA-42D1-BE94-703C5E13B30E}" type="pres">
      <dgm:prSet presAssocID="{F2FF5509-CEFB-4C43-BA22-656CDAD4EFE4}" presName="node" presStyleLbl="node1" presStyleIdx="6" presStyleCnt="7">
        <dgm:presLayoutVars>
          <dgm:bulletEnabled val="1"/>
        </dgm:presLayoutVars>
      </dgm:prSet>
      <dgm:spPr>
        <a:prstGeom prst="roundRect">
          <a:avLst/>
        </a:prstGeom>
      </dgm:spPr>
      <dgm:t>
        <a:bodyPr/>
        <a:lstStyle/>
        <a:p>
          <a:endParaRPr lang="en-US"/>
        </a:p>
      </dgm:t>
    </dgm:pt>
  </dgm:ptLst>
  <dgm:cxnLst>
    <dgm:cxn modelId="{B99B9152-E8C9-4791-AA25-C1BDFD39B043}" srcId="{44F80F50-439B-4B97-8312-0736A74CBF2C}" destId="{DF086BE3-49AA-4F5E-A2A3-C7079D50C7D8}" srcOrd="5" destOrd="0" parTransId="{56764CB5-A424-468E-906B-263D0273FD99}" sibTransId="{4C999FF3-587B-4819-BECF-BD9831EA371B}"/>
    <dgm:cxn modelId="{46C1091F-66E6-4B34-9A22-AAE04F66FDD3}" type="presOf" srcId="{0D3E7219-2A97-4B7B-9149-F384E8734BC8}" destId="{0DA2A5A7-C216-4BF4-A3A7-FABA2833EA7D}" srcOrd="0" destOrd="0" presId="urn:microsoft.com/office/officeart/2005/8/layout/default#3"/>
    <dgm:cxn modelId="{97323303-942E-453C-AFAC-71C487B24E70}" srcId="{44F80F50-439B-4B97-8312-0736A74CBF2C}" destId="{0C9880C1-64A7-415D-A71B-3318CC104862}" srcOrd="0" destOrd="0" parTransId="{3F15F290-CAE8-4202-A299-95715A973BD1}" sibTransId="{608B0914-80FE-42FD-8C6F-E1CAF0E70558}"/>
    <dgm:cxn modelId="{D44BF73B-842A-4A89-9A63-4667A8CBAF64}" type="presOf" srcId="{E2C47B36-D253-4225-9442-6CF32AA48955}" destId="{B83BBFBF-6D01-4758-957B-AF536E18679C}" srcOrd="0" destOrd="0" presId="urn:microsoft.com/office/officeart/2005/8/layout/default#3"/>
    <dgm:cxn modelId="{EC076595-F1E6-471A-A4B5-A71F7F1891C5}" type="presOf" srcId="{44F80F50-439B-4B97-8312-0736A74CBF2C}" destId="{4ADC98E2-C40C-4209-B849-A36CC436F6D3}" srcOrd="0" destOrd="0" presId="urn:microsoft.com/office/officeart/2005/8/layout/default#3"/>
    <dgm:cxn modelId="{62C34BB0-A9ED-4666-9E63-57837FA2C189}" srcId="{44F80F50-439B-4B97-8312-0736A74CBF2C}" destId="{0E41FBD8-E049-41B1-8A72-C7071B0A73C0}" srcOrd="2" destOrd="0" parTransId="{05BC58A6-D2A9-48D9-A775-138890CDC194}" sibTransId="{566B1C47-D62C-4F3A-B9D8-1B1BD633095C}"/>
    <dgm:cxn modelId="{42A8D78A-A2F0-4330-A19D-DECA124478E5}" type="presOf" srcId="{DF086BE3-49AA-4F5E-A2A3-C7079D50C7D8}" destId="{8A6BF0AD-9BB2-4063-A273-CC618248706A}" srcOrd="0" destOrd="0" presId="urn:microsoft.com/office/officeart/2005/8/layout/default#3"/>
    <dgm:cxn modelId="{2F10E5C1-9DA6-4E52-802E-17292663A9FD}" type="presOf" srcId="{0C9880C1-64A7-415D-A71B-3318CC104862}" destId="{C1AA1045-F5DC-4BA5-9478-B42D8A25E453}" srcOrd="0" destOrd="0" presId="urn:microsoft.com/office/officeart/2005/8/layout/default#3"/>
    <dgm:cxn modelId="{00F3058C-843A-47BA-AC6C-D1D18005E252}" srcId="{44F80F50-439B-4B97-8312-0736A74CBF2C}" destId="{0D3E7219-2A97-4B7B-9149-F384E8734BC8}" srcOrd="3" destOrd="0" parTransId="{3EDAEC27-E210-4D46-87E1-A60034C1740D}" sibTransId="{BCEF454C-1213-4CC1-8868-0109DFDDB8DF}"/>
    <dgm:cxn modelId="{B5A12E40-6553-437D-9097-29EB1926381B}" type="presOf" srcId="{F2FF5509-CEFB-4C43-BA22-656CDAD4EFE4}" destId="{4DCCCCBF-A2CA-42D1-BE94-703C5E13B30E}" srcOrd="0" destOrd="0" presId="urn:microsoft.com/office/officeart/2005/8/layout/default#3"/>
    <dgm:cxn modelId="{70A02490-CF3D-4910-864E-44744710799C}" srcId="{44F80F50-439B-4B97-8312-0736A74CBF2C}" destId="{EA61793C-0747-4811-9F0A-70CE8E6590F7}" srcOrd="4" destOrd="0" parTransId="{FCF91F4D-849F-4B68-894D-0EE5A825D2F1}" sibTransId="{41229D90-94FA-4870-94C8-A720EDC7834B}"/>
    <dgm:cxn modelId="{AC67EC0A-D09F-435A-A3DD-F1D99FC04F09}" type="presOf" srcId="{0E41FBD8-E049-41B1-8A72-C7071B0A73C0}" destId="{5F0E90A5-1412-4F2F-96BB-E307099A27ED}" srcOrd="0" destOrd="0" presId="urn:microsoft.com/office/officeart/2005/8/layout/default#3"/>
    <dgm:cxn modelId="{16156621-C97F-4A7A-A933-F25DE0680ABD}" srcId="{44F80F50-439B-4B97-8312-0736A74CBF2C}" destId="{F2FF5509-CEFB-4C43-BA22-656CDAD4EFE4}" srcOrd="6" destOrd="0" parTransId="{160660A8-C8FA-499B-B57B-EA1CFF68FF3B}" sibTransId="{A7599365-CE06-4D0D-8D0A-FC45AB3917CA}"/>
    <dgm:cxn modelId="{7B7F1A5E-9E1F-4988-B149-3007329A6827}" srcId="{44F80F50-439B-4B97-8312-0736A74CBF2C}" destId="{E2C47B36-D253-4225-9442-6CF32AA48955}" srcOrd="1" destOrd="0" parTransId="{05BA6A76-E7DB-4395-9EF6-DBA292559A2C}" sibTransId="{3F9DD239-11D2-412A-BC56-C34244C91D4E}"/>
    <dgm:cxn modelId="{DB43EE43-F94A-426D-B8C1-5E8A3C6D924D}" type="presOf" srcId="{EA61793C-0747-4811-9F0A-70CE8E6590F7}" destId="{C479CF1A-1E74-48D9-AED3-81C81B4E3536}" srcOrd="0" destOrd="0" presId="urn:microsoft.com/office/officeart/2005/8/layout/default#3"/>
    <dgm:cxn modelId="{A7BD5672-49C1-44CC-8DE0-7C1F4E31F377}" type="presParOf" srcId="{4ADC98E2-C40C-4209-B849-A36CC436F6D3}" destId="{C1AA1045-F5DC-4BA5-9478-B42D8A25E453}" srcOrd="0" destOrd="0" presId="urn:microsoft.com/office/officeart/2005/8/layout/default#3"/>
    <dgm:cxn modelId="{FDFF92BD-2265-4210-A31B-BE55F0A1746B}" type="presParOf" srcId="{4ADC98E2-C40C-4209-B849-A36CC436F6D3}" destId="{A6CDF388-BDAA-4AD0-9447-01DF403CFA96}" srcOrd="1" destOrd="0" presId="urn:microsoft.com/office/officeart/2005/8/layout/default#3"/>
    <dgm:cxn modelId="{6A84E460-C62D-48F3-A1C6-D3D3388AF024}" type="presParOf" srcId="{4ADC98E2-C40C-4209-B849-A36CC436F6D3}" destId="{B83BBFBF-6D01-4758-957B-AF536E18679C}" srcOrd="2" destOrd="0" presId="urn:microsoft.com/office/officeart/2005/8/layout/default#3"/>
    <dgm:cxn modelId="{5C22D7A6-7C5B-45CB-ACD9-B3AC2369D898}" type="presParOf" srcId="{4ADC98E2-C40C-4209-B849-A36CC436F6D3}" destId="{50E90FAC-56F9-49D9-99B5-F28923D9CA31}" srcOrd="3" destOrd="0" presId="urn:microsoft.com/office/officeart/2005/8/layout/default#3"/>
    <dgm:cxn modelId="{1009D0C7-2BF8-4CBD-B03C-9CB8B7E42D1B}" type="presParOf" srcId="{4ADC98E2-C40C-4209-B849-A36CC436F6D3}" destId="{5F0E90A5-1412-4F2F-96BB-E307099A27ED}" srcOrd="4" destOrd="0" presId="urn:microsoft.com/office/officeart/2005/8/layout/default#3"/>
    <dgm:cxn modelId="{E681BCBB-28D9-4624-B058-16836D4457BF}" type="presParOf" srcId="{4ADC98E2-C40C-4209-B849-A36CC436F6D3}" destId="{DD381011-199B-45E0-AE4E-69543F470E84}" srcOrd="5" destOrd="0" presId="urn:microsoft.com/office/officeart/2005/8/layout/default#3"/>
    <dgm:cxn modelId="{45EEDA24-A43B-452D-87E6-D62A55930EA1}" type="presParOf" srcId="{4ADC98E2-C40C-4209-B849-A36CC436F6D3}" destId="{0DA2A5A7-C216-4BF4-A3A7-FABA2833EA7D}" srcOrd="6" destOrd="0" presId="urn:microsoft.com/office/officeart/2005/8/layout/default#3"/>
    <dgm:cxn modelId="{050789F6-695C-4800-8FD5-E526A826CB98}" type="presParOf" srcId="{4ADC98E2-C40C-4209-B849-A36CC436F6D3}" destId="{2A01E8B7-8B2F-4E29-A919-79E4A4C9AB97}" srcOrd="7" destOrd="0" presId="urn:microsoft.com/office/officeart/2005/8/layout/default#3"/>
    <dgm:cxn modelId="{6BECBBB5-EB29-43BA-8F45-64EB05AFA791}" type="presParOf" srcId="{4ADC98E2-C40C-4209-B849-A36CC436F6D3}" destId="{C479CF1A-1E74-48D9-AED3-81C81B4E3536}" srcOrd="8" destOrd="0" presId="urn:microsoft.com/office/officeart/2005/8/layout/default#3"/>
    <dgm:cxn modelId="{72F299A7-1A12-47EE-A4B1-708F2E993AE7}" type="presParOf" srcId="{4ADC98E2-C40C-4209-B849-A36CC436F6D3}" destId="{E86B6A40-B9A9-4176-9BF1-B39C0D528FEB}" srcOrd="9" destOrd="0" presId="urn:microsoft.com/office/officeart/2005/8/layout/default#3"/>
    <dgm:cxn modelId="{00B8BD1F-87D2-40A4-B3AE-264A9EB34171}" type="presParOf" srcId="{4ADC98E2-C40C-4209-B849-A36CC436F6D3}" destId="{8A6BF0AD-9BB2-4063-A273-CC618248706A}" srcOrd="10" destOrd="0" presId="urn:microsoft.com/office/officeart/2005/8/layout/default#3"/>
    <dgm:cxn modelId="{519D3574-1F4C-4227-8F4F-0406210068A6}" type="presParOf" srcId="{4ADC98E2-C40C-4209-B849-A36CC436F6D3}" destId="{C98604F4-EA93-452D-8B08-99F6FD76FD4D}" srcOrd="11" destOrd="0" presId="urn:microsoft.com/office/officeart/2005/8/layout/default#3"/>
    <dgm:cxn modelId="{666BE6B4-4C13-4204-BC70-57A8F965E1CE}" type="presParOf" srcId="{4ADC98E2-C40C-4209-B849-A36CC436F6D3}" destId="{4DCCCCBF-A2CA-42D1-BE94-703C5E13B30E}" srcOrd="12"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1592F9-05E9-4EA3-8E81-AC750D1260BD}" type="doc">
      <dgm:prSet loTypeId="urn:microsoft.com/office/officeart/2005/8/layout/hProcess9" loCatId="process" qsTypeId="urn:microsoft.com/office/officeart/2005/8/quickstyle/simple1" qsCatId="simple" csTypeId="urn:microsoft.com/office/officeart/2005/8/colors/accent1_2" csCatId="accent1" phldr="1"/>
      <dgm:spPr/>
    </dgm:pt>
    <dgm:pt modelId="{B9FF99D2-3DAA-4AE5-B816-4C57C7085467}">
      <dgm:prSet/>
      <dgm:spPr>
        <a:solidFill>
          <a:srgbClr val="002D62"/>
        </a:solidFill>
      </dgm:spPr>
      <dgm:t>
        <a:bodyPr/>
        <a:lstStyle/>
        <a:p>
          <a:r>
            <a:rPr lang="en-US" dirty="0"/>
            <a:t>Academic content that could be covered</a:t>
          </a:r>
        </a:p>
      </dgm:t>
    </dgm:pt>
    <dgm:pt modelId="{6D756960-DDA9-4B59-8563-6B51404F05E2}" type="parTrans" cxnId="{F6C4873B-BFE4-4DE7-807A-5625FE4E5E13}">
      <dgm:prSet/>
      <dgm:spPr/>
      <dgm:t>
        <a:bodyPr/>
        <a:lstStyle/>
        <a:p>
          <a:endParaRPr lang="en-US"/>
        </a:p>
      </dgm:t>
    </dgm:pt>
    <dgm:pt modelId="{ECA9430F-E729-429F-A89B-E0CC2FF9397E}" type="sibTrans" cxnId="{F6C4873B-BFE4-4DE7-807A-5625FE4E5E13}">
      <dgm:prSet/>
      <dgm:spPr/>
      <dgm:t>
        <a:bodyPr/>
        <a:lstStyle/>
        <a:p>
          <a:endParaRPr lang="en-US"/>
        </a:p>
      </dgm:t>
    </dgm:pt>
    <dgm:pt modelId="{611071E3-65C8-4A2C-9DA4-4BDAA2ACDE79}" type="pres">
      <dgm:prSet presAssocID="{F71592F9-05E9-4EA3-8E81-AC750D1260BD}" presName="CompostProcess" presStyleCnt="0">
        <dgm:presLayoutVars>
          <dgm:dir/>
          <dgm:resizeHandles val="exact"/>
        </dgm:presLayoutVars>
      </dgm:prSet>
      <dgm:spPr/>
    </dgm:pt>
    <dgm:pt modelId="{0D34919C-70DF-4957-8AC7-14B0E3FB089D}" type="pres">
      <dgm:prSet presAssocID="{F71592F9-05E9-4EA3-8E81-AC750D1260BD}" presName="arrow" presStyleLbl="bgShp" presStyleIdx="0" presStyleCnt="1"/>
      <dgm:spPr/>
    </dgm:pt>
    <dgm:pt modelId="{A2E0DD59-676C-4D07-9E88-EB3FB2057FC6}" type="pres">
      <dgm:prSet presAssocID="{F71592F9-05E9-4EA3-8E81-AC750D1260BD}" presName="linearProcess" presStyleCnt="0"/>
      <dgm:spPr/>
    </dgm:pt>
    <dgm:pt modelId="{C1E22210-FEC0-4867-837F-C8B26F2C5FD3}" type="pres">
      <dgm:prSet presAssocID="{B9FF99D2-3DAA-4AE5-B816-4C57C7085467}" presName="textNode" presStyleLbl="node1" presStyleIdx="0" presStyleCnt="1">
        <dgm:presLayoutVars>
          <dgm:bulletEnabled val="1"/>
        </dgm:presLayoutVars>
      </dgm:prSet>
      <dgm:spPr/>
      <dgm:t>
        <a:bodyPr/>
        <a:lstStyle/>
        <a:p>
          <a:endParaRPr lang="en-US"/>
        </a:p>
      </dgm:t>
    </dgm:pt>
  </dgm:ptLst>
  <dgm:cxnLst>
    <dgm:cxn modelId="{85E8C7BE-4BF0-B44B-8585-611C39FBE652}" type="presOf" srcId="{B9FF99D2-3DAA-4AE5-B816-4C57C7085467}" destId="{C1E22210-FEC0-4867-837F-C8B26F2C5FD3}" srcOrd="0" destOrd="0" presId="urn:microsoft.com/office/officeart/2005/8/layout/hProcess9"/>
    <dgm:cxn modelId="{F6C4873B-BFE4-4DE7-807A-5625FE4E5E13}" srcId="{F71592F9-05E9-4EA3-8E81-AC750D1260BD}" destId="{B9FF99D2-3DAA-4AE5-B816-4C57C7085467}" srcOrd="0" destOrd="0" parTransId="{6D756960-DDA9-4B59-8563-6B51404F05E2}" sibTransId="{ECA9430F-E729-429F-A89B-E0CC2FF9397E}"/>
    <dgm:cxn modelId="{D3284194-5A99-DD4D-88F1-DBDF83476C83}" type="presOf" srcId="{F71592F9-05E9-4EA3-8E81-AC750D1260BD}" destId="{611071E3-65C8-4A2C-9DA4-4BDAA2ACDE79}" srcOrd="0" destOrd="0" presId="urn:microsoft.com/office/officeart/2005/8/layout/hProcess9"/>
    <dgm:cxn modelId="{EDEE35B6-613A-BD49-8F05-1B0CD6E3FA68}" type="presParOf" srcId="{611071E3-65C8-4A2C-9DA4-4BDAA2ACDE79}" destId="{0D34919C-70DF-4957-8AC7-14B0E3FB089D}" srcOrd="0" destOrd="0" presId="urn:microsoft.com/office/officeart/2005/8/layout/hProcess9"/>
    <dgm:cxn modelId="{96EE6B2E-B77F-1440-8833-ED687D6609BF}" type="presParOf" srcId="{611071E3-65C8-4A2C-9DA4-4BDAA2ACDE79}" destId="{A2E0DD59-676C-4D07-9E88-EB3FB2057FC6}" srcOrd="1" destOrd="0" presId="urn:microsoft.com/office/officeart/2005/8/layout/hProcess9"/>
    <dgm:cxn modelId="{6B844A5E-2191-C348-929B-E20FF1B4D81E}" type="presParOf" srcId="{A2E0DD59-676C-4D07-9E88-EB3FB2057FC6}" destId="{C1E22210-FEC0-4867-837F-C8B26F2C5FD3}"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3080CB3-2184-496B-9A93-0F740CF3F9A1}"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en-US"/>
        </a:p>
      </dgm:t>
    </dgm:pt>
    <dgm:pt modelId="{232AEFBE-0D52-4F79-901D-3F546F4B7FAF}">
      <dgm:prSet phldrT="[Text]" custT="1"/>
      <dgm:spPr>
        <a:solidFill>
          <a:srgbClr val="002D62"/>
        </a:solidFill>
      </dgm:spPr>
      <dgm:t>
        <a:bodyPr/>
        <a:lstStyle/>
        <a:p>
          <a:r>
            <a:rPr lang="en-US" sz="2000" b="1" dirty="0"/>
            <a:t>On-line Learning</a:t>
          </a:r>
        </a:p>
      </dgm:t>
    </dgm:pt>
    <dgm:pt modelId="{BF878363-B609-4935-AD16-0C94BBE9DB57}" type="parTrans" cxnId="{6C7E9EB6-F076-4302-87D2-9AA58296C3EA}">
      <dgm:prSet/>
      <dgm:spPr/>
      <dgm:t>
        <a:bodyPr/>
        <a:lstStyle/>
        <a:p>
          <a:endParaRPr lang="en-US"/>
        </a:p>
      </dgm:t>
    </dgm:pt>
    <dgm:pt modelId="{30F08510-2F05-4928-B99F-A2478CDFC021}" type="sibTrans" cxnId="{6C7E9EB6-F076-4302-87D2-9AA58296C3EA}">
      <dgm:prSet/>
      <dgm:spPr/>
      <dgm:t>
        <a:bodyPr/>
        <a:lstStyle/>
        <a:p>
          <a:endParaRPr lang="en-US"/>
        </a:p>
      </dgm:t>
    </dgm:pt>
    <dgm:pt modelId="{1EAC6DDE-DD56-4443-9B2D-59872064933A}">
      <dgm:prSet custT="1"/>
      <dgm:spPr>
        <a:solidFill>
          <a:srgbClr val="002D62"/>
        </a:solidFill>
      </dgm:spPr>
      <dgm:t>
        <a:bodyPr/>
        <a:lstStyle/>
        <a:p>
          <a:r>
            <a:rPr lang="en-US" sz="2000" b="1" dirty="0"/>
            <a:t>Games</a:t>
          </a:r>
        </a:p>
      </dgm:t>
    </dgm:pt>
    <dgm:pt modelId="{41E36392-3A9A-4676-A903-B87B45FFF104}" type="parTrans" cxnId="{9FB37D8C-0523-4675-BA4A-41654898FBB9}">
      <dgm:prSet/>
      <dgm:spPr/>
      <dgm:t>
        <a:bodyPr/>
        <a:lstStyle/>
        <a:p>
          <a:endParaRPr lang="en-US"/>
        </a:p>
      </dgm:t>
    </dgm:pt>
    <dgm:pt modelId="{7267094E-0D14-4429-918F-18161D95ED04}" type="sibTrans" cxnId="{9FB37D8C-0523-4675-BA4A-41654898FBB9}">
      <dgm:prSet/>
      <dgm:spPr/>
      <dgm:t>
        <a:bodyPr/>
        <a:lstStyle/>
        <a:p>
          <a:endParaRPr lang="en-US"/>
        </a:p>
      </dgm:t>
    </dgm:pt>
    <dgm:pt modelId="{B8295B49-D88C-4CFF-9268-AB4EDCB6DF58}">
      <dgm:prSet custT="1"/>
      <dgm:spPr>
        <a:solidFill>
          <a:srgbClr val="002D62"/>
        </a:solidFill>
      </dgm:spPr>
      <dgm:t>
        <a:bodyPr/>
        <a:lstStyle/>
        <a:p>
          <a:r>
            <a:rPr lang="en-US" sz="2000" b="1" dirty="0"/>
            <a:t>Simulations</a:t>
          </a:r>
        </a:p>
      </dgm:t>
    </dgm:pt>
    <dgm:pt modelId="{E75A28C7-5003-4604-9CAF-23CEBE2AE12F}" type="parTrans" cxnId="{35B240FC-EF42-4B3C-8905-23BC0A96ED89}">
      <dgm:prSet/>
      <dgm:spPr/>
      <dgm:t>
        <a:bodyPr/>
        <a:lstStyle/>
        <a:p>
          <a:endParaRPr lang="en-US"/>
        </a:p>
      </dgm:t>
    </dgm:pt>
    <dgm:pt modelId="{F65FC71A-55B7-4A3F-B3FE-F7F62B2A7407}" type="sibTrans" cxnId="{35B240FC-EF42-4B3C-8905-23BC0A96ED89}">
      <dgm:prSet/>
      <dgm:spPr/>
      <dgm:t>
        <a:bodyPr/>
        <a:lstStyle/>
        <a:p>
          <a:endParaRPr lang="en-US"/>
        </a:p>
      </dgm:t>
    </dgm:pt>
    <dgm:pt modelId="{EB2AB441-FA4A-403C-BE37-EBDB80718E24}">
      <dgm:prSet custT="1"/>
      <dgm:spPr>
        <a:solidFill>
          <a:srgbClr val="002D62"/>
        </a:solidFill>
      </dgm:spPr>
      <dgm:t>
        <a:bodyPr/>
        <a:lstStyle/>
        <a:p>
          <a:r>
            <a:rPr lang="en-US" sz="2000" b="1" dirty="0"/>
            <a:t>Edmodo</a:t>
          </a:r>
        </a:p>
      </dgm:t>
    </dgm:pt>
    <dgm:pt modelId="{013D0720-1DDE-487A-8DDD-7D87C3213BD3}" type="parTrans" cxnId="{7EF1386F-7B2C-4ACF-82EA-C605842DF505}">
      <dgm:prSet/>
      <dgm:spPr/>
      <dgm:t>
        <a:bodyPr/>
        <a:lstStyle/>
        <a:p>
          <a:endParaRPr lang="en-US"/>
        </a:p>
      </dgm:t>
    </dgm:pt>
    <dgm:pt modelId="{D23D61AC-A77B-47D6-9E2F-F8C82D3E394D}" type="sibTrans" cxnId="{7EF1386F-7B2C-4ACF-82EA-C605842DF505}">
      <dgm:prSet/>
      <dgm:spPr/>
      <dgm:t>
        <a:bodyPr/>
        <a:lstStyle/>
        <a:p>
          <a:endParaRPr lang="en-US"/>
        </a:p>
      </dgm:t>
    </dgm:pt>
    <dgm:pt modelId="{D19B9DD8-2B7E-4981-88BF-017EFC3DA6FD}">
      <dgm:prSet custT="1"/>
      <dgm:spPr>
        <a:solidFill>
          <a:srgbClr val="002D62"/>
        </a:solidFill>
      </dgm:spPr>
      <dgm:t>
        <a:bodyPr/>
        <a:lstStyle/>
        <a:p>
          <a:r>
            <a:rPr lang="en-US" sz="2000" b="1" dirty="0">
              <a:solidFill>
                <a:schemeClr val="bg1"/>
              </a:solidFill>
              <a:latin typeface="+mn-lt"/>
              <a:ea typeface="+mn-ea"/>
              <a:cs typeface="+mn-cs"/>
            </a:rPr>
            <a:t>Socrative</a:t>
          </a:r>
          <a:endParaRPr lang="en-US" sz="2000" b="1" dirty="0">
            <a:solidFill>
              <a:schemeClr val="bg1"/>
            </a:solidFill>
          </a:endParaRPr>
        </a:p>
      </dgm:t>
    </dgm:pt>
    <dgm:pt modelId="{C14B19EA-46C8-4BDD-8138-B93A7D64AC7F}" type="parTrans" cxnId="{0F9AC161-4ECE-4FCE-A4D8-D8ACDB7E79D3}">
      <dgm:prSet/>
      <dgm:spPr/>
      <dgm:t>
        <a:bodyPr/>
        <a:lstStyle/>
        <a:p>
          <a:endParaRPr lang="en-US"/>
        </a:p>
      </dgm:t>
    </dgm:pt>
    <dgm:pt modelId="{0FA9C98D-253A-42EB-950F-00BA8841C15E}" type="sibTrans" cxnId="{0F9AC161-4ECE-4FCE-A4D8-D8ACDB7E79D3}">
      <dgm:prSet/>
      <dgm:spPr/>
      <dgm:t>
        <a:bodyPr/>
        <a:lstStyle/>
        <a:p>
          <a:endParaRPr lang="en-US"/>
        </a:p>
      </dgm:t>
    </dgm:pt>
    <dgm:pt modelId="{0009A22D-C5F7-4AB7-9B02-0DA10D1DE87A}">
      <dgm:prSet custT="1"/>
      <dgm:spPr>
        <a:solidFill>
          <a:srgbClr val="002D62"/>
        </a:solidFill>
      </dgm:spPr>
      <dgm:t>
        <a:bodyPr/>
        <a:lstStyle/>
        <a:p>
          <a:r>
            <a:rPr lang="en-US" sz="2000" b="1" dirty="0"/>
            <a:t>Wordle &amp; Tagxedo</a:t>
          </a:r>
        </a:p>
      </dgm:t>
    </dgm:pt>
    <dgm:pt modelId="{5C723504-EFC0-41E1-9E1C-5BD863FED93B}" type="parTrans" cxnId="{86A7C86A-D0C3-49DF-9B1C-B27F374608D0}">
      <dgm:prSet/>
      <dgm:spPr/>
      <dgm:t>
        <a:bodyPr/>
        <a:lstStyle/>
        <a:p>
          <a:endParaRPr lang="en-US"/>
        </a:p>
      </dgm:t>
    </dgm:pt>
    <dgm:pt modelId="{1E5971FD-9875-4DAF-99A4-E2D3C1D6B067}" type="sibTrans" cxnId="{86A7C86A-D0C3-49DF-9B1C-B27F374608D0}">
      <dgm:prSet/>
      <dgm:spPr/>
      <dgm:t>
        <a:bodyPr/>
        <a:lstStyle/>
        <a:p>
          <a:endParaRPr lang="en-US"/>
        </a:p>
      </dgm:t>
    </dgm:pt>
    <dgm:pt modelId="{74EEE829-4327-4D2F-A641-1B142B059928}">
      <dgm:prSet custT="1"/>
      <dgm:spPr>
        <a:solidFill>
          <a:srgbClr val="002D62"/>
        </a:solidFill>
      </dgm:spPr>
      <dgm:t>
        <a:bodyPr/>
        <a:lstStyle/>
        <a:p>
          <a:r>
            <a:rPr lang="en-US" sz="2000" b="1" dirty="0"/>
            <a:t>Blabberize</a:t>
          </a:r>
        </a:p>
      </dgm:t>
    </dgm:pt>
    <dgm:pt modelId="{1DF24D8C-2E86-4154-8420-C04EFBB79EB4}" type="parTrans" cxnId="{E40FA94A-031C-4647-BBAA-0ABCE396491A}">
      <dgm:prSet/>
      <dgm:spPr/>
      <dgm:t>
        <a:bodyPr/>
        <a:lstStyle/>
        <a:p>
          <a:endParaRPr lang="en-US"/>
        </a:p>
      </dgm:t>
    </dgm:pt>
    <dgm:pt modelId="{D95C9AED-3781-49ED-8E74-7205E3E7B206}" type="sibTrans" cxnId="{E40FA94A-031C-4647-BBAA-0ABCE396491A}">
      <dgm:prSet/>
      <dgm:spPr/>
      <dgm:t>
        <a:bodyPr/>
        <a:lstStyle/>
        <a:p>
          <a:endParaRPr lang="en-US"/>
        </a:p>
      </dgm:t>
    </dgm:pt>
    <dgm:pt modelId="{223494CE-E686-4255-92DA-62964D9FAD35}">
      <dgm:prSet custT="1"/>
      <dgm:spPr>
        <a:solidFill>
          <a:srgbClr val="002D62"/>
        </a:solidFill>
      </dgm:spPr>
      <dgm:t>
        <a:bodyPr/>
        <a:lstStyle/>
        <a:p>
          <a:r>
            <a:rPr lang="en-US" sz="2000" b="1" dirty="0"/>
            <a:t>Glogster &amp; Eduglogster</a:t>
          </a:r>
        </a:p>
      </dgm:t>
    </dgm:pt>
    <dgm:pt modelId="{99493D84-C27B-41DE-9F47-931C720C6F49}" type="parTrans" cxnId="{FB94009F-6D12-40FC-9548-287231E4416D}">
      <dgm:prSet/>
      <dgm:spPr/>
      <dgm:t>
        <a:bodyPr/>
        <a:lstStyle/>
        <a:p>
          <a:endParaRPr lang="en-US"/>
        </a:p>
      </dgm:t>
    </dgm:pt>
    <dgm:pt modelId="{6C4B17B4-0CAA-4EC5-A2D8-2C210292C063}" type="sibTrans" cxnId="{FB94009F-6D12-40FC-9548-287231E4416D}">
      <dgm:prSet/>
      <dgm:spPr/>
      <dgm:t>
        <a:bodyPr/>
        <a:lstStyle/>
        <a:p>
          <a:endParaRPr lang="en-US"/>
        </a:p>
      </dgm:t>
    </dgm:pt>
    <dgm:pt modelId="{6BD46029-B702-41AD-B2BE-49EA94268D7B}">
      <dgm:prSet custT="1"/>
      <dgm:spPr>
        <a:solidFill>
          <a:srgbClr val="002D62"/>
        </a:solidFill>
      </dgm:spPr>
      <dgm:t>
        <a:bodyPr/>
        <a:lstStyle/>
        <a:p>
          <a:r>
            <a:rPr lang="en-US" sz="2000" b="1" dirty="0"/>
            <a:t>Toondoo, Toontastic, Toon Camera</a:t>
          </a:r>
        </a:p>
      </dgm:t>
    </dgm:pt>
    <dgm:pt modelId="{6288703A-8AE6-4E26-8365-FD820FD7B77E}" type="parTrans" cxnId="{105925B8-4887-4A2B-A070-422A12B17CEC}">
      <dgm:prSet/>
      <dgm:spPr/>
      <dgm:t>
        <a:bodyPr/>
        <a:lstStyle/>
        <a:p>
          <a:endParaRPr lang="en-US"/>
        </a:p>
      </dgm:t>
    </dgm:pt>
    <dgm:pt modelId="{0EB98D39-00DE-42AB-8520-1E560432B70F}" type="sibTrans" cxnId="{105925B8-4887-4A2B-A070-422A12B17CEC}">
      <dgm:prSet/>
      <dgm:spPr/>
      <dgm:t>
        <a:bodyPr/>
        <a:lstStyle/>
        <a:p>
          <a:endParaRPr lang="en-US"/>
        </a:p>
      </dgm:t>
    </dgm:pt>
    <dgm:pt modelId="{00DCEB7F-2770-4B10-A871-CDB1468E0510}">
      <dgm:prSet custT="1"/>
      <dgm:spPr>
        <a:solidFill>
          <a:srgbClr val="002D62"/>
        </a:solidFill>
      </dgm:spPr>
      <dgm:t>
        <a:bodyPr/>
        <a:lstStyle/>
        <a:p>
          <a:r>
            <a:rPr lang="en-US" sz="2000" b="1" dirty="0"/>
            <a:t>Second Life</a:t>
          </a:r>
        </a:p>
      </dgm:t>
    </dgm:pt>
    <dgm:pt modelId="{7246B9E4-092C-4CF1-BE28-7DB5A2801E28}" type="parTrans" cxnId="{5E65C9E1-010C-4BEE-A4E9-47E20F1979B2}">
      <dgm:prSet/>
      <dgm:spPr/>
      <dgm:t>
        <a:bodyPr/>
        <a:lstStyle/>
        <a:p>
          <a:endParaRPr lang="en-US"/>
        </a:p>
      </dgm:t>
    </dgm:pt>
    <dgm:pt modelId="{C58569B5-E602-4A80-898A-7C709A676E58}" type="sibTrans" cxnId="{5E65C9E1-010C-4BEE-A4E9-47E20F1979B2}">
      <dgm:prSet/>
      <dgm:spPr/>
      <dgm:t>
        <a:bodyPr/>
        <a:lstStyle/>
        <a:p>
          <a:endParaRPr lang="en-US"/>
        </a:p>
      </dgm:t>
    </dgm:pt>
    <dgm:pt modelId="{28D1DBC7-4329-4684-B371-DBD00B93096D}">
      <dgm:prSet custT="1"/>
      <dgm:spPr>
        <a:solidFill>
          <a:srgbClr val="002D62"/>
        </a:solidFill>
      </dgm:spPr>
      <dgm:t>
        <a:bodyPr/>
        <a:lstStyle/>
        <a:p>
          <a:r>
            <a:rPr lang="en-US" sz="2000" b="1" dirty="0"/>
            <a:t>Scratch</a:t>
          </a:r>
        </a:p>
      </dgm:t>
    </dgm:pt>
    <dgm:pt modelId="{A78A95E4-8865-4C78-97CB-AD270335A699}" type="parTrans" cxnId="{95779855-A3DE-4D1A-9EC1-C75B0E9C05F5}">
      <dgm:prSet/>
      <dgm:spPr/>
      <dgm:t>
        <a:bodyPr/>
        <a:lstStyle/>
        <a:p>
          <a:endParaRPr lang="en-US"/>
        </a:p>
      </dgm:t>
    </dgm:pt>
    <dgm:pt modelId="{0399C2C3-56FC-4A02-84F5-480BAB7277BF}" type="sibTrans" cxnId="{95779855-A3DE-4D1A-9EC1-C75B0E9C05F5}">
      <dgm:prSet/>
      <dgm:spPr/>
      <dgm:t>
        <a:bodyPr/>
        <a:lstStyle/>
        <a:p>
          <a:endParaRPr lang="en-US"/>
        </a:p>
      </dgm:t>
    </dgm:pt>
    <dgm:pt modelId="{838B86A0-D35F-4F97-843D-D3AD383E8B24}">
      <dgm:prSet custT="1"/>
      <dgm:spPr>
        <a:solidFill>
          <a:srgbClr val="002D62"/>
        </a:solidFill>
      </dgm:spPr>
      <dgm:t>
        <a:bodyPr/>
        <a:lstStyle/>
        <a:p>
          <a:r>
            <a:rPr lang="en-US" sz="2000" b="1" dirty="0"/>
            <a:t>Scribble Press</a:t>
          </a:r>
        </a:p>
      </dgm:t>
    </dgm:pt>
    <dgm:pt modelId="{E1A9B035-DC9A-4774-B82A-8AF3BC4EC0C0}" type="parTrans" cxnId="{12B5D030-A63D-459E-A7C7-09E9EEAD629A}">
      <dgm:prSet/>
      <dgm:spPr/>
      <dgm:t>
        <a:bodyPr/>
        <a:lstStyle/>
        <a:p>
          <a:endParaRPr lang="en-US"/>
        </a:p>
      </dgm:t>
    </dgm:pt>
    <dgm:pt modelId="{5E21B4EA-B739-47D8-B31D-E4E1779F9379}" type="sibTrans" cxnId="{12B5D030-A63D-459E-A7C7-09E9EEAD629A}">
      <dgm:prSet/>
      <dgm:spPr/>
      <dgm:t>
        <a:bodyPr/>
        <a:lstStyle/>
        <a:p>
          <a:endParaRPr lang="en-US"/>
        </a:p>
      </dgm:t>
    </dgm:pt>
    <dgm:pt modelId="{7396EC99-FB71-4F02-8A10-E869FE7DFA4F}">
      <dgm:prSet custT="1"/>
      <dgm:spPr>
        <a:solidFill>
          <a:srgbClr val="002D62"/>
        </a:solidFill>
      </dgm:spPr>
      <dgm:t>
        <a:bodyPr/>
        <a:lstStyle/>
        <a:p>
          <a:r>
            <a:rPr lang="en-US" sz="2000" b="1" dirty="0"/>
            <a:t>Madpad</a:t>
          </a:r>
        </a:p>
      </dgm:t>
    </dgm:pt>
    <dgm:pt modelId="{E0DFB60D-3C32-45DB-B866-051F0D86773C}" type="parTrans" cxnId="{EDE832BB-957D-47B1-92C8-C9EF0BEFC23B}">
      <dgm:prSet/>
      <dgm:spPr/>
      <dgm:t>
        <a:bodyPr/>
        <a:lstStyle/>
        <a:p>
          <a:endParaRPr lang="en-US"/>
        </a:p>
      </dgm:t>
    </dgm:pt>
    <dgm:pt modelId="{ADE2E9A4-2C1D-430B-B2F8-4065957970BB}" type="sibTrans" cxnId="{EDE832BB-957D-47B1-92C8-C9EF0BEFC23B}">
      <dgm:prSet/>
      <dgm:spPr/>
      <dgm:t>
        <a:bodyPr/>
        <a:lstStyle/>
        <a:p>
          <a:endParaRPr lang="en-US"/>
        </a:p>
      </dgm:t>
    </dgm:pt>
    <dgm:pt modelId="{1FB64469-2766-4C6F-82B9-43B0C057B1D7}">
      <dgm:prSet custT="1"/>
      <dgm:spPr>
        <a:solidFill>
          <a:srgbClr val="002D62"/>
        </a:solidFill>
      </dgm:spPr>
      <dgm:t>
        <a:bodyPr/>
        <a:lstStyle/>
        <a:p>
          <a:r>
            <a:rPr lang="en-US" sz="2000" b="1" dirty="0"/>
            <a:t>QR Code Readers/</a:t>
          </a:r>
        </a:p>
        <a:p>
          <a:r>
            <a:rPr lang="en-US" sz="2000" b="1" dirty="0"/>
            <a:t>Creators</a:t>
          </a:r>
        </a:p>
      </dgm:t>
    </dgm:pt>
    <dgm:pt modelId="{FF6AD103-EE78-4C5D-81EF-394843A94051}" type="parTrans" cxnId="{049D5FE6-AEFA-4883-9CA4-F58997639B20}">
      <dgm:prSet/>
      <dgm:spPr/>
      <dgm:t>
        <a:bodyPr/>
        <a:lstStyle/>
        <a:p>
          <a:endParaRPr lang="en-US"/>
        </a:p>
      </dgm:t>
    </dgm:pt>
    <dgm:pt modelId="{6C2CBFD6-0323-42FA-8077-26DA94C21371}" type="sibTrans" cxnId="{049D5FE6-AEFA-4883-9CA4-F58997639B20}">
      <dgm:prSet/>
      <dgm:spPr/>
      <dgm:t>
        <a:bodyPr/>
        <a:lstStyle/>
        <a:p>
          <a:endParaRPr lang="en-US"/>
        </a:p>
      </dgm:t>
    </dgm:pt>
    <dgm:pt modelId="{2C629B44-9277-4377-A941-AF375B366539}">
      <dgm:prSet custT="1"/>
      <dgm:spPr>
        <a:solidFill>
          <a:srgbClr val="002D62"/>
        </a:solidFill>
      </dgm:spPr>
      <dgm:t>
        <a:bodyPr/>
        <a:lstStyle/>
        <a:p>
          <a:r>
            <a:rPr lang="en-US" sz="2000" b="1" dirty="0"/>
            <a:t>Weebly</a:t>
          </a:r>
        </a:p>
      </dgm:t>
    </dgm:pt>
    <dgm:pt modelId="{A25998FD-DEE5-4B6D-957F-2C70CC5BD252}" type="parTrans" cxnId="{CC6A19A5-D3D8-4993-BE88-EF36E13EFCDC}">
      <dgm:prSet/>
      <dgm:spPr/>
      <dgm:t>
        <a:bodyPr/>
        <a:lstStyle/>
        <a:p>
          <a:endParaRPr lang="en-US"/>
        </a:p>
      </dgm:t>
    </dgm:pt>
    <dgm:pt modelId="{FD40D162-57DA-4D60-86F9-27924002F976}" type="sibTrans" cxnId="{CC6A19A5-D3D8-4993-BE88-EF36E13EFCDC}">
      <dgm:prSet/>
      <dgm:spPr/>
      <dgm:t>
        <a:bodyPr/>
        <a:lstStyle/>
        <a:p>
          <a:endParaRPr lang="en-US"/>
        </a:p>
      </dgm:t>
    </dgm:pt>
    <dgm:pt modelId="{7D636868-F548-4D70-869F-2BE1C7802222}">
      <dgm:prSet custT="1"/>
      <dgm:spPr>
        <a:solidFill>
          <a:srgbClr val="002D62"/>
        </a:solidFill>
      </dgm:spPr>
      <dgm:t>
        <a:bodyPr/>
        <a:lstStyle/>
        <a:p>
          <a:r>
            <a:rPr lang="en-US" sz="2000" b="1" dirty="0"/>
            <a:t>Symbaloo</a:t>
          </a:r>
        </a:p>
      </dgm:t>
    </dgm:pt>
    <dgm:pt modelId="{688F11CB-F8E5-4C9E-A5F6-28A10BA4B7CF}" type="parTrans" cxnId="{19459B92-DEFD-41B0-854C-FEDC150CCE69}">
      <dgm:prSet/>
      <dgm:spPr/>
      <dgm:t>
        <a:bodyPr/>
        <a:lstStyle/>
        <a:p>
          <a:endParaRPr lang="en-US"/>
        </a:p>
      </dgm:t>
    </dgm:pt>
    <dgm:pt modelId="{A5C03449-2D87-4B83-AE47-9D7A179D5849}" type="sibTrans" cxnId="{19459B92-DEFD-41B0-854C-FEDC150CCE69}">
      <dgm:prSet/>
      <dgm:spPr/>
      <dgm:t>
        <a:bodyPr/>
        <a:lstStyle/>
        <a:p>
          <a:endParaRPr lang="en-US"/>
        </a:p>
      </dgm:t>
    </dgm:pt>
    <dgm:pt modelId="{B07EAF97-4998-490F-BF48-137BBF93F701}">
      <dgm:prSet custT="1"/>
      <dgm:spPr>
        <a:solidFill>
          <a:srgbClr val="002D62"/>
        </a:solidFill>
      </dgm:spPr>
      <dgm:t>
        <a:bodyPr/>
        <a:lstStyle/>
        <a:p>
          <a:r>
            <a:rPr lang="en-US" sz="2000" b="1" dirty="0"/>
            <a:t>History Pin</a:t>
          </a:r>
        </a:p>
      </dgm:t>
    </dgm:pt>
    <dgm:pt modelId="{C4B4BD7B-11FD-4858-B04D-19C8497CC73C}" type="parTrans" cxnId="{D287C771-E473-431C-A787-34C8F2BF8635}">
      <dgm:prSet/>
      <dgm:spPr/>
      <dgm:t>
        <a:bodyPr/>
        <a:lstStyle/>
        <a:p>
          <a:endParaRPr lang="en-US"/>
        </a:p>
      </dgm:t>
    </dgm:pt>
    <dgm:pt modelId="{4D20BD82-0E89-4815-85F6-03255DAC7E08}" type="sibTrans" cxnId="{D287C771-E473-431C-A787-34C8F2BF8635}">
      <dgm:prSet/>
      <dgm:spPr/>
      <dgm:t>
        <a:bodyPr/>
        <a:lstStyle/>
        <a:p>
          <a:endParaRPr lang="en-US"/>
        </a:p>
      </dgm:t>
    </dgm:pt>
    <dgm:pt modelId="{8EF63505-D5C3-4CD9-B7CA-882C5DEB02E8}">
      <dgm:prSet custT="1"/>
      <dgm:spPr>
        <a:solidFill>
          <a:srgbClr val="002D62"/>
        </a:solidFill>
      </dgm:spPr>
      <dgm:t>
        <a:bodyPr/>
        <a:lstStyle/>
        <a:p>
          <a:r>
            <a:rPr lang="en-US" sz="2000" b="1" dirty="0"/>
            <a:t>Twitter &amp; Twiducate</a:t>
          </a:r>
        </a:p>
      </dgm:t>
    </dgm:pt>
    <dgm:pt modelId="{18F00A21-D5FE-4CCA-B832-3316EE801D13}" type="parTrans" cxnId="{39098456-2C40-4DF4-8EB1-459C26220CBF}">
      <dgm:prSet/>
      <dgm:spPr/>
      <dgm:t>
        <a:bodyPr/>
        <a:lstStyle/>
        <a:p>
          <a:endParaRPr lang="en-US"/>
        </a:p>
      </dgm:t>
    </dgm:pt>
    <dgm:pt modelId="{13117E95-3F1F-4F2B-8949-6F644670AF6A}" type="sibTrans" cxnId="{39098456-2C40-4DF4-8EB1-459C26220CBF}">
      <dgm:prSet/>
      <dgm:spPr/>
      <dgm:t>
        <a:bodyPr/>
        <a:lstStyle/>
        <a:p>
          <a:endParaRPr lang="en-US"/>
        </a:p>
      </dgm:t>
    </dgm:pt>
    <dgm:pt modelId="{088EC44C-0133-4257-BC0A-BDCA6971ED06}">
      <dgm:prSet custT="1"/>
      <dgm:spPr>
        <a:solidFill>
          <a:srgbClr val="002D62"/>
        </a:solidFill>
      </dgm:spPr>
      <dgm:t>
        <a:bodyPr/>
        <a:lstStyle/>
        <a:p>
          <a:r>
            <a:rPr lang="en-US" sz="2000" b="1" dirty="0"/>
            <a:t>World Of Warcraft</a:t>
          </a:r>
        </a:p>
      </dgm:t>
    </dgm:pt>
    <dgm:pt modelId="{C720F771-390C-436B-82D7-73B50E7B12A2}" type="parTrans" cxnId="{83F8E8F2-3410-47F9-A276-A420704ACBE6}">
      <dgm:prSet/>
      <dgm:spPr/>
      <dgm:t>
        <a:bodyPr/>
        <a:lstStyle/>
        <a:p>
          <a:endParaRPr lang="en-US"/>
        </a:p>
      </dgm:t>
    </dgm:pt>
    <dgm:pt modelId="{25F0B1DE-71BE-429B-A416-EA8E7E2030F1}" type="sibTrans" cxnId="{83F8E8F2-3410-47F9-A276-A420704ACBE6}">
      <dgm:prSet/>
      <dgm:spPr/>
      <dgm:t>
        <a:bodyPr/>
        <a:lstStyle/>
        <a:p>
          <a:endParaRPr lang="en-US"/>
        </a:p>
      </dgm:t>
    </dgm:pt>
    <dgm:pt modelId="{31B8C6BA-93C3-4BC3-9F3F-8EE2BC12FEC4}">
      <dgm:prSet custT="1"/>
      <dgm:spPr>
        <a:solidFill>
          <a:srgbClr val="002D62"/>
        </a:solidFill>
      </dgm:spPr>
      <dgm:t>
        <a:bodyPr/>
        <a:lstStyle/>
        <a:p>
          <a:r>
            <a:rPr lang="en-US" sz="2000" b="1" dirty="0"/>
            <a:t>Scavenger Hunt</a:t>
          </a:r>
        </a:p>
      </dgm:t>
    </dgm:pt>
    <dgm:pt modelId="{96D62674-DEBF-485D-A75F-8111871FDCD3}" type="parTrans" cxnId="{D892BDA1-17CC-4DCD-8A6A-B89D8F4848EA}">
      <dgm:prSet/>
      <dgm:spPr/>
      <dgm:t>
        <a:bodyPr/>
        <a:lstStyle/>
        <a:p>
          <a:endParaRPr lang="en-US"/>
        </a:p>
      </dgm:t>
    </dgm:pt>
    <dgm:pt modelId="{B0066D9B-A73B-4B21-B90F-68C6A51BB16B}" type="sibTrans" cxnId="{D892BDA1-17CC-4DCD-8A6A-B89D8F4848EA}">
      <dgm:prSet/>
      <dgm:spPr/>
      <dgm:t>
        <a:bodyPr/>
        <a:lstStyle/>
        <a:p>
          <a:endParaRPr lang="en-US"/>
        </a:p>
      </dgm:t>
    </dgm:pt>
    <dgm:pt modelId="{7FD65AF0-EA68-40F9-B023-02BAA9DD6ADC}">
      <dgm:prSet custT="1"/>
      <dgm:spPr>
        <a:solidFill>
          <a:srgbClr val="002D62"/>
        </a:solidFill>
      </dgm:spPr>
      <dgm:t>
        <a:bodyPr/>
        <a:lstStyle/>
        <a:p>
          <a:r>
            <a:rPr lang="en-US" sz="2000" b="1" dirty="0"/>
            <a:t>Wiggio</a:t>
          </a:r>
        </a:p>
      </dgm:t>
    </dgm:pt>
    <dgm:pt modelId="{A9F70136-0295-4F65-A759-ABE27FDFB8DC}" type="parTrans" cxnId="{5DA24E0A-B4CA-41A1-B504-4FBF6DFAA855}">
      <dgm:prSet/>
      <dgm:spPr/>
      <dgm:t>
        <a:bodyPr/>
        <a:lstStyle/>
        <a:p>
          <a:endParaRPr lang="en-US"/>
        </a:p>
      </dgm:t>
    </dgm:pt>
    <dgm:pt modelId="{EDD8BF7D-84D3-445C-9BA2-A78DD81412B2}" type="sibTrans" cxnId="{5DA24E0A-B4CA-41A1-B504-4FBF6DFAA855}">
      <dgm:prSet/>
      <dgm:spPr/>
      <dgm:t>
        <a:bodyPr/>
        <a:lstStyle/>
        <a:p>
          <a:endParaRPr lang="en-US"/>
        </a:p>
      </dgm:t>
    </dgm:pt>
    <dgm:pt modelId="{56C64439-1CC2-4CB2-8F08-02F3DC260036}">
      <dgm:prSet custT="1"/>
      <dgm:spPr>
        <a:solidFill>
          <a:srgbClr val="002D62"/>
        </a:solidFill>
      </dgm:spPr>
      <dgm:t>
        <a:bodyPr/>
        <a:lstStyle/>
        <a:p>
          <a:r>
            <a:rPr lang="en-US" sz="2000" b="1" dirty="0"/>
            <a:t>Remind 101</a:t>
          </a:r>
        </a:p>
      </dgm:t>
    </dgm:pt>
    <dgm:pt modelId="{84662C8C-7D3F-4B0B-B086-F4E331F95112}" type="parTrans" cxnId="{FE0239F5-5344-4FEA-82A0-434F9C277979}">
      <dgm:prSet/>
      <dgm:spPr/>
      <dgm:t>
        <a:bodyPr/>
        <a:lstStyle/>
        <a:p>
          <a:endParaRPr lang="en-US"/>
        </a:p>
      </dgm:t>
    </dgm:pt>
    <dgm:pt modelId="{399810DF-1851-46D9-9673-A8D1E6FFEC8F}" type="sibTrans" cxnId="{FE0239F5-5344-4FEA-82A0-434F9C277979}">
      <dgm:prSet/>
      <dgm:spPr/>
      <dgm:t>
        <a:bodyPr/>
        <a:lstStyle/>
        <a:p>
          <a:endParaRPr lang="en-US"/>
        </a:p>
      </dgm:t>
    </dgm:pt>
    <dgm:pt modelId="{CAEFBC74-55F1-433C-8032-87B6B06A7587}">
      <dgm:prSet custT="1"/>
      <dgm:spPr>
        <a:solidFill>
          <a:srgbClr val="002D62"/>
        </a:solidFill>
      </dgm:spPr>
      <dgm:t>
        <a:bodyPr/>
        <a:lstStyle/>
        <a:p>
          <a:r>
            <a:rPr lang="en-US" sz="2000" b="1" dirty="0"/>
            <a:t>Woices</a:t>
          </a:r>
        </a:p>
      </dgm:t>
    </dgm:pt>
    <dgm:pt modelId="{56012E62-7A57-445A-8780-6FFFFA09AEEA}" type="parTrans" cxnId="{4478E57E-79AC-48CE-8CFC-D69D4B034799}">
      <dgm:prSet/>
      <dgm:spPr/>
      <dgm:t>
        <a:bodyPr/>
        <a:lstStyle/>
        <a:p>
          <a:endParaRPr lang="en-US"/>
        </a:p>
      </dgm:t>
    </dgm:pt>
    <dgm:pt modelId="{49378B2C-D9EC-4CA9-B2EC-F6134482C7E3}" type="sibTrans" cxnId="{4478E57E-79AC-48CE-8CFC-D69D4B034799}">
      <dgm:prSet/>
      <dgm:spPr/>
      <dgm:t>
        <a:bodyPr/>
        <a:lstStyle/>
        <a:p>
          <a:endParaRPr lang="en-US"/>
        </a:p>
      </dgm:t>
    </dgm:pt>
    <dgm:pt modelId="{9155565D-5E74-4351-91BA-B75002BA183D}" type="pres">
      <dgm:prSet presAssocID="{E3080CB3-2184-496B-9A93-0F740CF3F9A1}" presName="diagram" presStyleCnt="0">
        <dgm:presLayoutVars>
          <dgm:dir/>
          <dgm:resizeHandles val="exact"/>
        </dgm:presLayoutVars>
      </dgm:prSet>
      <dgm:spPr/>
      <dgm:t>
        <a:bodyPr/>
        <a:lstStyle/>
        <a:p>
          <a:endParaRPr lang="en-US"/>
        </a:p>
      </dgm:t>
    </dgm:pt>
    <dgm:pt modelId="{F3B2E536-409C-47E9-987F-D024EBDA5146}" type="pres">
      <dgm:prSet presAssocID="{232AEFBE-0D52-4F79-901D-3F546F4B7FAF}" presName="node" presStyleLbl="node1" presStyleIdx="0" presStyleCnt="23" custScaleX="109074" custScaleY="126712">
        <dgm:presLayoutVars>
          <dgm:bulletEnabled val="1"/>
        </dgm:presLayoutVars>
      </dgm:prSet>
      <dgm:spPr>
        <a:prstGeom prst="roundRect">
          <a:avLst/>
        </a:prstGeom>
      </dgm:spPr>
      <dgm:t>
        <a:bodyPr/>
        <a:lstStyle/>
        <a:p>
          <a:endParaRPr lang="en-US"/>
        </a:p>
      </dgm:t>
    </dgm:pt>
    <dgm:pt modelId="{832DF46B-EE96-4329-ABD6-BA27845B60B7}" type="pres">
      <dgm:prSet presAssocID="{30F08510-2F05-4928-B99F-A2478CDFC021}" presName="sibTrans" presStyleCnt="0"/>
      <dgm:spPr/>
    </dgm:pt>
    <dgm:pt modelId="{472DD80A-EF8E-4415-8FAB-2FCA3612C850}" type="pres">
      <dgm:prSet presAssocID="{1EAC6DDE-DD56-4443-9B2D-59872064933A}" presName="node" presStyleLbl="node1" presStyleIdx="1" presStyleCnt="23">
        <dgm:presLayoutVars>
          <dgm:bulletEnabled val="1"/>
        </dgm:presLayoutVars>
      </dgm:prSet>
      <dgm:spPr>
        <a:prstGeom prst="roundRect">
          <a:avLst/>
        </a:prstGeom>
      </dgm:spPr>
      <dgm:t>
        <a:bodyPr/>
        <a:lstStyle/>
        <a:p>
          <a:endParaRPr lang="en-US"/>
        </a:p>
      </dgm:t>
    </dgm:pt>
    <dgm:pt modelId="{C24995F2-1392-41BE-825C-49EFB68B040E}" type="pres">
      <dgm:prSet presAssocID="{7267094E-0D14-4429-918F-18161D95ED04}" presName="sibTrans" presStyleCnt="0"/>
      <dgm:spPr/>
    </dgm:pt>
    <dgm:pt modelId="{4CA1DFE5-1FBD-4C0A-94A2-4CA51C91DD9A}" type="pres">
      <dgm:prSet presAssocID="{B8295B49-D88C-4CFF-9268-AB4EDCB6DF58}" presName="node" presStyleLbl="node1" presStyleIdx="2" presStyleCnt="23" custScaleX="121950" custScaleY="143370">
        <dgm:presLayoutVars>
          <dgm:bulletEnabled val="1"/>
        </dgm:presLayoutVars>
      </dgm:prSet>
      <dgm:spPr>
        <a:prstGeom prst="roundRect">
          <a:avLst/>
        </a:prstGeom>
      </dgm:spPr>
      <dgm:t>
        <a:bodyPr/>
        <a:lstStyle/>
        <a:p>
          <a:endParaRPr lang="en-US"/>
        </a:p>
      </dgm:t>
    </dgm:pt>
    <dgm:pt modelId="{641140FB-FC9B-42F2-82B4-776913B4E208}" type="pres">
      <dgm:prSet presAssocID="{F65FC71A-55B7-4A3F-B3FE-F7F62B2A7407}" presName="sibTrans" presStyleCnt="0"/>
      <dgm:spPr/>
    </dgm:pt>
    <dgm:pt modelId="{9DCA0022-C8E5-4356-A9CB-DEC41685DBAC}" type="pres">
      <dgm:prSet presAssocID="{EB2AB441-FA4A-403C-BE37-EBDB80718E24}" presName="node" presStyleLbl="node1" presStyleIdx="3" presStyleCnt="23">
        <dgm:presLayoutVars>
          <dgm:bulletEnabled val="1"/>
        </dgm:presLayoutVars>
      </dgm:prSet>
      <dgm:spPr>
        <a:prstGeom prst="roundRect">
          <a:avLst/>
        </a:prstGeom>
      </dgm:spPr>
      <dgm:t>
        <a:bodyPr/>
        <a:lstStyle/>
        <a:p>
          <a:endParaRPr lang="en-US"/>
        </a:p>
      </dgm:t>
    </dgm:pt>
    <dgm:pt modelId="{B2063702-67F5-4C51-AE87-89545EBEF674}" type="pres">
      <dgm:prSet presAssocID="{D23D61AC-A77B-47D6-9E2F-F8C82D3E394D}" presName="sibTrans" presStyleCnt="0"/>
      <dgm:spPr/>
    </dgm:pt>
    <dgm:pt modelId="{ACD29A0B-5E61-4B58-8E4B-5BC28C8F39DD}" type="pres">
      <dgm:prSet presAssocID="{D19B9DD8-2B7E-4981-88BF-017EFC3DA6FD}" presName="node" presStyleLbl="node1" presStyleIdx="4" presStyleCnt="23">
        <dgm:presLayoutVars>
          <dgm:bulletEnabled val="1"/>
        </dgm:presLayoutVars>
      </dgm:prSet>
      <dgm:spPr>
        <a:prstGeom prst="roundRect">
          <a:avLst/>
        </a:prstGeom>
      </dgm:spPr>
      <dgm:t>
        <a:bodyPr/>
        <a:lstStyle/>
        <a:p>
          <a:endParaRPr lang="en-US"/>
        </a:p>
      </dgm:t>
    </dgm:pt>
    <dgm:pt modelId="{F5C1376F-AC8E-427B-BB2B-00BD41DBFE02}" type="pres">
      <dgm:prSet presAssocID="{0FA9C98D-253A-42EB-950F-00BA8841C15E}" presName="sibTrans" presStyleCnt="0"/>
      <dgm:spPr/>
    </dgm:pt>
    <dgm:pt modelId="{2B491737-B188-40AE-A7A8-94367B346091}" type="pres">
      <dgm:prSet presAssocID="{CAEFBC74-55F1-433C-8032-87B6B06A7587}" presName="node" presStyleLbl="node1" presStyleIdx="5" presStyleCnt="23">
        <dgm:presLayoutVars>
          <dgm:bulletEnabled val="1"/>
        </dgm:presLayoutVars>
      </dgm:prSet>
      <dgm:spPr>
        <a:prstGeom prst="roundRect">
          <a:avLst/>
        </a:prstGeom>
      </dgm:spPr>
      <dgm:t>
        <a:bodyPr/>
        <a:lstStyle/>
        <a:p>
          <a:endParaRPr lang="en-US"/>
        </a:p>
      </dgm:t>
    </dgm:pt>
    <dgm:pt modelId="{1048682B-D223-4634-B6AF-069BBCE9C957}" type="pres">
      <dgm:prSet presAssocID="{49378B2C-D9EC-4CA9-B2EC-F6134482C7E3}" presName="sibTrans" presStyleCnt="0"/>
      <dgm:spPr/>
    </dgm:pt>
    <dgm:pt modelId="{FC2D34B4-8384-4EB7-B42C-AD05FB39AA88}" type="pres">
      <dgm:prSet presAssocID="{0009A22D-C5F7-4AB7-9B02-0DA10D1DE87A}" presName="node" presStyleLbl="node1" presStyleIdx="6" presStyleCnt="23" custScaleX="116908" custScaleY="148135">
        <dgm:presLayoutVars>
          <dgm:bulletEnabled val="1"/>
        </dgm:presLayoutVars>
      </dgm:prSet>
      <dgm:spPr>
        <a:prstGeom prst="roundRect">
          <a:avLst/>
        </a:prstGeom>
      </dgm:spPr>
      <dgm:t>
        <a:bodyPr/>
        <a:lstStyle/>
        <a:p>
          <a:endParaRPr lang="en-US"/>
        </a:p>
      </dgm:t>
    </dgm:pt>
    <dgm:pt modelId="{BB5DD166-55C7-4820-A8A8-4A23D5B375A0}" type="pres">
      <dgm:prSet presAssocID="{1E5971FD-9875-4DAF-99A4-E2D3C1D6B067}" presName="sibTrans" presStyleCnt="0"/>
      <dgm:spPr/>
    </dgm:pt>
    <dgm:pt modelId="{994B467F-BA4E-431A-BD7C-AF08E23E64F0}" type="pres">
      <dgm:prSet presAssocID="{74EEE829-4327-4D2F-A641-1B142B059928}" presName="node" presStyleLbl="node1" presStyleIdx="7" presStyleCnt="23" custScaleX="174952" custScaleY="169710">
        <dgm:presLayoutVars>
          <dgm:bulletEnabled val="1"/>
        </dgm:presLayoutVars>
      </dgm:prSet>
      <dgm:spPr>
        <a:prstGeom prst="roundRect">
          <a:avLst/>
        </a:prstGeom>
      </dgm:spPr>
      <dgm:t>
        <a:bodyPr/>
        <a:lstStyle/>
        <a:p>
          <a:endParaRPr lang="en-US"/>
        </a:p>
      </dgm:t>
    </dgm:pt>
    <dgm:pt modelId="{276829D6-B36D-4CE7-99D0-C74A456C64B8}" type="pres">
      <dgm:prSet presAssocID="{D95C9AED-3781-49ED-8E74-7205E3E7B206}" presName="sibTrans" presStyleCnt="0"/>
      <dgm:spPr/>
    </dgm:pt>
    <dgm:pt modelId="{DD83875D-B1C9-49F1-9B92-46B81EDE61CB}" type="pres">
      <dgm:prSet presAssocID="{223494CE-E686-4255-92DA-62964D9FAD35}" presName="node" presStyleLbl="node1" presStyleIdx="8" presStyleCnt="23" custScaleX="159200" custScaleY="137155">
        <dgm:presLayoutVars>
          <dgm:bulletEnabled val="1"/>
        </dgm:presLayoutVars>
      </dgm:prSet>
      <dgm:spPr>
        <a:prstGeom prst="roundRect">
          <a:avLst/>
        </a:prstGeom>
      </dgm:spPr>
      <dgm:t>
        <a:bodyPr/>
        <a:lstStyle/>
        <a:p>
          <a:endParaRPr lang="en-US"/>
        </a:p>
      </dgm:t>
    </dgm:pt>
    <dgm:pt modelId="{BC589B80-6CA3-4113-A9DB-0190B6002265}" type="pres">
      <dgm:prSet presAssocID="{6C4B17B4-0CAA-4EC5-A2D8-2C210292C063}" presName="sibTrans" presStyleCnt="0"/>
      <dgm:spPr/>
    </dgm:pt>
    <dgm:pt modelId="{FA5C0AD7-74DB-4333-9349-3F398FF9E702}" type="pres">
      <dgm:prSet presAssocID="{6BD46029-B702-41AD-B2BE-49EA94268D7B}" presName="node" presStyleLbl="node1" presStyleIdx="9" presStyleCnt="23" custScaleX="123537" custScaleY="136173">
        <dgm:presLayoutVars>
          <dgm:bulletEnabled val="1"/>
        </dgm:presLayoutVars>
      </dgm:prSet>
      <dgm:spPr>
        <a:prstGeom prst="roundRect">
          <a:avLst/>
        </a:prstGeom>
      </dgm:spPr>
      <dgm:t>
        <a:bodyPr/>
        <a:lstStyle/>
        <a:p>
          <a:endParaRPr lang="en-US"/>
        </a:p>
      </dgm:t>
    </dgm:pt>
    <dgm:pt modelId="{27791DF8-1CD2-4DC7-A366-087A7D675540}" type="pres">
      <dgm:prSet presAssocID="{0EB98D39-00DE-42AB-8520-1E560432B70F}" presName="sibTrans" presStyleCnt="0"/>
      <dgm:spPr/>
    </dgm:pt>
    <dgm:pt modelId="{18D550D6-80A0-4FFA-98A6-67367BA9AC84}" type="pres">
      <dgm:prSet presAssocID="{00DCEB7F-2770-4B10-A871-CDB1468E0510}" presName="node" presStyleLbl="node1" presStyleIdx="10" presStyleCnt="23">
        <dgm:presLayoutVars>
          <dgm:bulletEnabled val="1"/>
        </dgm:presLayoutVars>
      </dgm:prSet>
      <dgm:spPr>
        <a:prstGeom prst="roundRect">
          <a:avLst/>
        </a:prstGeom>
      </dgm:spPr>
      <dgm:t>
        <a:bodyPr/>
        <a:lstStyle/>
        <a:p>
          <a:endParaRPr lang="en-US"/>
        </a:p>
      </dgm:t>
    </dgm:pt>
    <dgm:pt modelId="{27C9AB13-EAFB-4AFD-B7F1-8E2AE0BB0E90}" type="pres">
      <dgm:prSet presAssocID="{C58569B5-E602-4A80-898A-7C709A676E58}" presName="sibTrans" presStyleCnt="0"/>
      <dgm:spPr/>
    </dgm:pt>
    <dgm:pt modelId="{C263C988-FEAD-44E8-A365-0B28A325C3C3}" type="pres">
      <dgm:prSet presAssocID="{28D1DBC7-4329-4684-B371-DBD00B93096D}" presName="node" presStyleLbl="node1" presStyleIdx="11" presStyleCnt="23">
        <dgm:presLayoutVars>
          <dgm:bulletEnabled val="1"/>
        </dgm:presLayoutVars>
      </dgm:prSet>
      <dgm:spPr>
        <a:prstGeom prst="roundRect">
          <a:avLst/>
        </a:prstGeom>
      </dgm:spPr>
      <dgm:t>
        <a:bodyPr/>
        <a:lstStyle/>
        <a:p>
          <a:endParaRPr lang="en-US"/>
        </a:p>
      </dgm:t>
    </dgm:pt>
    <dgm:pt modelId="{4E7C5450-3E1E-4E61-A020-9E45919E38C6}" type="pres">
      <dgm:prSet presAssocID="{0399C2C3-56FC-4A02-84F5-480BAB7277BF}" presName="sibTrans" presStyleCnt="0"/>
      <dgm:spPr/>
    </dgm:pt>
    <dgm:pt modelId="{3EF26C1C-D7F3-43DA-893B-9CA3329AF608}" type="pres">
      <dgm:prSet presAssocID="{838B86A0-D35F-4F97-843D-D3AD383E8B24}" presName="node" presStyleLbl="node1" presStyleIdx="12" presStyleCnt="23">
        <dgm:presLayoutVars>
          <dgm:bulletEnabled val="1"/>
        </dgm:presLayoutVars>
      </dgm:prSet>
      <dgm:spPr>
        <a:prstGeom prst="roundRect">
          <a:avLst/>
        </a:prstGeom>
      </dgm:spPr>
      <dgm:t>
        <a:bodyPr/>
        <a:lstStyle/>
        <a:p>
          <a:endParaRPr lang="en-US"/>
        </a:p>
      </dgm:t>
    </dgm:pt>
    <dgm:pt modelId="{79140FAE-FBE3-4E7B-BF1D-1364EBFC680C}" type="pres">
      <dgm:prSet presAssocID="{5E21B4EA-B739-47D8-B31D-E4E1779F9379}" presName="sibTrans" presStyleCnt="0"/>
      <dgm:spPr/>
    </dgm:pt>
    <dgm:pt modelId="{9AF8B870-AF10-4B8F-B985-47543F03057C}" type="pres">
      <dgm:prSet presAssocID="{7396EC99-FB71-4F02-8A10-E869FE7DFA4F}" presName="node" presStyleLbl="node1" presStyleIdx="13" presStyleCnt="23">
        <dgm:presLayoutVars>
          <dgm:bulletEnabled val="1"/>
        </dgm:presLayoutVars>
      </dgm:prSet>
      <dgm:spPr>
        <a:prstGeom prst="roundRect">
          <a:avLst/>
        </a:prstGeom>
      </dgm:spPr>
      <dgm:t>
        <a:bodyPr/>
        <a:lstStyle/>
        <a:p>
          <a:endParaRPr lang="en-US"/>
        </a:p>
      </dgm:t>
    </dgm:pt>
    <dgm:pt modelId="{ED654F4D-C33D-4E0D-A2D8-87B27A0113E3}" type="pres">
      <dgm:prSet presAssocID="{ADE2E9A4-2C1D-430B-B2F8-4065957970BB}" presName="sibTrans" presStyleCnt="0"/>
      <dgm:spPr/>
    </dgm:pt>
    <dgm:pt modelId="{5EB2433A-574B-4CE8-A2FD-02296D7BF6AB}" type="pres">
      <dgm:prSet presAssocID="{1FB64469-2766-4C6F-82B9-43B0C057B1D7}" presName="node" presStyleLbl="node1" presStyleIdx="14" presStyleCnt="23" custScaleX="141366" custScaleY="157248">
        <dgm:presLayoutVars>
          <dgm:bulletEnabled val="1"/>
        </dgm:presLayoutVars>
      </dgm:prSet>
      <dgm:spPr>
        <a:prstGeom prst="roundRect">
          <a:avLst/>
        </a:prstGeom>
      </dgm:spPr>
      <dgm:t>
        <a:bodyPr/>
        <a:lstStyle/>
        <a:p>
          <a:endParaRPr lang="en-US"/>
        </a:p>
      </dgm:t>
    </dgm:pt>
    <dgm:pt modelId="{D4DE2DAA-68C8-4A1B-BDF2-03826E6638D4}" type="pres">
      <dgm:prSet presAssocID="{6C2CBFD6-0323-42FA-8077-26DA94C21371}" presName="sibTrans" presStyleCnt="0"/>
      <dgm:spPr/>
    </dgm:pt>
    <dgm:pt modelId="{2841BBD5-EB11-4BE1-94FD-B56D0CBB677F}" type="pres">
      <dgm:prSet presAssocID="{2C629B44-9277-4377-A941-AF375B366539}" presName="node" presStyleLbl="node1" presStyleIdx="15" presStyleCnt="23">
        <dgm:presLayoutVars>
          <dgm:bulletEnabled val="1"/>
        </dgm:presLayoutVars>
      </dgm:prSet>
      <dgm:spPr>
        <a:prstGeom prst="roundRect">
          <a:avLst/>
        </a:prstGeom>
      </dgm:spPr>
      <dgm:t>
        <a:bodyPr/>
        <a:lstStyle/>
        <a:p>
          <a:endParaRPr lang="en-US"/>
        </a:p>
      </dgm:t>
    </dgm:pt>
    <dgm:pt modelId="{12E0FEAA-B5DD-4BCE-B071-2D88026A238F}" type="pres">
      <dgm:prSet presAssocID="{FD40D162-57DA-4D60-86F9-27924002F976}" presName="sibTrans" presStyleCnt="0"/>
      <dgm:spPr/>
    </dgm:pt>
    <dgm:pt modelId="{1FC653ED-A32F-4F0E-8577-D3C5A54CC999}" type="pres">
      <dgm:prSet presAssocID="{7D636868-F548-4D70-869F-2BE1C7802222}" presName="node" presStyleLbl="node1" presStyleIdx="16" presStyleCnt="23" custScaleX="140526" custScaleY="124993">
        <dgm:presLayoutVars>
          <dgm:bulletEnabled val="1"/>
        </dgm:presLayoutVars>
      </dgm:prSet>
      <dgm:spPr>
        <a:prstGeom prst="roundRect">
          <a:avLst/>
        </a:prstGeom>
      </dgm:spPr>
      <dgm:t>
        <a:bodyPr/>
        <a:lstStyle/>
        <a:p>
          <a:endParaRPr lang="en-US"/>
        </a:p>
      </dgm:t>
    </dgm:pt>
    <dgm:pt modelId="{08FF3C35-33CE-4176-B83A-8B57E2C65AC9}" type="pres">
      <dgm:prSet presAssocID="{A5C03449-2D87-4B83-AE47-9D7A179D5849}" presName="sibTrans" presStyleCnt="0"/>
      <dgm:spPr/>
    </dgm:pt>
    <dgm:pt modelId="{832ADED7-364B-4C40-8FC9-EA503DBB2D2F}" type="pres">
      <dgm:prSet presAssocID="{B07EAF97-4998-490F-BF48-137BBF93F701}" presName="node" presStyleLbl="node1" presStyleIdx="17" presStyleCnt="23">
        <dgm:presLayoutVars>
          <dgm:bulletEnabled val="1"/>
        </dgm:presLayoutVars>
      </dgm:prSet>
      <dgm:spPr>
        <a:prstGeom prst="roundRect">
          <a:avLst/>
        </a:prstGeom>
      </dgm:spPr>
      <dgm:t>
        <a:bodyPr/>
        <a:lstStyle/>
        <a:p>
          <a:endParaRPr lang="en-US"/>
        </a:p>
      </dgm:t>
    </dgm:pt>
    <dgm:pt modelId="{BBEF2FC6-1A11-4044-8497-F95577066612}" type="pres">
      <dgm:prSet presAssocID="{4D20BD82-0E89-4815-85F6-03255DAC7E08}" presName="sibTrans" presStyleCnt="0"/>
      <dgm:spPr/>
    </dgm:pt>
    <dgm:pt modelId="{A6EC6DD6-BBEC-4A43-8AD9-67A9E3B15E70}" type="pres">
      <dgm:prSet presAssocID="{8EF63505-D5C3-4CD9-B7CA-882C5DEB02E8}" presName="node" presStyleLbl="node1" presStyleIdx="18" presStyleCnt="23" custScaleX="122788" custScaleY="131459">
        <dgm:presLayoutVars>
          <dgm:bulletEnabled val="1"/>
        </dgm:presLayoutVars>
      </dgm:prSet>
      <dgm:spPr>
        <a:prstGeom prst="roundRect">
          <a:avLst/>
        </a:prstGeom>
      </dgm:spPr>
      <dgm:t>
        <a:bodyPr/>
        <a:lstStyle/>
        <a:p>
          <a:endParaRPr lang="en-US"/>
        </a:p>
      </dgm:t>
    </dgm:pt>
    <dgm:pt modelId="{4936539C-2873-4CD2-88D5-14623521B14D}" type="pres">
      <dgm:prSet presAssocID="{13117E95-3F1F-4F2B-8949-6F644670AF6A}" presName="sibTrans" presStyleCnt="0"/>
      <dgm:spPr/>
    </dgm:pt>
    <dgm:pt modelId="{F87C12E0-3E04-4963-87D8-4F11D7570B8D}" type="pres">
      <dgm:prSet presAssocID="{088EC44C-0133-4257-BC0A-BDCA6971ED06}" presName="node" presStyleLbl="node1" presStyleIdx="19" presStyleCnt="23">
        <dgm:presLayoutVars>
          <dgm:bulletEnabled val="1"/>
        </dgm:presLayoutVars>
      </dgm:prSet>
      <dgm:spPr>
        <a:prstGeom prst="roundRect">
          <a:avLst/>
        </a:prstGeom>
      </dgm:spPr>
      <dgm:t>
        <a:bodyPr/>
        <a:lstStyle/>
        <a:p>
          <a:endParaRPr lang="en-US"/>
        </a:p>
      </dgm:t>
    </dgm:pt>
    <dgm:pt modelId="{B5B99204-417D-4CD4-9254-F528BD76A3A4}" type="pres">
      <dgm:prSet presAssocID="{25F0B1DE-71BE-429B-A416-EA8E7E2030F1}" presName="sibTrans" presStyleCnt="0"/>
      <dgm:spPr/>
    </dgm:pt>
    <dgm:pt modelId="{98E1A879-FAA3-4654-B543-9298DEBF1CCA}" type="pres">
      <dgm:prSet presAssocID="{31B8C6BA-93C3-4BC3-9F3F-8EE2BC12FEC4}" presName="node" presStyleLbl="node1" presStyleIdx="20" presStyleCnt="23" custScaleX="119858" custScaleY="134150">
        <dgm:presLayoutVars>
          <dgm:bulletEnabled val="1"/>
        </dgm:presLayoutVars>
      </dgm:prSet>
      <dgm:spPr>
        <a:prstGeom prst="roundRect">
          <a:avLst/>
        </a:prstGeom>
      </dgm:spPr>
      <dgm:t>
        <a:bodyPr/>
        <a:lstStyle/>
        <a:p>
          <a:endParaRPr lang="en-US"/>
        </a:p>
      </dgm:t>
    </dgm:pt>
    <dgm:pt modelId="{F4AEEF9C-4A4E-4E49-86BA-459BD973DE84}" type="pres">
      <dgm:prSet presAssocID="{B0066D9B-A73B-4B21-B90F-68C6A51BB16B}" presName="sibTrans" presStyleCnt="0"/>
      <dgm:spPr/>
    </dgm:pt>
    <dgm:pt modelId="{DFCA0D8C-9941-41BB-8F37-8B98201ABB6A}" type="pres">
      <dgm:prSet presAssocID="{7FD65AF0-EA68-40F9-B023-02BAA9DD6ADC}" presName="node" presStyleLbl="node1" presStyleIdx="21" presStyleCnt="23">
        <dgm:presLayoutVars>
          <dgm:bulletEnabled val="1"/>
        </dgm:presLayoutVars>
      </dgm:prSet>
      <dgm:spPr>
        <a:prstGeom prst="roundRect">
          <a:avLst/>
        </a:prstGeom>
      </dgm:spPr>
      <dgm:t>
        <a:bodyPr/>
        <a:lstStyle/>
        <a:p>
          <a:endParaRPr lang="en-US"/>
        </a:p>
      </dgm:t>
    </dgm:pt>
    <dgm:pt modelId="{E4061F85-D073-4DA6-9DD9-21606C8592C2}" type="pres">
      <dgm:prSet presAssocID="{EDD8BF7D-84D3-445C-9BA2-A78DD81412B2}" presName="sibTrans" presStyleCnt="0"/>
      <dgm:spPr/>
    </dgm:pt>
    <dgm:pt modelId="{410E7C45-5072-4665-A6A5-56BF3C0B36CC}" type="pres">
      <dgm:prSet presAssocID="{56C64439-1CC2-4CB2-8F08-02F3DC260036}" presName="node" presStyleLbl="node1" presStyleIdx="22" presStyleCnt="23">
        <dgm:presLayoutVars>
          <dgm:bulletEnabled val="1"/>
        </dgm:presLayoutVars>
      </dgm:prSet>
      <dgm:spPr>
        <a:prstGeom prst="roundRect">
          <a:avLst/>
        </a:prstGeom>
      </dgm:spPr>
      <dgm:t>
        <a:bodyPr/>
        <a:lstStyle/>
        <a:p>
          <a:endParaRPr lang="en-US"/>
        </a:p>
      </dgm:t>
    </dgm:pt>
  </dgm:ptLst>
  <dgm:cxnLst>
    <dgm:cxn modelId="{4A41575B-CD7D-4106-980E-CE78DF614FDF}" type="presOf" srcId="{7D636868-F548-4D70-869F-2BE1C7802222}" destId="{1FC653ED-A32F-4F0E-8577-D3C5A54CC999}" srcOrd="0" destOrd="0" presId="urn:microsoft.com/office/officeart/2005/8/layout/default#4"/>
    <dgm:cxn modelId="{19459B92-DEFD-41B0-854C-FEDC150CCE69}" srcId="{E3080CB3-2184-496B-9A93-0F740CF3F9A1}" destId="{7D636868-F548-4D70-869F-2BE1C7802222}" srcOrd="16" destOrd="0" parTransId="{688F11CB-F8E5-4C9E-A5F6-28A10BA4B7CF}" sibTransId="{A5C03449-2D87-4B83-AE47-9D7A179D5849}"/>
    <dgm:cxn modelId="{F637A819-A939-4067-BB07-54DDF7B6C52F}" type="presOf" srcId="{838B86A0-D35F-4F97-843D-D3AD383E8B24}" destId="{3EF26C1C-D7F3-43DA-893B-9CA3329AF608}" srcOrd="0" destOrd="0" presId="urn:microsoft.com/office/officeart/2005/8/layout/default#4"/>
    <dgm:cxn modelId="{E40FA94A-031C-4647-BBAA-0ABCE396491A}" srcId="{E3080CB3-2184-496B-9A93-0F740CF3F9A1}" destId="{74EEE829-4327-4D2F-A641-1B142B059928}" srcOrd="7" destOrd="0" parTransId="{1DF24D8C-2E86-4154-8420-C04EFBB79EB4}" sibTransId="{D95C9AED-3781-49ED-8E74-7205E3E7B206}"/>
    <dgm:cxn modelId="{105925B8-4887-4A2B-A070-422A12B17CEC}" srcId="{E3080CB3-2184-496B-9A93-0F740CF3F9A1}" destId="{6BD46029-B702-41AD-B2BE-49EA94268D7B}" srcOrd="9" destOrd="0" parTransId="{6288703A-8AE6-4E26-8365-FD820FD7B77E}" sibTransId="{0EB98D39-00DE-42AB-8520-1E560432B70F}"/>
    <dgm:cxn modelId="{50FFE08E-EA3B-4902-A47D-83962E7D2D58}" type="presOf" srcId="{223494CE-E686-4255-92DA-62964D9FAD35}" destId="{DD83875D-B1C9-49F1-9B92-46B81EDE61CB}" srcOrd="0" destOrd="0" presId="urn:microsoft.com/office/officeart/2005/8/layout/default#4"/>
    <dgm:cxn modelId="{FE0239F5-5344-4FEA-82A0-434F9C277979}" srcId="{E3080CB3-2184-496B-9A93-0F740CF3F9A1}" destId="{56C64439-1CC2-4CB2-8F08-02F3DC260036}" srcOrd="22" destOrd="0" parTransId="{84662C8C-7D3F-4B0B-B086-F4E331F95112}" sibTransId="{399810DF-1851-46D9-9673-A8D1E6FFEC8F}"/>
    <dgm:cxn modelId="{B016D316-7A1C-48E7-BEE5-7953A7EB4CC0}" type="presOf" srcId="{B8295B49-D88C-4CFF-9268-AB4EDCB6DF58}" destId="{4CA1DFE5-1FBD-4C0A-94A2-4CA51C91DD9A}" srcOrd="0" destOrd="0" presId="urn:microsoft.com/office/officeart/2005/8/layout/default#4"/>
    <dgm:cxn modelId="{DF8B846F-C558-454B-AE3B-900B587D005B}" type="presOf" srcId="{CAEFBC74-55F1-433C-8032-87B6B06A7587}" destId="{2B491737-B188-40AE-A7A8-94367B346091}" srcOrd="0" destOrd="0" presId="urn:microsoft.com/office/officeart/2005/8/layout/default#4"/>
    <dgm:cxn modelId="{D287C771-E473-431C-A787-34C8F2BF8635}" srcId="{E3080CB3-2184-496B-9A93-0F740CF3F9A1}" destId="{B07EAF97-4998-490F-BF48-137BBF93F701}" srcOrd="17" destOrd="0" parTransId="{C4B4BD7B-11FD-4858-B04D-19C8497CC73C}" sibTransId="{4D20BD82-0E89-4815-85F6-03255DAC7E08}"/>
    <dgm:cxn modelId="{0410A13A-AAF8-4326-8BF3-A3FBA4876CC9}" type="presOf" srcId="{00DCEB7F-2770-4B10-A871-CDB1468E0510}" destId="{18D550D6-80A0-4FFA-98A6-67367BA9AC84}" srcOrd="0" destOrd="0" presId="urn:microsoft.com/office/officeart/2005/8/layout/default#4"/>
    <dgm:cxn modelId="{57994852-C67D-43B7-BECD-EE98E6669BEF}" type="presOf" srcId="{2C629B44-9277-4377-A941-AF375B366539}" destId="{2841BBD5-EB11-4BE1-94FD-B56D0CBB677F}" srcOrd="0" destOrd="0" presId="urn:microsoft.com/office/officeart/2005/8/layout/default#4"/>
    <dgm:cxn modelId="{0BB25699-6731-4829-98CD-2EC7DB9A1107}" type="presOf" srcId="{28D1DBC7-4329-4684-B371-DBD00B93096D}" destId="{C263C988-FEAD-44E8-A365-0B28A325C3C3}" srcOrd="0" destOrd="0" presId="urn:microsoft.com/office/officeart/2005/8/layout/default#4"/>
    <dgm:cxn modelId="{31D30A41-F671-4D0D-998C-B4E958209E13}" type="presOf" srcId="{B07EAF97-4998-490F-BF48-137BBF93F701}" destId="{832ADED7-364B-4C40-8FC9-EA503DBB2D2F}" srcOrd="0" destOrd="0" presId="urn:microsoft.com/office/officeart/2005/8/layout/default#4"/>
    <dgm:cxn modelId="{93742BA5-592F-45BA-AA3A-8F61D6CCD566}" type="presOf" srcId="{31B8C6BA-93C3-4BC3-9F3F-8EE2BC12FEC4}" destId="{98E1A879-FAA3-4654-B543-9298DEBF1CCA}" srcOrd="0" destOrd="0" presId="urn:microsoft.com/office/officeart/2005/8/layout/default#4"/>
    <dgm:cxn modelId="{4478E57E-79AC-48CE-8CFC-D69D4B034799}" srcId="{E3080CB3-2184-496B-9A93-0F740CF3F9A1}" destId="{CAEFBC74-55F1-433C-8032-87B6B06A7587}" srcOrd="5" destOrd="0" parTransId="{56012E62-7A57-445A-8780-6FFFFA09AEEA}" sibTransId="{49378B2C-D9EC-4CA9-B2EC-F6134482C7E3}"/>
    <dgm:cxn modelId="{6C7E9EB6-F076-4302-87D2-9AA58296C3EA}" srcId="{E3080CB3-2184-496B-9A93-0F740CF3F9A1}" destId="{232AEFBE-0D52-4F79-901D-3F546F4B7FAF}" srcOrd="0" destOrd="0" parTransId="{BF878363-B609-4935-AD16-0C94BBE9DB57}" sibTransId="{30F08510-2F05-4928-B99F-A2478CDFC021}"/>
    <dgm:cxn modelId="{049D5FE6-AEFA-4883-9CA4-F58997639B20}" srcId="{E3080CB3-2184-496B-9A93-0F740CF3F9A1}" destId="{1FB64469-2766-4C6F-82B9-43B0C057B1D7}" srcOrd="14" destOrd="0" parTransId="{FF6AD103-EE78-4C5D-81EF-394843A94051}" sibTransId="{6C2CBFD6-0323-42FA-8077-26DA94C21371}"/>
    <dgm:cxn modelId="{39098456-2C40-4DF4-8EB1-459C26220CBF}" srcId="{E3080CB3-2184-496B-9A93-0F740CF3F9A1}" destId="{8EF63505-D5C3-4CD9-B7CA-882C5DEB02E8}" srcOrd="18" destOrd="0" parTransId="{18F00A21-D5FE-4CCA-B832-3316EE801D13}" sibTransId="{13117E95-3F1F-4F2B-8949-6F644670AF6A}"/>
    <dgm:cxn modelId="{12B5D030-A63D-459E-A7C7-09E9EEAD629A}" srcId="{E3080CB3-2184-496B-9A93-0F740CF3F9A1}" destId="{838B86A0-D35F-4F97-843D-D3AD383E8B24}" srcOrd="12" destOrd="0" parTransId="{E1A9B035-DC9A-4774-B82A-8AF3BC4EC0C0}" sibTransId="{5E21B4EA-B739-47D8-B31D-E4E1779F9379}"/>
    <dgm:cxn modelId="{75906B27-5249-4961-9A99-D0E4A605EE9D}" type="presOf" srcId="{7FD65AF0-EA68-40F9-B023-02BAA9DD6ADC}" destId="{DFCA0D8C-9941-41BB-8F37-8B98201ABB6A}" srcOrd="0" destOrd="0" presId="urn:microsoft.com/office/officeart/2005/8/layout/default#4"/>
    <dgm:cxn modelId="{D892BDA1-17CC-4DCD-8A6A-B89D8F4848EA}" srcId="{E3080CB3-2184-496B-9A93-0F740CF3F9A1}" destId="{31B8C6BA-93C3-4BC3-9F3F-8EE2BC12FEC4}" srcOrd="20" destOrd="0" parTransId="{96D62674-DEBF-485D-A75F-8111871FDCD3}" sibTransId="{B0066D9B-A73B-4B21-B90F-68C6A51BB16B}"/>
    <dgm:cxn modelId="{3DF02DE1-1001-4A5C-8C58-1F9E17A768A7}" type="presOf" srcId="{7396EC99-FB71-4F02-8A10-E869FE7DFA4F}" destId="{9AF8B870-AF10-4B8F-B985-47543F03057C}" srcOrd="0" destOrd="0" presId="urn:microsoft.com/office/officeart/2005/8/layout/default#4"/>
    <dgm:cxn modelId="{FD2ED4C9-569D-40D9-B5DC-F02D1839F49E}" type="presOf" srcId="{EB2AB441-FA4A-403C-BE37-EBDB80718E24}" destId="{9DCA0022-C8E5-4356-A9CB-DEC41685DBAC}" srcOrd="0" destOrd="0" presId="urn:microsoft.com/office/officeart/2005/8/layout/default#4"/>
    <dgm:cxn modelId="{8A3C790F-CFFB-4EE3-83E9-08CA174FB4E3}" type="presOf" srcId="{6BD46029-B702-41AD-B2BE-49EA94268D7B}" destId="{FA5C0AD7-74DB-4333-9349-3F398FF9E702}" srcOrd="0" destOrd="0" presId="urn:microsoft.com/office/officeart/2005/8/layout/default#4"/>
    <dgm:cxn modelId="{7C706BE4-CDC4-47DF-BEBE-B7AFDDD420F8}" type="presOf" srcId="{0009A22D-C5F7-4AB7-9B02-0DA10D1DE87A}" destId="{FC2D34B4-8384-4EB7-B42C-AD05FB39AA88}" srcOrd="0" destOrd="0" presId="urn:microsoft.com/office/officeart/2005/8/layout/default#4"/>
    <dgm:cxn modelId="{95779855-A3DE-4D1A-9EC1-C75B0E9C05F5}" srcId="{E3080CB3-2184-496B-9A93-0F740CF3F9A1}" destId="{28D1DBC7-4329-4684-B371-DBD00B93096D}" srcOrd="11" destOrd="0" parTransId="{A78A95E4-8865-4C78-97CB-AD270335A699}" sibTransId="{0399C2C3-56FC-4A02-84F5-480BAB7277BF}"/>
    <dgm:cxn modelId="{EDE832BB-957D-47B1-92C8-C9EF0BEFC23B}" srcId="{E3080CB3-2184-496B-9A93-0F740CF3F9A1}" destId="{7396EC99-FB71-4F02-8A10-E869FE7DFA4F}" srcOrd="13" destOrd="0" parTransId="{E0DFB60D-3C32-45DB-B866-051F0D86773C}" sibTransId="{ADE2E9A4-2C1D-430B-B2F8-4065957970BB}"/>
    <dgm:cxn modelId="{AD485EA6-CB3C-44EF-B300-396D22AE3D50}" type="presOf" srcId="{8EF63505-D5C3-4CD9-B7CA-882C5DEB02E8}" destId="{A6EC6DD6-BBEC-4A43-8AD9-67A9E3B15E70}" srcOrd="0" destOrd="0" presId="urn:microsoft.com/office/officeart/2005/8/layout/default#4"/>
    <dgm:cxn modelId="{11358404-98AB-4238-A9D9-0214EBCA97BD}" type="presOf" srcId="{E3080CB3-2184-496B-9A93-0F740CF3F9A1}" destId="{9155565D-5E74-4351-91BA-B75002BA183D}" srcOrd="0" destOrd="0" presId="urn:microsoft.com/office/officeart/2005/8/layout/default#4"/>
    <dgm:cxn modelId="{FCC4A780-F324-4001-AEBA-82B2BBADD4F7}" type="presOf" srcId="{232AEFBE-0D52-4F79-901D-3F546F4B7FAF}" destId="{F3B2E536-409C-47E9-987F-D024EBDA5146}" srcOrd="0" destOrd="0" presId="urn:microsoft.com/office/officeart/2005/8/layout/default#4"/>
    <dgm:cxn modelId="{FB94009F-6D12-40FC-9548-287231E4416D}" srcId="{E3080CB3-2184-496B-9A93-0F740CF3F9A1}" destId="{223494CE-E686-4255-92DA-62964D9FAD35}" srcOrd="8" destOrd="0" parTransId="{99493D84-C27B-41DE-9F47-931C720C6F49}" sibTransId="{6C4B17B4-0CAA-4EC5-A2D8-2C210292C063}"/>
    <dgm:cxn modelId="{0F9AC161-4ECE-4FCE-A4D8-D8ACDB7E79D3}" srcId="{E3080CB3-2184-496B-9A93-0F740CF3F9A1}" destId="{D19B9DD8-2B7E-4981-88BF-017EFC3DA6FD}" srcOrd="4" destOrd="0" parTransId="{C14B19EA-46C8-4BDD-8138-B93A7D64AC7F}" sibTransId="{0FA9C98D-253A-42EB-950F-00BA8841C15E}"/>
    <dgm:cxn modelId="{62F3B22C-0CDF-487A-90C0-B2CA9E532C0F}" type="presOf" srcId="{088EC44C-0133-4257-BC0A-BDCA6971ED06}" destId="{F87C12E0-3E04-4963-87D8-4F11D7570B8D}" srcOrd="0" destOrd="0" presId="urn:microsoft.com/office/officeart/2005/8/layout/default#4"/>
    <dgm:cxn modelId="{5DA24E0A-B4CA-41A1-B504-4FBF6DFAA855}" srcId="{E3080CB3-2184-496B-9A93-0F740CF3F9A1}" destId="{7FD65AF0-EA68-40F9-B023-02BAA9DD6ADC}" srcOrd="21" destOrd="0" parTransId="{A9F70136-0295-4F65-A759-ABE27FDFB8DC}" sibTransId="{EDD8BF7D-84D3-445C-9BA2-A78DD81412B2}"/>
    <dgm:cxn modelId="{83F8E8F2-3410-47F9-A276-A420704ACBE6}" srcId="{E3080CB3-2184-496B-9A93-0F740CF3F9A1}" destId="{088EC44C-0133-4257-BC0A-BDCA6971ED06}" srcOrd="19" destOrd="0" parTransId="{C720F771-390C-436B-82D7-73B50E7B12A2}" sibTransId="{25F0B1DE-71BE-429B-A416-EA8E7E2030F1}"/>
    <dgm:cxn modelId="{5E65C9E1-010C-4BEE-A4E9-47E20F1979B2}" srcId="{E3080CB3-2184-496B-9A93-0F740CF3F9A1}" destId="{00DCEB7F-2770-4B10-A871-CDB1468E0510}" srcOrd="10" destOrd="0" parTransId="{7246B9E4-092C-4CF1-BE28-7DB5A2801E28}" sibTransId="{C58569B5-E602-4A80-898A-7C709A676E58}"/>
    <dgm:cxn modelId="{9FB37D8C-0523-4675-BA4A-41654898FBB9}" srcId="{E3080CB3-2184-496B-9A93-0F740CF3F9A1}" destId="{1EAC6DDE-DD56-4443-9B2D-59872064933A}" srcOrd="1" destOrd="0" parTransId="{41E36392-3A9A-4676-A903-B87B45FFF104}" sibTransId="{7267094E-0D14-4429-918F-18161D95ED04}"/>
    <dgm:cxn modelId="{86A7C86A-D0C3-49DF-9B1C-B27F374608D0}" srcId="{E3080CB3-2184-496B-9A93-0F740CF3F9A1}" destId="{0009A22D-C5F7-4AB7-9B02-0DA10D1DE87A}" srcOrd="6" destOrd="0" parTransId="{5C723504-EFC0-41E1-9E1C-5BD863FED93B}" sibTransId="{1E5971FD-9875-4DAF-99A4-E2D3C1D6B067}"/>
    <dgm:cxn modelId="{CC6A19A5-D3D8-4993-BE88-EF36E13EFCDC}" srcId="{E3080CB3-2184-496B-9A93-0F740CF3F9A1}" destId="{2C629B44-9277-4377-A941-AF375B366539}" srcOrd="15" destOrd="0" parTransId="{A25998FD-DEE5-4B6D-957F-2C70CC5BD252}" sibTransId="{FD40D162-57DA-4D60-86F9-27924002F976}"/>
    <dgm:cxn modelId="{B00B2679-467C-4E7C-97B6-FF6E6A53460D}" type="presOf" srcId="{1EAC6DDE-DD56-4443-9B2D-59872064933A}" destId="{472DD80A-EF8E-4415-8FAB-2FCA3612C850}" srcOrd="0" destOrd="0" presId="urn:microsoft.com/office/officeart/2005/8/layout/default#4"/>
    <dgm:cxn modelId="{35B240FC-EF42-4B3C-8905-23BC0A96ED89}" srcId="{E3080CB3-2184-496B-9A93-0F740CF3F9A1}" destId="{B8295B49-D88C-4CFF-9268-AB4EDCB6DF58}" srcOrd="2" destOrd="0" parTransId="{E75A28C7-5003-4604-9CAF-23CEBE2AE12F}" sibTransId="{F65FC71A-55B7-4A3F-B3FE-F7F62B2A7407}"/>
    <dgm:cxn modelId="{994801AB-46A1-4FB6-AD4B-C5DF925A2641}" type="presOf" srcId="{56C64439-1CC2-4CB2-8F08-02F3DC260036}" destId="{410E7C45-5072-4665-A6A5-56BF3C0B36CC}" srcOrd="0" destOrd="0" presId="urn:microsoft.com/office/officeart/2005/8/layout/default#4"/>
    <dgm:cxn modelId="{BC1985EF-DB87-49E1-81D0-607B0079DD24}" type="presOf" srcId="{D19B9DD8-2B7E-4981-88BF-017EFC3DA6FD}" destId="{ACD29A0B-5E61-4B58-8E4B-5BC28C8F39DD}" srcOrd="0" destOrd="0" presId="urn:microsoft.com/office/officeart/2005/8/layout/default#4"/>
    <dgm:cxn modelId="{559F2078-5942-4798-9E59-BD7662DA130E}" type="presOf" srcId="{1FB64469-2766-4C6F-82B9-43B0C057B1D7}" destId="{5EB2433A-574B-4CE8-A2FD-02296D7BF6AB}" srcOrd="0" destOrd="0" presId="urn:microsoft.com/office/officeart/2005/8/layout/default#4"/>
    <dgm:cxn modelId="{7EF1386F-7B2C-4ACF-82EA-C605842DF505}" srcId="{E3080CB3-2184-496B-9A93-0F740CF3F9A1}" destId="{EB2AB441-FA4A-403C-BE37-EBDB80718E24}" srcOrd="3" destOrd="0" parTransId="{013D0720-1DDE-487A-8DDD-7D87C3213BD3}" sibTransId="{D23D61AC-A77B-47D6-9E2F-F8C82D3E394D}"/>
    <dgm:cxn modelId="{29749AF5-C650-4225-93DA-FFCC1136B0B5}" type="presOf" srcId="{74EEE829-4327-4D2F-A641-1B142B059928}" destId="{994B467F-BA4E-431A-BD7C-AF08E23E64F0}" srcOrd="0" destOrd="0" presId="urn:microsoft.com/office/officeart/2005/8/layout/default#4"/>
    <dgm:cxn modelId="{7381DD72-6FA1-4538-A261-D4CEB9C4A00B}" type="presParOf" srcId="{9155565D-5E74-4351-91BA-B75002BA183D}" destId="{F3B2E536-409C-47E9-987F-D024EBDA5146}" srcOrd="0" destOrd="0" presId="urn:microsoft.com/office/officeart/2005/8/layout/default#4"/>
    <dgm:cxn modelId="{5D2C968D-893E-4E34-BB15-9DAEFCA9CA4A}" type="presParOf" srcId="{9155565D-5E74-4351-91BA-B75002BA183D}" destId="{832DF46B-EE96-4329-ABD6-BA27845B60B7}" srcOrd="1" destOrd="0" presId="urn:microsoft.com/office/officeart/2005/8/layout/default#4"/>
    <dgm:cxn modelId="{31B4FA79-8ED8-4970-BB88-3DF631976A55}" type="presParOf" srcId="{9155565D-5E74-4351-91BA-B75002BA183D}" destId="{472DD80A-EF8E-4415-8FAB-2FCA3612C850}" srcOrd="2" destOrd="0" presId="urn:microsoft.com/office/officeart/2005/8/layout/default#4"/>
    <dgm:cxn modelId="{3DC63EC3-288A-4976-8154-1CD292D27A1A}" type="presParOf" srcId="{9155565D-5E74-4351-91BA-B75002BA183D}" destId="{C24995F2-1392-41BE-825C-49EFB68B040E}" srcOrd="3" destOrd="0" presId="urn:microsoft.com/office/officeart/2005/8/layout/default#4"/>
    <dgm:cxn modelId="{929EC54C-8A00-417B-96E5-1547D7A8C8EA}" type="presParOf" srcId="{9155565D-5E74-4351-91BA-B75002BA183D}" destId="{4CA1DFE5-1FBD-4C0A-94A2-4CA51C91DD9A}" srcOrd="4" destOrd="0" presId="urn:microsoft.com/office/officeart/2005/8/layout/default#4"/>
    <dgm:cxn modelId="{C08C09CF-13A5-47B5-813C-DCA790EF1FFA}" type="presParOf" srcId="{9155565D-5E74-4351-91BA-B75002BA183D}" destId="{641140FB-FC9B-42F2-82B4-776913B4E208}" srcOrd="5" destOrd="0" presId="urn:microsoft.com/office/officeart/2005/8/layout/default#4"/>
    <dgm:cxn modelId="{5835445D-CCD6-4B73-8D28-5238EDCBE022}" type="presParOf" srcId="{9155565D-5E74-4351-91BA-B75002BA183D}" destId="{9DCA0022-C8E5-4356-A9CB-DEC41685DBAC}" srcOrd="6" destOrd="0" presId="urn:microsoft.com/office/officeart/2005/8/layout/default#4"/>
    <dgm:cxn modelId="{BFBDE9EE-A5D0-4D41-8FA6-ECAE4F23D07B}" type="presParOf" srcId="{9155565D-5E74-4351-91BA-B75002BA183D}" destId="{B2063702-67F5-4C51-AE87-89545EBEF674}" srcOrd="7" destOrd="0" presId="urn:microsoft.com/office/officeart/2005/8/layout/default#4"/>
    <dgm:cxn modelId="{342832CB-72A9-480F-BEB8-6E77DBB9A337}" type="presParOf" srcId="{9155565D-5E74-4351-91BA-B75002BA183D}" destId="{ACD29A0B-5E61-4B58-8E4B-5BC28C8F39DD}" srcOrd="8" destOrd="0" presId="urn:microsoft.com/office/officeart/2005/8/layout/default#4"/>
    <dgm:cxn modelId="{428E8245-AD7E-4E7D-95C1-EA459FB22C13}" type="presParOf" srcId="{9155565D-5E74-4351-91BA-B75002BA183D}" destId="{F5C1376F-AC8E-427B-BB2B-00BD41DBFE02}" srcOrd="9" destOrd="0" presId="urn:microsoft.com/office/officeart/2005/8/layout/default#4"/>
    <dgm:cxn modelId="{54FCCE4D-3A4D-4C00-A550-70FEDB900D23}" type="presParOf" srcId="{9155565D-5E74-4351-91BA-B75002BA183D}" destId="{2B491737-B188-40AE-A7A8-94367B346091}" srcOrd="10" destOrd="0" presId="urn:microsoft.com/office/officeart/2005/8/layout/default#4"/>
    <dgm:cxn modelId="{7D108B78-1578-4A97-AA98-3552363B7F4F}" type="presParOf" srcId="{9155565D-5E74-4351-91BA-B75002BA183D}" destId="{1048682B-D223-4634-B6AF-069BBCE9C957}" srcOrd="11" destOrd="0" presId="urn:microsoft.com/office/officeart/2005/8/layout/default#4"/>
    <dgm:cxn modelId="{AA7CCC9E-A2A6-4525-9146-8A0A81DC4256}" type="presParOf" srcId="{9155565D-5E74-4351-91BA-B75002BA183D}" destId="{FC2D34B4-8384-4EB7-B42C-AD05FB39AA88}" srcOrd="12" destOrd="0" presId="urn:microsoft.com/office/officeart/2005/8/layout/default#4"/>
    <dgm:cxn modelId="{60091165-89A2-4482-A7BA-8390F371D1EA}" type="presParOf" srcId="{9155565D-5E74-4351-91BA-B75002BA183D}" destId="{BB5DD166-55C7-4820-A8A8-4A23D5B375A0}" srcOrd="13" destOrd="0" presId="urn:microsoft.com/office/officeart/2005/8/layout/default#4"/>
    <dgm:cxn modelId="{5B1E6FB1-2CAD-4F97-BB49-EA136631376D}" type="presParOf" srcId="{9155565D-5E74-4351-91BA-B75002BA183D}" destId="{994B467F-BA4E-431A-BD7C-AF08E23E64F0}" srcOrd="14" destOrd="0" presId="urn:microsoft.com/office/officeart/2005/8/layout/default#4"/>
    <dgm:cxn modelId="{8FB47093-381B-4867-90F1-B3E0CCE01AAE}" type="presParOf" srcId="{9155565D-5E74-4351-91BA-B75002BA183D}" destId="{276829D6-B36D-4CE7-99D0-C74A456C64B8}" srcOrd="15" destOrd="0" presId="urn:microsoft.com/office/officeart/2005/8/layout/default#4"/>
    <dgm:cxn modelId="{300813A5-6A1D-4457-A79E-07D839AF75D0}" type="presParOf" srcId="{9155565D-5E74-4351-91BA-B75002BA183D}" destId="{DD83875D-B1C9-49F1-9B92-46B81EDE61CB}" srcOrd="16" destOrd="0" presId="urn:microsoft.com/office/officeart/2005/8/layout/default#4"/>
    <dgm:cxn modelId="{D0C25DF7-34CE-40A4-BDD9-EB050F467890}" type="presParOf" srcId="{9155565D-5E74-4351-91BA-B75002BA183D}" destId="{BC589B80-6CA3-4113-A9DB-0190B6002265}" srcOrd="17" destOrd="0" presId="urn:microsoft.com/office/officeart/2005/8/layout/default#4"/>
    <dgm:cxn modelId="{D25EEFC6-6288-4C2C-A5D6-9BCB4ECC1D63}" type="presParOf" srcId="{9155565D-5E74-4351-91BA-B75002BA183D}" destId="{FA5C0AD7-74DB-4333-9349-3F398FF9E702}" srcOrd="18" destOrd="0" presId="urn:microsoft.com/office/officeart/2005/8/layout/default#4"/>
    <dgm:cxn modelId="{F98918AC-D5ED-4671-94A2-7F8D76AE957B}" type="presParOf" srcId="{9155565D-5E74-4351-91BA-B75002BA183D}" destId="{27791DF8-1CD2-4DC7-A366-087A7D675540}" srcOrd="19" destOrd="0" presId="urn:microsoft.com/office/officeart/2005/8/layout/default#4"/>
    <dgm:cxn modelId="{B3647A9F-EBE0-4375-B826-8C797C254A30}" type="presParOf" srcId="{9155565D-5E74-4351-91BA-B75002BA183D}" destId="{18D550D6-80A0-4FFA-98A6-67367BA9AC84}" srcOrd="20" destOrd="0" presId="urn:microsoft.com/office/officeart/2005/8/layout/default#4"/>
    <dgm:cxn modelId="{87FE47A6-BC1C-4368-8681-B616BB866721}" type="presParOf" srcId="{9155565D-5E74-4351-91BA-B75002BA183D}" destId="{27C9AB13-EAFB-4AFD-B7F1-8E2AE0BB0E90}" srcOrd="21" destOrd="0" presId="urn:microsoft.com/office/officeart/2005/8/layout/default#4"/>
    <dgm:cxn modelId="{A1E53918-6E57-448D-BA40-857EBE7D98B5}" type="presParOf" srcId="{9155565D-5E74-4351-91BA-B75002BA183D}" destId="{C263C988-FEAD-44E8-A365-0B28A325C3C3}" srcOrd="22" destOrd="0" presId="urn:microsoft.com/office/officeart/2005/8/layout/default#4"/>
    <dgm:cxn modelId="{5FDDA4CA-1D37-44C9-8A5B-781A810BE5AD}" type="presParOf" srcId="{9155565D-5E74-4351-91BA-B75002BA183D}" destId="{4E7C5450-3E1E-4E61-A020-9E45919E38C6}" srcOrd="23" destOrd="0" presId="urn:microsoft.com/office/officeart/2005/8/layout/default#4"/>
    <dgm:cxn modelId="{DE30D7D6-459B-40B2-AD8F-D6F94E56C80D}" type="presParOf" srcId="{9155565D-5E74-4351-91BA-B75002BA183D}" destId="{3EF26C1C-D7F3-43DA-893B-9CA3329AF608}" srcOrd="24" destOrd="0" presId="urn:microsoft.com/office/officeart/2005/8/layout/default#4"/>
    <dgm:cxn modelId="{6D0CB531-3556-4B85-9214-81F867CF4030}" type="presParOf" srcId="{9155565D-5E74-4351-91BA-B75002BA183D}" destId="{79140FAE-FBE3-4E7B-BF1D-1364EBFC680C}" srcOrd="25" destOrd="0" presId="urn:microsoft.com/office/officeart/2005/8/layout/default#4"/>
    <dgm:cxn modelId="{51BECB8A-38E1-49EE-B9BF-8E3BF31A2FF4}" type="presParOf" srcId="{9155565D-5E74-4351-91BA-B75002BA183D}" destId="{9AF8B870-AF10-4B8F-B985-47543F03057C}" srcOrd="26" destOrd="0" presId="urn:microsoft.com/office/officeart/2005/8/layout/default#4"/>
    <dgm:cxn modelId="{0312A700-9C54-4ABC-9D86-FED3303BB492}" type="presParOf" srcId="{9155565D-5E74-4351-91BA-B75002BA183D}" destId="{ED654F4D-C33D-4E0D-A2D8-87B27A0113E3}" srcOrd="27" destOrd="0" presId="urn:microsoft.com/office/officeart/2005/8/layout/default#4"/>
    <dgm:cxn modelId="{001CD5E3-286C-4CCA-9E66-FE716FBF0F22}" type="presParOf" srcId="{9155565D-5E74-4351-91BA-B75002BA183D}" destId="{5EB2433A-574B-4CE8-A2FD-02296D7BF6AB}" srcOrd="28" destOrd="0" presId="urn:microsoft.com/office/officeart/2005/8/layout/default#4"/>
    <dgm:cxn modelId="{1FE310E6-1C4D-4C82-B184-AD60E476B63D}" type="presParOf" srcId="{9155565D-5E74-4351-91BA-B75002BA183D}" destId="{D4DE2DAA-68C8-4A1B-BDF2-03826E6638D4}" srcOrd="29" destOrd="0" presId="urn:microsoft.com/office/officeart/2005/8/layout/default#4"/>
    <dgm:cxn modelId="{B100BADB-3187-451D-9B3D-1A286C41726C}" type="presParOf" srcId="{9155565D-5E74-4351-91BA-B75002BA183D}" destId="{2841BBD5-EB11-4BE1-94FD-B56D0CBB677F}" srcOrd="30" destOrd="0" presId="urn:microsoft.com/office/officeart/2005/8/layout/default#4"/>
    <dgm:cxn modelId="{F2C98490-1402-4B48-AD52-94EB870E3AD9}" type="presParOf" srcId="{9155565D-5E74-4351-91BA-B75002BA183D}" destId="{12E0FEAA-B5DD-4BCE-B071-2D88026A238F}" srcOrd="31" destOrd="0" presId="urn:microsoft.com/office/officeart/2005/8/layout/default#4"/>
    <dgm:cxn modelId="{C30C7C5B-57DC-457E-8EE8-8E25F70F5AD8}" type="presParOf" srcId="{9155565D-5E74-4351-91BA-B75002BA183D}" destId="{1FC653ED-A32F-4F0E-8577-D3C5A54CC999}" srcOrd="32" destOrd="0" presId="urn:microsoft.com/office/officeart/2005/8/layout/default#4"/>
    <dgm:cxn modelId="{DF28C334-446E-4896-A457-96A5AB7D4C0F}" type="presParOf" srcId="{9155565D-5E74-4351-91BA-B75002BA183D}" destId="{08FF3C35-33CE-4176-B83A-8B57E2C65AC9}" srcOrd="33" destOrd="0" presId="urn:microsoft.com/office/officeart/2005/8/layout/default#4"/>
    <dgm:cxn modelId="{EAEAF259-7F28-44A4-94A2-0B0EB693D06A}" type="presParOf" srcId="{9155565D-5E74-4351-91BA-B75002BA183D}" destId="{832ADED7-364B-4C40-8FC9-EA503DBB2D2F}" srcOrd="34" destOrd="0" presId="urn:microsoft.com/office/officeart/2005/8/layout/default#4"/>
    <dgm:cxn modelId="{6B30F256-FD3B-46F8-A266-94837F85045D}" type="presParOf" srcId="{9155565D-5E74-4351-91BA-B75002BA183D}" destId="{BBEF2FC6-1A11-4044-8497-F95577066612}" srcOrd="35" destOrd="0" presId="urn:microsoft.com/office/officeart/2005/8/layout/default#4"/>
    <dgm:cxn modelId="{72A442B2-B53A-4766-88BC-6333D7E489E0}" type="presParOf" srcId="{9155565D-5E74-4351-91BA-B75002BA183D}" destId="{A6EC6DD6-BBEC-4A43-8AD9-67A9E3B15E70}" srcOrd="36" destOrd="0" presId="urn:microsoft.com/office/officeart/2005/8/layout/default#4"/>
    <dgm:cxn modelId="{D4E51316-182E-4BEE-936E-16265724772E}" type="presParOf" srcId="{9155565D-5E74-4351-91BA-B75002BA183D}" destId="{4936539C-2873-4CD2-88D5-14623521B14D}" srcOrd="37" destOrd="0" presId="urn:microsoft.com/office/officeart/2005/8/layout/default#4"/>
    <dgm:cxn modelId="{51245A8C-4AF4-491A-8B68-22A74CD19B06}" type="presParOf" srcId="{9155565D-5E74-4351-91BA-B75002BA183D}" destId="{F87C12E0-3E04-4963-87D8-4F11D7570B8D}" srcOrd="38" destOrd="0" presId="urn:microsoft.com/office/officeart/2005/8/layout/default#4"/>
    <dgm:cxn modelId="{9E59B4F9-7EFD-4E6A-B2F6-04146FA23AE1}" type="presParOf" srcId="{9155565D-5E74-4351-91BA-B75002BA183D}" destId="{B5B99204-417D-4CD4-9254-F528BD76A3A4}" srcOrd="39" destOrd="0" presId="urn:microsoft.com/office/officeart/2005/8/layout/default#4"/>
    <dgm:cxn modelId="{3081D30B-6B07-456A-A8B1-E3078458B197}" type="presParOf" srcId="{9155565D-5E74-4351-91BA-B75002BA183D}" destId="{98E1A879-FAA3-4654-B543-9298DEBF1CCA}" srcOrd="40" destOrd="0" presId="urn:microsoft.com/office/officeart/2005/8/layout/default#4"/>
    <dgm:cxn modelId="{2757C27B-A9F0-4FF4-B393-EDD234B441B3}" type="presParOf" srcId="{9155565D-5E74-4351-91BA-B75002BA183D}" destId="{F4AEEF9C-4A4E-4E49-86BA-459BD973DE84}" srcOrd="41" destOrd="0" presId="urn:microsoft.com/office/officeart/2005/8/layout/default#4"/>
    <dgm:cxn modelId="{76DD8590-22BC-4B8B-AAC6-DDD6383C868D}" type="presParOf" srcId="{9155565D-5E74-4351-91BA-B75002BA183D}" destId="{DFCA0D8C-9941-41BB-8F37-8B98201ABB6A}" srcOrd="42" destOrd="0" presId="urn:microsoft.com/office/officeart/2005/8/layout/default#4"/>
    <dgm:cxn modelId="{AFB6AF11-3DBB-493A-A8A7-51FF0AC5E77E}" type="presParOf" srcId="{9155565D-5E74-4351-91BA-B75002BA183D}" destId="{E4061F85-D073-4DA6-9DD9-21606C8592C2}" srcOrd="43" destOrd="0" presId="urn:microsoft.com/office/officeart/2005/8/layout/default#4"/>
    <dgm:cxn modelId="{77CE207C-9D82-48DB-B51D-4F9D3389CC6F}" type="presParOf" srcId="{9155565D-5E74-4351-91BA-B75002BA183D}" destId="{410E7C45-5072-4665-A6A5-56BF3C0B36CC}" srcOrd="44"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1592F9-05E9-4EA3-8E81-AC750D1260BD}" type="doc">
      <dgm:prSet loTypeId="urn:microsoft.com/office/officeart/2005/8/layout/hProcess9" loCatId="process" qsTypeId="urn:microsoft.com/office/officeart/2005/8/quickstyle/simple1" qsCatId="simple" csTypeId="urn:microsoft.com/office/officeart/2005/8/colors/accent1_2" csCatId="accent1" phldr="1"/>
      <dgm:spPr/>
    </dgm:pt>
    <dgm:pt modelId="{37F9318B-AB6E-4A02-86B3-151D620F5613}">
      <dgm:prSet/>
      <dgm:spPr>
        <a:solidFill>
          <a:srgbClr val="002D62"/>
        </a:solidFill>
      </dgm:spPr>
      <dgm:t>
        <a:bodyPr/>
        <a:lstStyle/>
        <a:p>
          <a:r>
            <a:rPr lang="en-US" dirty="0"/>
            <a:t>Technical content that could be covered</a:t>
          </a:r>
        </a:p>
      </dgm:t>
    </dgm:pt>
    <dgm:pt modelId="{E9150861-E344-4DF8-9AAE-A2631B384E5C}" type="parTrans" cxnId="{2AEDB73D-6F31-491B-9003-3896173D4F54}">
      <dgm:prSet/>
      <dgm:spPr/>
      <dgm:t>
        <a:bodyPr/>
        <a:lstStyle/>
        <a:p>
          <a:endParaRPr lang="en-US"/>
        </a:p>
      </dgm:t>
    </dgm:pt>
    <dgm:pt modelId="{F4B9542C-3104-44C8-93AF-B7EB48DA2C76}" type="sibTrans" cxnId="{2AEDB73D-6F31-491B-9003-3896173D4F54}">
      <dgm:prSet/>
      <dgm:spPr/>
      <dgm:t>
        <a:bodyPr/>
        <a:lstStyle/>
        <a:p>
          <a:endParaRPr lang="en-US"/>
        </a:p>
      </dgm:t>
    </dgm:pt>
    <dgm:pt modelId="{611071E3-65C8-4A2C-9DA4-4BDAA2ACDE79}" type="pres">
      <dgm:prSet presAssocID="{F71592F9-05E9-4EA3-8E81-AC750D1260BD}" presName="CompostProcess" presStyleCnt="0">
        <dgm:presLayoutVars>
          <dgm:dir/>
          <dgm:resizeHandles val="exact"/>
        </dgm:presLayoutVars>
      </dgm:prSet>
      <dgm:spPr/>
    </dgm:pt>
    <dgm:pt modelId="{0D34919C-70DF-4957-8AC7-14B0E3FB089D}" type="pres">
      <dgm:prSet presAssocID="{F71592F9-05E9-4EA3-8E81-AC750D1260BD}" presName="arrow" presStyleLbl="bgShp" presStyleIdx="0" presStyleCnt="1"/>
      <dgm:spPr/>
    </dgm:pt>
    <dgm:pt modelId="{A2E0DD59-676C-4D07-9E88-EB3FB2057FC6}" type="pres">
      <dgm:prSet presAssocID="{F71592F9-05E9-4EA3-8E81-AC750D1260BD}" presName="linearProcess" presStyleCnt="0"/>
      <dgm:spPr/>
    </dgm:pt>
    <dgm:pt modelId="{484440A8-2407-4DA2-8B38-047C86C6F2B7}" type="pres">
      <dgm:prSet presAssocID="{37F9318B-AB6E-4A02-86B3-151D620F5613}" presName="textNode" presStyleLbl="node1" presStyleIdx="0" presStyleCnt="1">
        <dgm:presLayoutVars>
          <dgm:bulletEnabled val="1"/>
        </dgm:presLayoutVars>
      </dgm:prSet>
      <dgm:spPr/>
      <dgm:t>
        <a:bodyPr/>
        <a:lstStyle/>
        <a:p>
          <a:endParaRPr lang="en-US"/>
        </a:p>
      </dgm:t>
    </dgm:pt>
  </dgm:ptLst>
  <dgm:cxnLst>
    <dgm:cxn modelId="{2AEDB73D-6F31-491B-9003-3896173D4F54}" srcId="{F71592F9-05E9-4EA3-8E81-AC750D1260BD}" destId="{37F9318B-AB6E-4A02-86B3-151D620F5613}" srcOrd="0" destOrd="0" parTransId="{E9150861-E344-4DF8-9AAE-A2631B384E5C}" sibTransId="{F4B9542C-3104-44C8-93AF-B7EB48DA2C76}"/>
    <dgm:cxn modelId="{17985516-0A25-A747-8B09-33CF04AC010A}" type="presOf" srcId="{F71592F9-05E9-4EA3-8E81-AC750D1260BD}" destId="{611071E3-65C8-4A2C-9DA4-4BDAA2ACDE79}" srcOrd="0" destOrd="0" presId="urn:microsoft.com/office/officeart/2005/8/layout/hProcess9"/>
    <dgm:cxn modelId="{ECBEFD2B-E082-9242-A6FD-CD3A5DD3C73F}" type="presOf" srcId="{37F9318B-AB6E-4A02-86B3-151D620F5613}" destId="{484440A8-2407-4DA2-8B38-047C86C6F2B7}" srcOrd="0" destOrd="0" presId="urn:microsoft.com/office/officeart/2005/8/layout/hProcess9"/>
    <dgm:cxn modelId="{2CDD51FA-82E2-FB4C-BCFB-DAC38AE84B2B}" type="presParOf" srcId="{611071E3-65C8-4A2C-9DA4-4BDAA2ACDE79}" destId="{0D34919C-70DF-4957-8AC7-14B0E3FB089D}" srcOrd="0" destOrd="0" presId="urn:microsoft.com/office/officeart/2005/8/layout/hProcess9"/>
    <dgm:cxn modelId="{2E068437-89A3-8343-9712-9A44B4579F93}" type="presParOf" srcId="{611071E3-65C8-4A2C-9DA4-4BDAA2ACDE79}" destId="{A2E0DD59-676C-4D07-9E88-EB3FB2057FC6}" srcOrd="1" destOrd="0" presId="urn:microsoft.com/office/officeart/2005/8/layout/hProcess9"/>
    <dgm:cxn modelId="{0B866297-A882-F64B-80FF-E09FBAAC00FD}" type="presParOf" srcId="{A2E0DD59-676C-4D07-9E88-EB3FB2057FC6}" destId="{484440A8-2407-4DA2-8B38-047C86C6F2B7}"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E4AA21-C40A-4929-85F2-4A22405129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7F8F51-0EBD-424C-9B73-B5AE91941DDC}">
      <dgm:prSet phldrT="[Text]" custT="1"/>
      <dgm:spPr>
        <a:solidFill>
          <a:srgbClr val="002D62"/>
        </a:solidFill>
      </dgm:spPr>
      <dgm:t>
        <a:bodyPr/>
        <a:lstStyle/>
        <a:p>
          <a:r>
            <a:rPr lang="en-US" sz="4400" dirty="0"/>
            <a:t>Facilitate learning</a:t>
          </a:r>
        </a:p>
      </dgm:t>
    </dgm:pt>
    <dgm:pt modelId="{2625D43B-26E2-4F97-ACC9-148713D683CC}" type="parTrans" cxnId="{051F016A-6B18-4C7C-AC0E-2225145F153F}">
      <dgm:prSet/>
      <dgm:spPr/>
      <dgm:t>
        <a:bodyPr/>
        <a:lstStyle/>
        <a:p>
          <a:endParaRPr lang="en-US"/>
        </a:p>
      </dgm:t>
    </dgm:pt>
    <dgm:pt modelId="{366506A6-7AF5-42A7-982D-79755AD1F075}" type="sibTrans" cxnId="{051F016A-6B18-4C7C-AC0E-2225145F153F}">
      <dgm:prSet/>
      <dgm:spPr/>
      <dgm:t>
        <a:bodyPr/>
        <a:lstStyle/>
        <a:p>
          <a:endParaRPr lang="en-US"/>
        </a:p>
      </dgm:t>
    </dgm:pt>
    <dgm:pt modelId="{FAB49C40-E265-4E90-B17C-1DE5674B678B}">
      <dgm:prSet custT="1"/>
      <dgm:spPr>
        <a:solidFill>
          <a:srgbClr val="C00000"/>
        </a:solidFill>
      </dgm:spPr>
      <dgm:t>
        <a:bodyPr/>
        <a:lstStyle/>
        <a:p>
          <a:r>
            <a:rPr lang="en-US" sz="4400" dirty="0"/>
            <a:t>Support career awareness in the classroom</a:t>
          </a:r>
        </a:p>
      </dgm:t>
    </dgm:pt>
    <dgm:pt modelId="{46F387C2-DADC-4190-B7DB-1FA5A21E30F7}" type="parTrans" cxnId="{13D155C4-5A2F-48B9-ABD8-04CF9BE6B59D}">
      <dgm:prSet/>
      <dgm:spPr/>
      <dgm:t>
        <a:bodyPr/>
        <a:lstStyle/>
        <a:p>
          <a:endParaRPr lang="en-US"/>
        </a:p>
      </dgm:t>
    </dgm:pt>
    <dgm:pt modelId="{A959B270-E673-4B2D-B231-99350615D5CE}" type="sibTrans" cxnId="{13D155C4-5A2F-48B9-ABD8-04CF9BE6B59D}">
      <dgm:prSet/>
      <dgm:spPr/>
      <dgm:t>
        <a:bodyPr/>
        <a:lstStyle/>
        <a:p>
          <a:endParaRPr lang="en-US"/>
        </a:p>
      </dgm:t>
    </dgm:pt>
    <dgm:pt modelId="{72553AA3-A032-4341-8A65-A682149211B2}">
      <dgm:prSet custT="1"/>
      <dgm:spPr>
        <a:solidFill>
          <a:srgbClr val="002D62"/>
        </a:solidFill>
      </dgm:spPr>
      <dgm:t>
        <a:bodyPr/>
        <a:lstStyle/>
        <a:p>
          <a:r>
            <a:rPr lang="en-US" sz="4400" dirty="0"/>
            <a:t>Help students connect concepts to real world applications</a:t>
          </a:r>
        </a:p>
      </dgm:t>
    </dgm:pt>
    <dgm:pt modelId="{9B773CF7-D6CF-42CF-B889-554AA72F1B25}" type="parTrans" cxnId="{7D3D4B26-1FC8-4CDA-A746-BCE05625F33B}">
      <dgm:prSet/>
      <dgm:spPr/>
      <dgm:t>
        <a:bodyPr/>
        <a:lstStyle/>
        <a:p>
          <a:endParaRPr lang="en-US"/>
        </a:p>
      </dgm:t>
    </dgm:pt>
    <dgm:pt modelId="{E383B1B8-D474-4699-A605-895F410016BC}" type="sibTrans" cxnId="{7D3D4B26-1FC8-4CDA-A746-BCE05625F33B}">
      <dgm:prSet/>
      <dgm:spPr/>
      <dgm:t>
        <a:bodyPr/>
        <a:lstStyle/>
        <a:p>
          <a:endParaRPr lang="en-US"/>
        </a:p>
      </dgm:t>
    </dgm:pt>
    <dgm:pt modelId="{FEEB12B5-5D4A-4132-BAF8-012D33A6750A}" type="pres">
      <dgm:prSet presAssocID="{2DE4AA21-C40A-4929-85F2-4A22405129DC}" presName="linear" presStyleCnt="0">
        <dgm:presLayoutVars>
          <dgm:animLvl val="lvl"/>
          <dgm:resizeHandles val="exact"/>
        </dgm:presLayoutVars>
      </dgm:prSet>
      <dgm:spPr/>
      <dgm:t>
        <a:bodyPr/>
        <a:lstStyle/>
        <a:p>
          <a:endParaRPr lang="en-US"/>
        </a:p>
      </dgm:t>
    </dgm:pt>
    <dgm:pt modelId="{2CD0031C-33C8-4371-9966-0FD4ACB7F529}" type="pres">
      <dgm:prSet presAssocID="{DC7F8F51-0EBD-424C-9B73-B5AE91941DDC}" presName="parentText" presStyleLbl="node1" presStyleIdx="0" presStyleCnt="3">
        <dgm:presLayoutVars>
          <dgm:chMax val="0"/>
          <dgm:bulletEnabled val="1"/>
        </dgm:presLayoutVars>
      </dgm:prSet>
      <dgm:spPr/>
      <dgm:t>
        <a:bodyPr/>
        <a:lstStyle/>
        <a:p>
          <a:endParaRPr lang="en-US"/>
        </a:p>
      </dgm:t>
    </dgm:pt>
    <dgm:pt modelId="{AA4FD44B-D201-4CE6-B06A-68038C85D003}" type="pres">
      <dgm:prSet presAssocID="{366506A6-7AF5-42A7-982D-79755AD1F075}" presName="spacer" presStyleCnt="0"/>
      <dgm:spPr/>
    </dgm:pt>
    <dgm:pt modelId="{A1CBAD61-2805-4E80-871F-A789D3BC755E}" type="pres">
      <dgm:prSet presAssocID="{FAB49C40-E265-4E90-B17C-1DE5674B678B}" presName="parentText" presStyleLbl="node1" presStyleIdx="1" presStyleCnt="3">
        <dgm:presLayoutVars>
          <dgm:chMax val="0"/>
          <dgm:bulletEnabled val="1"/>
        </dgm:presLayoutVars>
      </dgm:prSet>
      <dgm:spPr/>
      <dgm:t>
        <a:bodyPr/>
        <a:lstStyle/>
        <a:p>
          <a:endParaRPr lang="en-US"/>
        </a:p>
      </dgm:t>
    </dgm:pt>
    <dgm:pt modelId="{2CA71D27-8797-4A65-B9E7-8847AA0A74A2}" type="pres">
      <dgm:prSet presAssocID="{A959B270-E673-4B2D-B231-99350615D5CE}" presName="spacer" presStyleCnt="0"/>
      <dgm:spPr/>
    </dgm:pt>
    <dgm:pt modelId="{EF1EF4CE-CB3A-476B-B027-1838C4F53FB3}" type="pres">
      <dgm:prSet presAssocID="{72553AA3-A032-4341-8A65-A682149211B2}" presName="parentText" presStyleLbl="node1" presStyleIdx="2" presStyleCnt="3">
        <dgm:presLayoutVars>
          <dgm:chMax val="0"/>
          <dgm:bulletEnabled val="1"/>
        </dgm:presLayoutVars>
      </dgm:prSet>
      <dgm:spPr/>
      <dgm:t>
        <a:bodyPr/>
        <a:lstStyle/>
        <a:p>
          <a:endParaRPr lang="en-US"/>
        </a:p>
      </dgm:t>
    </dgm:pt>
  </dgm:ptLst>
  <dgm:cxnLst>
    <dgm:cxn modelId="{7D3D4B26-1FC8-4CDA-A746-BCE05625F33B}" srcId="{2DE4AA21-C40A-4929-85F2-4A22405129DC}" destId="{72553AA3-A032-4341-8A65-A682149211B2}" srcOrd="2" destOrd="0" parTransId="{9B773CF7-D6CF-42CF-B889-554AA72F1B25}" sibTransId="{E383B1B8-D474-4699-A605-895F410016BC}"/>
    <dgm:cxn modelId="{A473CBE8-3868-B244-885E-E924066341EF}" type="presOf" srcId="{72553AA3-A032-4341-8A65-A682149211B2}" destId="{EF1EF4CE-CB3A-476B-B027-1838C4F53FB3}" srcOrd="0" destOrd="0" presId="urn:microsoft.com/office/officeart/2005/8/layout/vList2"/>
    <dgm:cxn modelId="{BB1C9555-D84C-4F4B-B367-FC4293D7F678}" type="presOf" srcId="{2DE4AA21-C40A-4929-85F2-4A22405129DC}" destId="{FEEB12B5-5D4A-4132-BAF8-012D33A6750A}" srcOrd="0" destOrd="0" presId="urn:microsoft.com/office/officeart/2005/8/layout/vList2"/>
    <dgm:cxn modelId="{13D155C4-5A2F-48B9-ABD8-04CF9BE6B59D}" srcId="{2DE4AA21-C40A-4929-85F2-4A22405129DC}" destId="{FAB49C40-E265-4E90-B17C-1DE5674B678B}" srcOrd="1" destOrd="0" parTransId="{46F387C2-DADC-4190-B7DB-1FA5A21E30F7}" sibTransId="{A959B270-E673-4B2D-B231-99350615D5CE}"/>
    <dgm:cxn modelId="{DDCDB447-0F86-D44C-A856-FE745D895700}" type="presOf" srcId="{FAB49C40-E265-4E90-B17C-1DE5674B678B}" destId="{A1CBAD61-2805-4E80-871F-A789D3BC755E}" srcOrd="0" destOrd="0" presId="urn:microsoft.com/office/officeart/2005/8/layout/vList2"/>
    <dgm:cxn modelId="{051F016A-6B18-4C7C-AC0E-2225145F153F}" srcId="{2DE4AA21-C40A-4929-85F2-4A22405129DC}" destId="{DC7F8F51-0EBD-424C-9B73-B5AE91941DDC}" srcOrd="0" destOrd="0" parTransId="{2625D43B-26E2-4F97-ACC9-148713D683CC}" sibTransId="{366506A6-7AF5-42A7-982D-79755AD1F075}"/>
    <dgm:cxn modelId="{182BD3E0-E9FC-D241-8A38-725B2429BA9F}" type="presOf" srcId="{DC7F8F51-0EBD-424C-9B73-B5AE91941DDC}" destId="{2CD0031C-33C8-4371-9966-0FD4ACB7F529}" srcOrd="0" destOrd="0" presId="urn:microsoft.com/office/officeart/2005/8/layout/vList2"/>
    <dgm:cxn modelId="{1C8C9097-5B8C-154E-8597-F8C92A05C76D}" type="presParOf" srcId="{FEEB12B5-5D4A-4132-BAF8-012D33A6750A}" destId="{2CD0031C-33C8-4371-9966-0FD4ACB7F529}" srcOrd="0" destOrd="0" presId="urn:microsoft.com/office/officeart/2005/8/layout/vList2"/>
    <dgm:cxn modelId="{D3668DB0-2312-E142-B6FF-832A73600277}" type="presParOf" srcId="{FEEB12B5-5D4A-4132-BAF8-012D33A6750A}" destId="{AA4FD44B-D201-4CE6-B06A-68038C85D003}" srcOrd="1" destOrd="0" presId="urn:microsoft.com/office/officeart/2005/8/layout/vList2"/>
    <dgm:cxn modelId="{D0C8BB26-E477-AD47-A178-7789A8B22620}" type="presParOf" srcId="{FEEB12B5-5D4A-4132-BAF8-012D33A6750A}" destId="{A1CBAD61-2805-4E80-871F-A789D3BC755E}" srcOrd="2" destOrd="0" presId="urn:microsoft.com/office/officeart/2005/8/layout/vList2"/>
    <dgm:cxn modelId="{71D65770-C866-3844-A4A5-83D4FE69E91B}" type="presParOf" srcId="{FEEB12B5-5D4A-4132-BAF8-012D33A6750A}" destId="{2CA71D27-8797-4A65-B9E7-8847AA0A74A2}" srcOrd="3" destOrd="0" presId="urn:microsoft.com/office/officeart/2005/8/layout/vList2"/>
    <dgm:cxn modelId="{0836A3D5-9D52-724D-B06F-E972582B7F8E}" type="presParOf" srcId="{FEEB12B5-5D4A-4132-BAF8-012D33A6750A}" destId="{EF1EF4CE-CB3A-476B-B027-1838C4F53FB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49C3C8-DE6B-447D-8812-E9907DA1719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5DE6BD9-0EFF-4965-9C44-484B5B0A5338}">
      <dgm:prSet phldrT="[Text]"/>
      <dgm:spPr>
        <a:solidFill>
          <a:srgbClr val="C00000"/>
        </a:solidFill>
      </dgm:spPr>
      <dgm:t>
        <a:bodyPr/>
        <a:lstStyle/>
        <a:p>
          <a:r>
            <a:rPr lang="en-US" i="1" dirty="0">
              <a:latin typeface="Calibri" pitchFamily="34" charset="0"/>
            </a:rPr>
            <a:t>Convergence of intelligence and learning theories suggest similar methods for effective teaching and learning:</a:t>
          </a:r>
          <a:endParaRPr lang="en-US" dirty="0"/>
        </a:p>
      </dgm:t>
    </dgm:pt>
    <dgm:pt modelId="{3E245AFB-9A1E-43F9-8369-91C344A09846}" type="parTrans" cxnId="{3D31A64D-1549-4544-A15C-742F15EDEF7B}">
      <dgm:prSet/>
      <dgm:spPr/>
      <dgm:t>
        <a:bodyPr/>
        <a:lstStyle/>
        <a:p>
          <a:endParaRPr lang="en-US"/>
        </a:p>
      </dgm:t>
    </dgm:pt>
    <dgm:pt modelId="{8C7E2D49-3CA4-469D-8387-5FD9618C5888}" type="sibTrans" cxnId="{3D31A64D-1549-4544-A15C-742F15EDEF7B}">
      <dgm:prSet/>
      <dgm:spPr/>
      <dgm:t>
        <a:bodyPr/>
        <a:lstStyle/>
        <a:p>
          <a:endParaRPr lang="en-US"/>
        </a:p>
      </dgm:t>
    </dgm:pt>
    <dgm:pt modelId="{3685297B-804E-40C7-AE2A-64DDA3C60131}">
      <dgm:prSet phldrT="[Text]"/>
      <dgm:spPr>
        <a:solidFill>
          <a:srgbClr val="002D62"/>
        </a:solidFill>
      </dgm:spPr>
      <dgm:t>
        <a:bodyPr/>
        <a:lstStyle/>
        <a:p>
          <a:r>
            <a:rPr lang="en-US" b="1" dirty="0"/>
            <a:t>David Kolb</a:t>
          </a:r>
          <a:r>
            <a:rPr lang="en-US" dirty="0"/>
            <a:t>: Individuals have a natural ability to learn through a variety of methods.</a:t>
          </a:r>
        </a:p>
      </dgm:t>
    </dgm:pt>
    <dgm:pt modelId="{01CA7784-D51A-444C-B436-8C62A5C56440}" type="parTrans" cxnId="{C4186F5F-B7E9-4953-A88D-EAC998ED0564}">
      <dgm:prSet/>
      <dgm:spPr/>
      <dgm:t>
        <a:bodyPr/>
        <a:lstStyle/>
        <a:p>
          <a:endParaRPr lang="en-US"/>
        </a:p>
      </dgm:t>
    </dgm:pt>
    <dgm:pt modelId="{38ED736F-4E24-4416-A041-ACE63F731EC1}" type="sibTrans" cxnId="{C4186F5F-B7E9-4953-A88D-EAC998ED0564}">
      <dgm:prSet/>
      <dgm:spPr/>
      <dgm:t>
        <a:bodyPr/>
        <a:lstStyle/>
        <a:p>
          <a:endParaRPr lang="en-US"/>
        </a:p>
      </dgm:t>
    </dgm:pt>
    <dgm:pt modelId="{93DA02E6-4D6F-4941-B381-2D2C7B10BEF1}">
      <dgm:prSet phldrT="[Text]"/>
      <dgm:spPr>
        <a:solidFill>
          <a:srgbClr val="002D62"/>
        </a:solidFill>
      </dgm:spPr>
      <dgm:t>
        <a:bodyPr/>
        <a:lstStyle/>
        <a:p>
          <a:r>
            <a:rPr lang="en-US" b="1" dirty="0"/>
            <a:t>Caine &amp; Caine</a:t>
          </a:r>
          <a:r>
            <a:rPr lang="en-US" dirty="0"/>
            <a:t>:  Striving for connectedness</a:t>
          </a:r>
        </a:p>
      </dgm:t>
    </dgm:pt>
    <dgm:pt modelId="{29C2D22E-E679-433E-AFE3-0727EA7D3405}" type="parTrans" cxnId="{8E8F42F3-572A-497A-839E-1DCEA855324A}">
      <dgm:prSet/>
      <dgm:spPr/>
      <dgm:t>
        <a:bodyPr/>
        <a:lstStyle/>
        <a:p>
          <a:endParaRPr lang="en-US"/>
        </a:p>
      </dgm:t>
    </dgm:pt>
    <dgm:pt modelId="{27697A38-0F9E-433C-AF37-3E2C161325CB}" type="sibTrans" cxnId="{8E8F42F3-572A-497A-839E-1DCEA855324A}">
      <dgm:prSet/>
      <dgm:spPr/>
      <dgm:t>
        <a:bodyPr/>
        <a:lstStyle/>
        <a:p>
          <a:endParaRPr lang="en-US"/>
        </a:p>
      </dgm:t>
    </dgm:pt>
    <dgm:pt modelId="{84332159-6756-4C85-9DD5-FFC9D5B392C1}">
      <dgm:prSet phldrT="[Text]"/>
      <dgm:spPr>
        <a:solidFill>
          <a:srgbClr val="002D62"/>
        </a:solidFill>
      </dgm:spPr>
      <dgm:t>
        <a:bodyPr/>
        <a:lstStyle/>
        <a:p>
          <a:r>
            <a:rPr lang="en-US" b="1" dirty="0"/>
            <a:t>Howard Gardner</a:t>
          </a:r>
          <a:r>
            <a:rPr lang="en-US" dirty="0"/>
            <a:t>:  The mind’s capacity for learning is broader than assumed</a:t>
          </a:r>
        </a:p>
      </dgm:t>
    </dgm:pt>
    <dgm:pt modelId="{A1D80628-79EE-4112-8382-BD57A96A2B72}" type="parTrans" cxnId="{D846DB86-1C0A-4417-98DB-C129DFF6CDD6}">
      <dgm:prSet/>
      <dgm:spPr/>
      <dgm:t>
        <a:bodyPr/>
        <a:lstStyle/>
        <a:p>
          <a:endParaRPr lang="en-US"/>
        </a:p>
      </dgm:t>
    </dgm:pt>
    <dgm:pt modelId="{9AE99DAA-B501-459E-81A1-5FF37D42771E}" type="sibTrans" cxnId="{D846DB86-1C0A-4417-98DB-C129DFF6CDD6}">
      <dgm:prSet/>
      <dgm:spPr/>
      <dgm:t>
        <a:bodyPr/>
        <a:lstStyle/>
        <a:p>
          <a:endParaRPr lang="en-US"/>
        </a:p>
      </dgm:t>
    </dgm:pt>
    <dgm:pt modelId="{488F188E-46E5-43ED-95A1-DAFBD60109D3}" type="pres">
      <dgm:prSet presAssocID="{9A49C3C8-DE6B-447D-8812-E9907DA17196}" presName="composite" presStyleCnt="0">
        <dgm:presLayoutVars>
          <dgm:chMax val="1"/>
          <dgm:dir/>
          <dgm:resizeHandles val="exact"/>
        </dgm:presLayoutVars>
      </dgm:prSet>
      <dgm:spPr/>
      <dgm:t>
        <a:bodyPr/>
        <a:lstStyle/>
        <a:p>
          <a:endParaRPr lang="en-US"/>
        </a:p>
      </dgm:t>
    </dgm:pt>
    <dgm:pt modelId="{03C21858-3FFB-474B-83EA-6D6D0B1483CC}" type="pres">
      <dgm:prSet presAssocID="{35DE6BD9-0EFF-4965-9C44-484B5B0A5338}" presName="roof" presStyleLbl="dkBgShp" presStyleIdx="0" presStyleCnt="2"/>
      <dgm:spPr/>
      <dgm:t>
        <a:bodyPr/>
        <a:lstStyle/>
        <a:p>
          <a:endParaRPr lang="en-US"/>
        </a:p>
      </dgm:t>
    </dgm:pt>
    <dgm:pt modelId="{AD63CC43-80B9-4EF1-B381-F2906C5B7D74}" type="pres">
      <dgm:prSet presAssocID="{35DE6BD9-0EFF-4965-9C44-484B5B0A5338}" presName="pillars" presStyleCnt="0"/>
      <dgm:spPr/>
    </dgm:pt>
    <dgm:pt modelId="{C749CBF6-1A2F-4BDB-9DFC-4F47FFBD00CF}" type="pres">
      <dgm:prSet presAssocID="{35DE6BD9-0EFF-4965-9C44-484B5B0A5338}" presName="pillar1" presStyleLbl="node1" presStyleIdx="0" presStyleCnt="3">
        <dgm:presLayoutVars>
          <dgm:bulletEnabled val="1"/>
        </dgm:presLayoutVars>
      </dgm:prSet>
      <dgm:spPr/>
      <dgm:t>
        <a:bodyPr/>
        <a:lstStyle/>
        <a:p>
          <a:endParaRPr lang="en-US"/>
        </a:p>
      </dgm:t>
    </dgm:pt>
    <dgm:pt modelId="{D71E9A92-6700-421E-9A3A-E99F36E71452}" type="pres">
      <dgm:prSet presAssocID="{93DA02E6-4D6F-4941-B381-2D2C7B10BEF1}" presName="pillarX" presStyleLbl="node1" presStyleIdx="1" presStyleCnt="3">
        <dgm:presLayoutVars>
          <dgm:bulletEnabled val="1"/>
        </dgm:presLayoutVars>
      </dgm:prSet>
      <dgm:spPr/>
      <dgm:t>
        <a:bodyPr/>
        <a:lstStyle/>
        <a:p>
          <a:endParaRPr lang="en-US"/>
        </a:p>
      </dgm:t>
    </dgm:pt>
    <dgm:pt modelId="{444549A0-01BF-4075-B439-5920054A5D52}" type="pres">
      <dgm:prSet presAssocID="{84332159-6756-4C85-9DD5-FFC9D5B392C1}" presName="pillarX" presStyleLbl="node1" presStyleIdx="2" presStyleCnt="3">
        <dgm:presLayoutVars>
          <dgm:bulletEnabled val="1"/>
        </dgm:presLayoutVars>
      </dgm:prSet>
      <dgm:spPr/>
      <dgm:t>
        <a:bodyPr/>
        <a:lstStyle/>
        <a:p>
          <a:endParaRPr lang="en-US"/>
        </a:p>
      </dgm:t>
    </dgm:pt>
    <dgm:pt modelId="{4F7A2C64-0D2F-4158-A4C8-DBC9BB15E898}" type="pres">
      <dgm:prSet presAssocID="{35DE6BD9-0EFF-4965-9C44-484B5B0A5338}" presName="base" presStyleLbl="dkBgShp" presStyleIdx="1" presStyleCnt="2"/>
      <dgm:spPr>
        <a:solidFill>
          <a:srgbClr val="C00000"/>
        </a:solidFill>
      </dgm:spPr>
    </dgm:pt>
  </dgm:ptLst>
  <dgm:cxnLst>
    <dgm:cxn modelId="{C4186F5F-B7E9-4953-A88D-EAC998ED0564}" srcId="{35DE6BD9-0EFF-4965-9C44-484B5B0A5338}" destId="{3685297B-804E-40C7-AE2A-64DDA3C60131}" srcOrd="0" destOrd="0" parTransId="{01CA7784-D51A-444C-B436-8C62A5C56440}" sibTransId="{38ED736F-4E24-4416-A041-ACE63F731EC1}"/>
    <dgm:cxn modelId="{C03E2BDD-60BB-4741-B7CA-EED972DBF4A0}" type="presOf" srcId="{84332159-6756-4C85-9DD5-FFC9D5B392C1}" destId="{444549A0-01BF-4075-B439-5920054A5D52}" srcOrd="0" destOrd="0" presId="urn:microsoft.com/office/officeart/2005/8/layout/hList3"/>
    <dgm:cxn modelId="{D846DB86-1C0A-4417-98DB-C129DFF6CDD6}" srcId="{35DE6BD9-0EFF-4965-9C44-484B5B0A5338}" destId="{84332159-6756-4C85-9DD5-FFC9D5B392C1}" srcOrd="2" destOrd="0" parTransId="{A1D80628-79EE-4112-8382-BD57A96A2B72}" sibTransId="{9AE99DAA-B501-459E-81A1-5FF37D42771E}"/>
    <dgm:cxn modelId="{8E8F42F3-572A-497A-839E-1DCEA855324A}" srcId="{35DE6BD9-0EFF-4965-9C44-484B5B0A5338}" destId="{93DA02E6-4D6F-4941-B381-2D2C7B10BEF1}" srcOrd="1" destOrd="0" parTransId="{29C2D22E-E679-433E-AFE3-0727EA7D3405}" sibTransId="{27697A38-0F9E-433C-AF37-3E2C161325CB}"/>
    <dgm:cxn modelId="{8AFC8206-E287-495D-80D8-5D67476CAAC4}" type="presOf" srcId="{9A49C3C8-DE6B-447D-8812-E9907DA17196}" destId="{488F188E-46E5-43ED-95A1-DAFBD60109D3}" srcOrd="0" destOrd="0" presId="urn:microsoft.com/office/officeart/2005/8/layout/hList3"/>
    <dgm:cxn modelId="{3D31A64D-1549-4544-A15C-742F15EDEF7B}" srcId="{9A49C3C8-DE6B-447D-8812-E9907DA17196}" destId="{35DE6BD9-0EFF-4965-9C44-484B5B0A5338}" srcOrd="0" destOrd="0" parTransId="{3E245AFB-9A1E-43F9-8369-91C344A09846}" sibTransId="{8C7E2D49-3CA4-469D-8387-5FD9618C5888}"/>
    <dgm:cxn modelId="{B68C4A97-8B0D-4D06-A0A5-9F0ECB633593}" type="presOf" srcId="{3685297B-804E-40C7-AE2A-64DDA3C60131}" destId="{C749CBF6-1A2F-4BDB-9DFC-4F47FFBD00CF}" srcOrd="0" destOrd="0" presId="urn:microsoft.com/office/officeart/2005/8/layout/hList3"/>
    <dgm:cxn modelId="{C4CD73C1-C508-4294-BBBE-208FBAAC52A4}" type="presOf" srcId="{35DE6BD9-0EFF-4965-9C44-484B5B0A5338}" destId="{03C21858-3FFB-474B-83EA-6D6D0B1483CC}" srcOrd="0" destOrd="0" presId="urn:microsoft.com/office/officeart/2005/8/layout/hList3"/>
    <dgm:cxn modelId="{868A5E50-5729-4BE4-958B-A72E4AEEBF0B}" type="presOf" srcId="{93DA02E6-4D6F-4941-B381-2D2C7B10BEF1}" destId="{D71E9A92-6700-421E-9A3A-E99F36E71452}" srcOrd="0" destOrd="0" presId="urn:microsoft.com/office/officeart/2005/8/layout/hList3"/>
    <dgm:cxn modelId="{0C02C3A7-3E11-49D6-8E74-335569ABFAC7}" type="presParOf" srcId="{488F188E-46E5-43ED-95A1-DAFBD60109D3}" destId="{03C21858-3FFB-474B-83EA-6D6D0B1483CC}" srcOrd="0" destOrd="0" presId="urn:microsoft.com/office/officeart/2005/8/layout/hList3"/>
    <dgm:cxn modelId="{73BB3C5E-5C36-4C4E-8A02-A9FE7D81E80C}" type="presParOf" srcId="{488F188E-46E5-43ED-95A1-DAFBD60109D3}" destId="{AD63CC43-80B9-4EF1-B381-F2906C5B7D74}" srcOrd="1" destOrd="0" presId="urn:microsoft.com/office/officeart/2005/8/layout/hList3"/>
    <dgm:cxn modelId="{F7A82329-ADF5-4642-A941-59BA2F0FA033}" type="presParOf" srcId="{AD63CC43-80B9-4EF1-B381-F2906C5B7D74}" destId="{C749CBF6-1A2F-4BDB-9DFC-4F47FFBD00CF}" srcOrd="0" destOrd="0" presId="urn:microsoft.com/office/officeart/2005/8/layout/hList3"/>
    <dgm:cxn modelId="{BE4DB21F-0F15-4DA7-9A3D-3D692C45EDD2}" type="presParOf" srcId="{AD63CC43-80B9-4EF1-B381-F2906C5B7D74}" destId="{D71E9A92-6700-421E-9A3A-E99F36E71452}" srcOrd="1" destOrd="0" presId="urn:microsoft.com/office/officeart/2005/8/layout/hList3"/>
    <dgm:cxn modelId="{15D3E8CD-A7BD-4FDC-AFC5-403875CA4F04}" type="presParOf" srcId="{AD63CC43-80B9-4EF1-B381-F2906C5B7D74}" destId="{444549A0-01BF-4075-B439-5920054A5D52}" srcOrd="2" destOrd="0" presId="urn:microsoft.com/office/officeart/2005/8/layout/hList3"/>
    <dgm:cxn modelId="{27E45F96-C548-4A25-A20E-E44F96900D3D}" type="presParOf" srcId="{488F188E-46E5-43ED-95A1-DAFBD60109D3}" destId="{4F7A2C64-0D2F-4158-A4C8-DBC9BB15E89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49C3C8-DE6B-447D-8812-E9907DA1719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5DE6BD9-0EFF-4965-9C44-484B5B0A5338}">
      <dgm:prSet phldrT="[Text]"/>
      <dgm:spPr>
        <a:solidFill>
          <a:srgbClr val="C00000"/>
        </a:solidFill>
      </dgm:spPr>
      <dgm:t>
        <a:bodyPr/>
        <a:lstStyle/>
        <a:p>
          <a:r>
            <a:rPr lang="en-US" i="1" dirty="0">
              <a:latin typeface="Calibri" pitchFamily="34" charset="0"/>
            </a:rPr>
            <a:t>Convergence of intelligence and learning theories suggest similar methods for effective teaching and learning:</a:t>
          </a:r>
          <a:endParaRPr lang="en-US" dirty="0"/>
        </a:p>
      </dgm:t>
    </dgm:pt>
    <dgm:pt modelId="{3E245AFB-9A1E-43F9-8369-91C344A09846}" type="parTrans" cxnId="{3D31A64D-1549-4544-A15C-742F15EDEF7B}">
      <dgm:prSet/>
      <dgm:spPr/>
      <dgm:t>
        <a:bodyPr/>
        <a:lstStyle/>
        <a:p>
          <a:endParaRPr lang="en-US"/>
        </a:p>
      </dgm:t>
    </dgm:pt>
    <dgm:pt modelId="{8C7E2D49-3CA4-469D-8387-5FD9618C5888}" type="sibTrans" cxnId="{3D31A64D-1549-4544-A15C-742F15EDEF7B}">
      <dgm:prSet/>
      <dgm:spPr/>
      <dgm:t>
        <a:bodyPr/>
        <a:lstStyle/>
        <a:p>
          <a:endParaRPr lang="en-US"/>
        </a:p>
      </dgm:t>
    </dgm:pt>
    <dgm:pt modelId="{3685297B-804E-40C7-AE2A-64DDA3C60131}">
      <dgm:prSet phldrT="[Text]"/>
      <dgm:spPr>
        <a:solidFill>
          <a:srgbClr val="002D62"/>
        </a:solidFill>
      </dgm:spPr>
      <dgm:t>
        <a:bodyPr/>
        <a:lstStyle/>
        <a:p>
          <a:r>
            <a:rPr lang="en-US" b="1" dirty="0"/>
            <a:t>David Kolb</a:t>
          </a:r>
          <a:r>
            <a:rPr lang="en-US" dirty="0"/>
            <a:t>: Individuals have a natural ability to learn through a variety of methods.</a:t>
          </a:r>
        </a:p>
      </dgm:t>
    </dgm:pt>
    <dgm:pt modelId="{01CA7784-D51A-444C-B436-8C62A5C56440}" type="parTrans" cxnId="{C4186F5F-B7E9-4953-A88D-EAC998ED0564}">
      <dgm:prSet/>
      <dgm:spPr/>
      <dgm:t>
        <a:bodyPr/>
        <a:lstStyle/>
        <a:p>
          <a:endParaRPr lang="en-US"/>
        </a:p>
      </dgm:t>
    </dgm:pt>
    <dgm:pt modelId="{38ED736F-4E24-4416-A041-ACE63F731EC1}" type="sibTrans" cxnId="{C4186F5F-B7E9-4953-A88D-EAC998ED0564}">
      <dgm:prSet/>
      <dgm:spPr/>
      <dgm:t>
        <a:bodyPr/>
        <a:lstStyle/>
        <a:p>
          <a:endParaRPr lang="en-US"/>
        </a:p>
      </dgm:t>
    </dgm:pt>
    <dgm:pt modelId="{488F188E-46E5-43ED-95A1-DAFBD60109D3}" type="pres">
      <dgm:prSet presAssocID="{9A49C3C8-DE6B-447D-8812-E9907DA17196}" presName="composite" presStyleCnt="0">
        <dgm:presLayoutVars>
          <dgm:chMax val="1"/>
          <dgm:dir/>
          <dgm:resizeHandles val="exact"/>
        </dgm:presLayoutVars>
      </dgm:prSet>
      <dgm:spPr/>
      <dgm:t>
        <a:bodyPr/>
        <a:lstStyle/>
        <a:p>
          <a:endParaRPr lang="en-US"/>
        </a:p>
      </dgm:t>
    </dgm:pt>
    <dgm:pt modelId="{03C21858-3FFB-474B-83EA-6D6D0B1483CC}" type="pres">
      <dgm:prSet presAssocID="{35DE6BD9-0EFF-4965-9C44-484B5B0A5338}" presName="roof" presStyleLbl="dkBgShp" presStyleIdx="0" presStyleCnt="2" custAng="0"/>
      <dgm:spPr/>
      <dgm:t>
        <a:bodyPr/>
        <a:lstStyle/>
        <a:p>
          <a:endParaRPr lang="en-US"/>
        </a:p>
      </dgm:t>
    </dgm:pt>
    <dgm:pt modelId="{AD63CC43-80B9-4EF1-B381-F2906C5B7D74}" type="pres">
      <dgm:prSet presAssocID="{35DE6BD9-0EFF-4965-9C44-484B5B0A5338}" presName="pillars" presStyleCnt="0"/>
      <dgm:spPr/>
    </dgm:pt>
    <dgm:pt modelId="{C749CBF6-1A2F-4BDB-9DFC-4F47FFBD00CF}" type="pres">
      <dgm:prSet presAssocID="{35DE6BD9-0EFF-4965-9C44-484B5B0A5338}" presName="pillar1" presStyleLbl="node1" presStyleIdx="0" presStyleCnt="1">
        <dgm:presLayoutVars>
          <dgm:bulletEnabled val="1"/>
        </dgm:presLayoutVars>
      </dgm:prSet>
      <dgm:spPr/>
      <dgm:t>
        <a:bodyPr/>
        <a:lstStyle/>
        <a:p>
          <a:endParaRPr lang="en-US"/>
        </a:p>
      </dgm:t>
    </dgm:pt>
    <dgm:pt modelId="{4F7A2C64-0D2F-4158-A4C8-DBC9BB15E898}" type="pres">
      <dgm:prSet presAssocID="{35DE6BD9-0EFF-4965-9C44-484B5B0A5338}" presName="base" presStyleLbl="dkBgShp" presStyleIdx="1" presStyleCnt="2"/>
      <dgm:spPr>
        <a:solidFill>
          <a:srgbClr val="C00000"/>
        </a:solidFill>
      </dgm:spPr>
    </dgm:pt>
  </dgm:ptLst>
  <dgm:cxnLst>
    <dgm:cxn modelId="{D4A45047-1C3F-A146-A008-169C5449BE64}" type="presOf" srcId="{35DE6BD9-0EFF-4965-9C44-484B5B0A5338}" destId="{03C21858-3FFB-474B-83EA-6D6D0B1483CC}" srcOrd="0" destOrd="0" presId="urn:microsoft.com/office/officeart/2005/8/layout/hList3"/>
    <dgm:cxn modelId="{3D31A64D-1549-4544-A15C-742F15EDEF7B}" srcId="{9A49C3C8-DE6B-447D-8812-E9907DA17196}" destId="{35DE6BD9-0EFF-4965-9C44-484B5B0A5338}" srcOrd="0" destOrd="0" parTransId="{3E245AFB-9A1E-43F9-8369-91C344A09846}" sibTransId="{8C7E2D49-3CA4-469D-8387-5FD9618C5888}"/>
    <dgm:cxn modelId="{5E3B15B2-ECEF-3745-83EF-F67955A1DF22}" type="presOf" srcId="{3685297B-804E-40C7-AE2A-64DDA3C60131}" destId="{C749CBF6-1A2F-4BDB-9DFC-4F47FFBD00CF}" srcOrd="0" destOrd="0" presId="urn:microsoft.com/office/officeart/2005/8/layout/hList3"/>
    <dgm:cxn modelId="{C4186F5F-B7E9-4953-A88D-EAC998ED0564}" srcId="{35DE6BD9-0EFF-4965-9C44-484B5B0A5338}" destId="{3685297B-804E-40C7-AE2A-64DDA3C60131}" srcOrd="0" destOrd="0" parTransId="{01CA7784-D51A-444C-B436-8C62A5C56440}" sibTransId="{38ED736F-4E24-4416-A041-ACE63F731EC1}"/>
    <dgm:cxn modelId="{E096FF3A-E843-4348-928C-07DE07D51E8B}" type="presOf" srcId="{9A49C3C8-DE6B-447D-8812-E9907DA17196}" destId="{488F188E-46E5-43ED-95A1-DAFBD60109D3}" srcOrd="0" destOrd="0" presId="urn:microsoft.com/office/officeart/2005/8/layout/hList3"/>
    <dgm:cxn modelId="{14827301-806E-1441-A292-005F99454007}" type="presParOf" srcId="{488F188E-46E5-43ED-95A1-DAFBD60109D3}" destId="{03C21858-3FFB-474B-83EA-6D6D0B1483CC}" srcOrd="0" destOrd="0" presId="urn:microsoft.com/office/officeart/2005/8/layout/hList3"/>
    <dgm:cxn modelId="{016DC854-D773-E347-B0A4-7F73D06F996E}" type="presParOf" srcId="{488F188E-46E5-43ED-95A1-DAFBD60109D3}" destId="{AD63CC43-80B9-4EF1-B381-F2906C5B7D74}" srcOrd="1" destOrd="0" presId="urn:microsoft.com/office/officeart/2005/8/layout/hList3"/>
    <dgm:cxn modelId="{E8EBC30B-1C85-2047-8515-C78479D328EE}" type="presParOf" srcId="{AD63CC43-80B9-4EF1-B381-F2906C5B7D74}" destId="{C749CBF6-1A2F-4BDB-9DFC-4F47FFBD00CF}" srcOrd="0" destOrd="0" presId="urn:microsoft.com/office/officeart/2005/8/layout/hList3"/>
    <dgm:cxn modelId="{79791EB6-3C50-5349-B1E9-414801FF0EB7}" type="presParOf" srcId="{488F188E-46E5-43ED-95A1-DAFBD60109D3}" destId="{4F7A2C64-0D2F-4158-A4C8-DBC9BB15E89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49C3C8-DE6B-447D-8812-E9907DA1719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5DE6BD9-0EFF-4965-9C44-484B5B0A5338}">
      <dgm:prSet phldrT="[Text]"/>
      <dgm:spPr>
        <a:solidFill>
          <a:srgbClr val="C00000"/>
        </a:solidFill>
      </dgm:spPr>
      <dgm:t>
        <a:bodyPr/>
        <a:lstStyle/>
        <a:p>
          <a:r>
            <a:rPr lang="en-US" i="1" dirty="0">
              <a:latin typeface="Calibri" pitchFamily="34" charset="0"/>
            </a:rPr>
            <a:t>Convergence of intelligence and learning theories suggest similar methods for effective teaching and learning:</a:t>
          </a:r>
          <a:endParaRPr lang="en-US" dirty="0"/>
        </a:p>
      </dgm:t>
    </dgm:pt>
    <dgm:pt modelId="{3E245AFB-9A1E-43F9-8369-91C344A09846}" type="parTrans" cxnId="{3D31A64D-1549-4544-A15C-742F15EDEF7B}">
      <dgm:prSet/>
      <dgm:spPr/>
      <dgm:t>
        <a:bodyPr/>
        <a:lstStyle/>
        <a:p>
          <a:endParaRPr lang="en-US"/>
        </a:p>
      </dgm:t>
    </dgm:pt>
    <dgm:pt modelId="{8C7E2D49-3CA4-469D-8387-5FD9618C5888}" type="sibTrans" cxnId="{3D31A64D-1549-4544-A15C-742F15EDEF7B}">
      <dgm:prSet/>
      <dgm:spPr/>
      <dgm:t>
        <a:bodyPr/>
        <a:lstStyle/>
        <a:p>
          <a:endParaRPr lang="en-US"/>
        </a:p>
      </dgm:t>
    </dgm:pt>
    <dgm:pt modelId="{93DA02E6-4D6F-4941-B381-2D2C7B10BEF1}">
      <dgm:prSet phldrT="[Text]"/>
      <dgm:spPr>
        <a:solidFill>
          <a:srgbClr val="002D62"/>
        </a:solidFill>
      </dgm:spPr>
      <dgm:t>
        <a:bodyPr/>
        <a:lstStyle/>
        <a:p>
          <a:r>
            <a:rPr lang="en-US" b="1" dirty="0"/>
            <a:t>Caine &amp; Caine</a:t>
          </a:r>
          <a:r>
            <a:rPr lang="en-US" dirty="0"/>
            <a:t>:  Striving for connectedness</a:t>
          </a:r>
        </a:p>
      </dgm:t>
    </dgm:pt>
    <dgm:pt modelId="{29C2D22E-E679-433E-AFE3-0727EA7D3405}" type="parTrans" cxnId="{8E8F42F3-572A-497A-839E-1DCEA855324A}">
      <dgm:prSet/>
      <dgm:spPr/>
      <dgm:t>
        <a:bodyPr/>
        <a:lstStyle/>
        <a:p>
          <a:endParaRPr lang="en-US"/>
        </a:p>
      </dgm:t>
    </dgm:pt>
    <dgm:pt modelId="{27697A38-0F9E-433C-AF37-3E2C161325CB}" type="sibTrans" cxnId="{8E8F42F3-572A-497A-839E-1DCEA855324A}">
      <dgm:prSet/>
      <dgm:spPr/>
      <dgm:t>
        <a:bodyPr/>
        <a:lstStyle/>
        <a:p>
          <a:endParaRPr lang="en-US"/>
        </a:p>
      </dgm:t>
    </dgm:pt>
    <dgm:pt modelId="{488F188E-46E5-43ED-95A1-DAFBD60109D3}" type="pres">
      <dgm:prSet presAssocID="{9A49C3C8-DE6B-447D-8812-E9907DA17196}" presName="composite" presStyleCnt="0">
        <dgm:presLayoutVars>
          <dgm:chMax val="1"/>
          <dgm:dir/>
          <dgm:resizeHandles val="exact"/>
        </dgm:presLayoutVars>
      </dgm:prSet>
      <dgm:spPr/>
      <dgm:t>
        <a:bodyPr/>
        <a:lstStyle/>
        <a:p>
          <a:endParaRPr lang="en-US"/>
        </a:p>
      </dgm:t>
    </dgm:pt>
    <dgm:pt modelId="{03C21858-3FFB-474B-83EA-6D6D0B1483CC}" type="pres">
      <dgm:prSet presAssocID="{35DE6BD9-0EFF-4965-9C44-484B5B0A5338}" presName="roof" presStyleLbl="dkBgShp" presStyleIdx="0" presStyleCnt="2"/>
      <dgm:spPr/>
      <dgm:t>
        <a:bodyPr/>
        <a:lstStyle/>
        <a:p>
          <a:endParaRPr lang="en-US"/>
        </a:p>
      </dgm:t>
    </dgm:pt>
    <dgm:pt modelId="{AD63CC43-80B9-4EF1-B381-F2906C5B7D74}" type="pres">
      <dgm:prSet presAssocID="{35DE6BD9-0EFF-4965-9C44-484B5B0A5338}" presName="pillars" presStyleCnt="0"/>
      <dgm:spPr/>
    </dgm:pt>
    <dgm:pt modelId="{C749CBF6-1A2F-4BDB-9DFC-4F47FFBD00CF}" type="pres">
      <dgm:prSet presAssocID="{35DE6BD9-0EFF-4965-9C44-484B5B0A5338}" presName="pillar1" presStyleLbl="node1" presStyleIdx="0" presStyleCnt="1">
        <dgm:presLayoutVars>
          <dgm:bulletEnabled val="1"/>
        </dgm:presLayoutVars>
      </dgm:prSet>
      <dgm:spPr/>
      <dgm:t>
        <a:bodyPr/>
        <a:lstStyle/>
        <a:p>
          <a:endParaRPr lang="en-US"/>
        </a:p>
      </dgm:t>
    </dgm:pt>
    <dgm:pt modelId="{4F7A2C64-0D2F-4158-A4C8-DBC9BB15E898}" type="pres">
      <dgm:prSet presAssocID="{35DE6BD9-0EFF-4965-9C44-484B5B0A5338}" presName="base" presStyleLbl="dkBgShp" presStyleIdx="1" presStyleCnt="2"/>
      <dgm:spPr>
        <a:solidFill>
          <a:srgbClr val="C00000"/>
        </a:solidFill>
      </dgm:spPr>
    </dgm:pt>
  </dgm:ptLst>
  <dgm:cxnLst>
    <dgm:cxn modelId="{8E8F42F3-572A-497A-839E-1DCEA855324A}" srcId="{35DE6BD9-0EFF-4965-9C44-484B5B0A5338}" destId="{93DA02E6-4D6F-4941-B381-2D2C7B10BEF1}" srcOrd="0" destOrd="0" parTransId="{29C2D22E-E679-433E-AFE3-0727EA7D3405}" sibTransId="{27697A38-0F9E-433C-AF37-3E2C161325CB}"/>
    <dgm:cxn modelId="{3D31A64D-1549-4544-A15C-742F15EDEF7B}" srcId="{9A49C3C8-DE6B-447D-8812-E9907DA17196}" destId="{35DE6BD9-0EFF-4965-9C44-484B5B0A5338}" srcOrd="0" destOrd="0" parTransId="{3E245AFB-9A1E-43F9-8369-91C344A09846}" sibTransId="{8C7E2D49-3CA4-469D-8387-5FD9618C5888}"/>
    <dgm:cxn modelId="{A61FC02C-7740-8542-8D35-731D228BC4ED}" type="presOf" srcId="{93DA02E6-4D6F-4941-B381-2D2C7B10BEF1}" destId="{C749CBF6-1A2F-4BDB-9DFC-4F47FFBD00CF}" srcOrd="0" destOrd="0" presId="urn:microsoft.com/office/officeart/2005/8/layout/hList3"/>
    <dgm:cxn modelId="{D825C227-A154-984B-9400-CD5239E0E652}" type="presOf" srcId="{9A49C3C8-DE6B-447D-8812-E9907DA17196}" destId="{488F188E-46E5-43ED-95A1-DAFBD60109D3}" srcOrd="0" destOrd="0" presId="urn:microsoft.com/office/officeart/2005/8/layout/hList3"/>
    <dgm:cxn modelId="{F17D7679-B77B-0140-BF66-41AD1F829E39}" type="presOf" srcId="{35DE6BD9-0EFF-4965-9C44-484B5B0A5338}" destId="{03C21858-3FFB-474B-83EA-6D6D0B1483CC}" srcOrd="0" destOrd="0" presId="urn:microsoft.com/office/officeart/2005/8/layout/hList3"/>
    <dgm:cxn modelId="{C8621492-6223-1142-A251-2FA992E5B43B}" type="presParOf" srcId="{488F188E-46E5-43ED-95A1-DAFBD60109D3}" destId="{03C21858-3FFB-474B-83EA-6D6D0B1483CC}" srcOrd="0" destOrd="0" presId="urn:microsoft.com/office/officeart/2005/8/layout/hList3"/>
    <dgm:cxn modelId="{608EA545-908A-F540-AE49-2BBD3D9EC594}" type="presParOf" srcId="{488F188E-46E5-43ED-95A1-DAFBD60109D3}" destId="{AD63CC43-80B9-4EF1-B381-F2906C5B7D74}" srcOrd="1" destOrd="0" presId="urn:microsoft.com/office/officeart/2005/8/layout/hList3"/>
    <dgm:cxn modelId="{11AE7108-D83C-D940-8906-CDAB0EE76A7E}" type="presParOf" srcId="{AD63CC43-80B9-4EF1-B381-F2906C5B7D74}" destId="{C749CBF6-1A2F-4BDB-9DFC-4F47FFBD00CF}" srcOrd="0" destOrd="0" presId="urn:microsoft.com/office/officeart/2005/8/layout/hList3"/>
    <dgm:cxn modelId="{639A59BC-9501-2144-9F69-DCC20C99E100}" type="presParOf" srcId="{488F188E-46E5-43ED-95A1-DAFBD60109D3}" destId="{4F7A2C64-0D2F-4158-A4C8-DBC9BB15E89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49C3C8-DE6B-447D-8812-E9907DA17196}"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5DE6BD9-0EFF-4965-9C44-484B5B0A5338}">
      <dgm:prSet phldrT="[Text]"/>
      <dgm:spPr>
        <a:solidFill>
          <a:srgbClr val="C00000"/>
        </a:solidFill>
      </dgm:spPr>
      <dgm:t>
        <a:bodyPr/>
        <a:lstStyle/>
        <a:p>
          <a:r>
            <a:rPr lang="en-US" i="1" dirty="0">
              <a:latin typeface="Calibri" pitchFamily="34" charset="0"/>
            </a:rPr>
            <a:t>Convergence of intelligence and learning theories suggest similar methods for effective teaching and learning:</a:t>
          </a:r>
          <a:endParaRPr lang="en-US" dirty="0"/>
        </a:p>
      </dgm:t>
    </dgm:pt>
    <dgm:pt modelId="{3E245AFB-9A1E-43F9-8369-91C344A09846}" type="parTrans" cxnId="{3D31A64D-1549-4544-A15C-742F15EDEF7B}">
      <dgm:prSet/>
      <dgm:spPr/>
      <dgm:t>
        <a:bodyPr/>
        <a:lstStyle/>
        <a:p>
          <a:endParaRPr lang="en-US"/>
        </a:p>
      </dgm:t>
    </dgm:pt>
    <dgm:pt modelId="{8C7E2D49-3CA4-469D-8387-5FD9618C5888}" type="sibTrans" cxnId="{3D31A64D-1549-4544-A15C-742F15EDEF7B}">
      <dgm:prSet/>
      <dgm:spPr/>
      <dgm:t>
        <a:bodyPr/>
        <a:lstStyle/>
        <a:p>
          <a:endParaRPr lang="en-US"/>
        </a:p>
      </dgm:t>
    </dgm:pt>
    <dgm:pt modelId="{84332159-6756-4C85-9DD5-FFC9D5B392C1}">
      <dgm:prSet phldrT="[Text]"/>
      <dgm:spPr>
        <a:solidFill>
          <a:srgbClr val="002D62"/>
        </a:solidFill>
      </dgm:spPr>
      <dgm:t>
        <a:bodyPr/>
        <a:lstStyle/>
        <a:p>
          <a:r>
            <a:rPr lang="en-US" b="1" dirty="0"/>
            <a:t>Howard Gardner</a:t>
          </a:r>
          <a:r>
            <a:rPr lang="en-US" dirty="0"/>
            <a:t>:  The mind’s capacity for learning is broader than assumed</a:t>
          </a:r>
        </a:p>
      </dgm:t>
    </dgm:pt>
    <dgm:pt modelId="{A1D80628-79EE-4112-8382-BD57A96A2B72}" type="parTrans" cxnId="{D846DB86-1C0A-4417-98DB-C129DFF6CDD6}">
      <dgm:prSet/>
      <dgm:spPr/>
      <dgm:t>
        <a:bodyPr/>
        <a:lstStyle/>
        <a:p>
          <a:endParaRPr lang="en-US"/>
        </a:p>
      </dgm:t>
    </dgm:pt>
    <dgm:pt modelId="{9AE99DAA-B501-459E-81A1-5FF37D42771E}" type="sibTrans" cxnId="{D846DB86-1C0A-4417-98DB-C129DFF6CDD6}">
      <dgm:prSet/>
      <dgm:spPr/>
      <dgm:t>
        <a:bodyPr/>
        <a:lstStyle/>
        <a:p>
          <a:endParaRPr lang="en-US"/>
        </a:p>
      </dgm:t>
    </dgm:pt>
    <dgm:pt modelId="{488F188E-46E5-43ED-95A1-DAFBD60109D3}" type="pres">
      <dgm:prSet presAssocID="{9A49C3C8-DE6B-447D-8812-E9907DA17196}" presName="composite" presStyleCnt="0">
        <dgm:presLayoutVars>
          <dgm:chMax val="1"/>
          <dgm:dir/>
          <dgm:resizeHandles val="exact"/>
        </dgm:presLayoutVars>
      </dgm:prSet>
      <dgm:spPr/>
      <dgm:t>
        <a:bodyPr/>
        <a:lstStyle/>
        <a:p>
          <a:endParaRPr lang="en-US"/>
        </a:p>
      </dgm:t>
    </dgm:pt>
    <dgm:pt modelId="{03C21858-3FFB-474B-83EA-6D6D0B1483CC}" type="pres">
      <dgm:prSet presAssocID="{35DE6BD9-0EFF-4965-9C44-484B5B0A5338}" presName="roof" presStyleLbl="dkBgShp" presStyleIdx="0" presStyleCnt="2"/>
      <dgm:spPr/>
      <dgm:t>
        <a:bodyPr/>
        <a:lstStyle/>
        <a:p>
          <a:endParaRPr lang="en-US"/>
        </a:p>
      </dgm:t>
    </dgm:pt>
    <dgm:pt modelId="{AD63CC43-80B9-4EF1-B381-F2906C5B7D74}" type="pres">
      <dgm:prSet presAssocID="{35DE6BD9-0EFF-4965-9C44-484B5B0A5338}" presName="pillars" presStyleCnt="0"/>
      <dgm:spPr/>
    </dgm:pt>
    <dgm:pt modelId="{C749CBF6-1A2F-4BDB-9DFC-4F47FFBD00CF}" type="pres">
      <dgm:prSet presAssocID="{35DE6BD9-0EFF-4965-9C44-484B5B0A5338}" presName="pillar1" presStyleLbl="node1" presStyleIdx="0" presStyleCnt="1">
        <dgm:presLayoutVars>
          <dgm:bulletEnabled val="1"/>
        </dgm:presLayoutVars>
      </dgm:prSet>
      <dgm:spPr/>
      <dgm:t>
        <a:bodyPr/>
        <a:lstStyle/>
        <a:p>
          <a:endParaRPr lang="en-US"/>
        </a:p>
      </dgm:t>
    </dgm:pt>
    <dgm:pt modelId="{4F7A2C64-0D2F-4158-A4C8-DBC9BB15E898}" type="pres">
      <dgm:prSet presAssocID="{35DE6BD9-0EFF-4965-9C44-484B5B0A5338}" presName="base" presStyleLbl="dkBgShp" presStyleIdx="1" presStyleCnt="2"/>
      <dgm:spPr>
        <a:solidFill>
          <a:srgbClr val="C00000"/>
        </a:solidFill>
      </dgm:spPr>
    </dgm:pt>
  </dgm:ptLst>
  <dgm:cxnLst>
    <dgm:cxn modelId="{D846DB86-1C0A-4417-98DB-C129DFF6CDD6}" srcId="{35DE6BD9-0EFF-4965-9C44-484B5B0A5338}" destId="{84332159-6756-4C85-9DD5-FFC9D5B392C1}" srcOrd="0" destOrd="0" parTransId="{A1D80628-79EE-4112-8382-BD57A96A2B72}" sibTransId="{9AE99DAA-B501-459E-81A1-5FF37D42771E}"/>
    <dgm:cxn modelId="{CF01F6BB-69CE-0247-A1F8-11CD7F20F343}" type="presOf" srcId="{35DE6BD9-0EFF-4965-9C44-484B5B0A5338}" destId="{03C21858-3FFB-474B-83EA-6D6D0B1483CC}" srcOrd="0" destOrd="0" presId="urn:microsoft.com/office/officeart/2005/8/layout/hList3"/>
    <dgm:cxn modelId="{7F5F3DDB-5DA0-F24F-AFBD-015F1EB89015}" type="presOf" srcId="{9A49C3C8-DE6B-447D-8812-E9907DA17196}" destId="{488F188E-46E5-43ED-95A1-DAFBD60109D3}" srcOrd="0" destOrd="0" presId="urn:microsoft.com/office/officeart/2005/8/layout/hList3"/>
    <dgm:cxn modelId="{3D31A64D-1549-4544-A15C-742F15EDEF7B}" srcId="{9A49C3C8-DE6B-447D-8812-E9907DA17196}" destId="{35DE6BD9-0EFF-4965-9C44-484B5B0A5338}" srcOrd="0" destOrd="0" parTransId="{3E245AFB-9A1E-43F9-8369-91C344A09846}" sibTransId="{8C7E2D49-3CA4-469D-8387-5FD9618C5888}"/>
    <dgm:cxn modelId="{F6443A6A-7B99-CE49-B7CB-FFF75FD724BA}" type="presOf" srcId="{84332159-6756-4C85-9DD5-FFC9D5B392C1}" destId="{C749CBF6-1A2F-4BDB-9DFC-4F47FFBD00CF}" srcOrd="0" destOrd="0" presId="urn:microsoft.com/office/officeart/2005/8/layout/hList3"/>
    <dgm:cxn modelId="{E3B84156-575A-7140-A5DB-E147C9C8B677}" type="presParOf" srcId="{488F188E-46E5-43ED-95A1-DAFBD60109D3}" destId="{03C21858-3FFB-474B-83EA-6D6D0B1483CC}" srcOrd="0" destOrd="0" presId="urn:microsoft.com/office/officeart/2005/8/layout/hList3"/>
    <dgm:cxn modelId="{3AD41163-8716-9E43-978A-E5DEF7BD3ED3}" type="presParOf" srcId="{488F188E-46E5-43ED-95A1-DAFBD60109D3}" destId="{AD63CC43-80B9-4EF1-B381-F2906C5B7D74}" srcOrd="1" destOrd="0" presId="urn:microsoft.com/office/officeart/2005/8/layout/hList3"/>
    <dgm:cxn modelId="{FAA78458-86EC-F146-9E28-24F13B869F90}" type="presParOf" srcId="{AD63CC43-80B9-4EF1-B381-F2906C5B7D74}" destId="{C749CBF6-1A2F-4BDB-9DFC-4F47FFBD00CF}" srcOrd="0" destOrd="0" presId="urn:microsoft.com/office/officeart/2005/8/layout/hList3"/>
    <dgm:cxn modelId="{80372758-5F77-7D43-AEF2-DDF8FC602B0E}" type="presParOf" srcId="{488F188E-46E5-43ED-95A1-DAFBD60109D3}" destId="{4F7A2C64-0D2F-4158-A4C8-DBC9BB15E89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C22EA6-7D17-4990-9E66-844B57D9BD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00C6871-CDC7-4C6B-B0F1-8A74303A1E96}">
      <dgm:prSet phldrT="[Text]" custT="1"/>
      <dgm:spPr>
        <a:solidFill>
          <a:srgbClr val="C00000"/>
        </a:solidFill>
      </dgm:spPr>
      <dgm:t>
        <a:bodyPr/>
        <a:lstStyle/>
        <a:p>
          <a:pPr algn="ctr"/>
          <a:r>
            <a:rPr lang="en-US" sz="4000" b="1" u="sng" dirty="0"/>
            <a:t>Two Fundamental Principles:</a:t>
          </a:r>
          <a:endParaRPr lang="en-US" sz="4000" dirty="0"/>
        </a:p>
      </dgm:t>
    </dgm:pt>
    <dgm:pt modelId="{6AA0A71B-0BD3-4BD5-A658-2BC9A5F918E2}" type="parTrans" cxnId="{AD3CEA7A-F29C-433D-80D7-E71E018FC1BE}">
      <dgm:prSet/>
      <dgm:spPr/>
      <dgm:t>
        <a:bodyPr/>
        <a:lstStyle/>
        <a:p>
          <a:endParaRPr lang="en-US"/>
        </a:p>
      </dgm:t>
    </dgm:pt>
    <dgm:pt modelId="{E9753D94-F43F-4656-998C-A5F6C3948A5D}" type="sibTrans" cxnId="{AD3CEA7A-F29C-433D-80D7-E71E018FC1BE}">
      <dgm:prSet/>
      <dgm:spPr/>
      <dgm:t>
        <a:bodyPr/>
        <a:lstStyle/>
        <a:p>
          <a:endParaRPr lang="en-US"/>
        </a:p>
      </dgm:t>
    </dgm:pt>
    <dgm:pt modelId="{A378FF24-2D79-4CE1-A612-2DCF3264E1A9}">
      <dgm:prSet phldrT="[Text]" custT="1"/>
      <dgm:spPr>
        <a:solidFill>
          <a:srgbClr val="C00000"/>
        </a:solidFill>
      </dgm:spPr>
      <dgm:t>
        <a:bodyPr/>
        <a:lstStyle/>
        <a:p>
          <a:pPr algn="r"/>
          <a:r>
            <a:rPr lang="en-US" sz="1600" i="1" dirty="0"/>
            <a:t>Multiple Intelligence Theory: </a:t>
          </a:r>
          <a:r>
            <a:rPr lang="en-US" sz="1600" dirty="0"/>
            <a:t>Howard Gardner, Harvard University; </a:t>
          </a:r>
          <a:r>
            <a:rPr lang="en-US" sz="1600" i="1" dirty="0"/>
            <a:t>Frames of Mind</a:t>
          </a:r>
          <a:r>
            <a:rPr lang="en-US" sz="1600" dirty="0"/>
            <a:t> (1983)</a:t>
          </a:r>
        </a:p>
      </dgm:t>
    </dgm:pt>
    <dgm:pt modelId="{95CD33F9-F3DD-401D-9503-A14D7AECACCB}" type="parTrans" cxnId="{3719E49F-0660-42D0-97B0-079C2F53F33B}">
      <dgm:prSet/>
      <dgm:spPr/>
      <dgm:t>
        <a:bodyPr/>
        <a:lstStyle/>
        <a:p>
          <a:endParaRPr lang="en-US"/>
        </a:p>
      </dgm:t>
    </dgm:pt>
    <dgm:pt modelId="{F688C049-AB57-4336-832D-DF53EAE1B21B}" type="sibTrans" cxnId="{3719E49F-0660-42D0-97B0-079C2F53F33B}">
      <dgm:prSet/>
      <dgm:spPr/>
      <dgm:t>
        <a:bodyPr/>
        <a:lstStyle/>
        <a:p>
          <a:endParaRPr lang="en-US"/>
        </a:p>
      </dgm:t>
    </dgm:pt>
    <dgm:pt modelId="{0159811B-BBCB-4942-9FCD-6EA07D41C0A2}">
      <dgm:prSet custT="1"/>
      <dgm:spPr>
        <a:solidFill>
          <a:srgbClr val="002D62"/>
        </a:solidFill>
      </dgm:spPr>
      <dgm:t>
        <a:bodyPr/>
        <a:lstStyle/>
        <a:p>
          <a:r>
            <a:rPr lang="en-US" sz="2800" b="1" dirty="0">
              <a:solidFill>
                <a:schemeClr val="bg1"/>
              </a:solidFill>
            </a:rPr>
            <a:t>Intelligence is </a:t>
          </a:r>
          <a:r>
            <a:rPr lang="en-US" sz="2800" b="1" u="sng" dirty="0">
              <a:solidFill>
                <a:schemeClr val="bg1"/>
              </a:solidFill>
            </a:rPr>
            <a:t>not fixed</a:t>
          </a:r>
          <a:r>
            <a:rPr lang="en-US" sz="2800" dirty="0"/>
            <a:t>—teachers can help to develop intellectual capacity of students.</a:t>
          </a:r>
        </a:p>
      </dgm:t>
    </dgm:pt>
    <dgm:pt modelId="{8F2B72D0-50AB-4229-8ECD-0E0373F39199}" type="parTrans" cxnId="{2236CD20-FF6B-4D92-AA78-88BE4BE466E2}">
      <dgm:prSet/>
      <dgm:spPr/>
      <dgm:t>
        <a:bodyPr/>
        <a:lstStyle/>
        <a:p>
          <a:endParaRPr lang="en-US"/>
        </a:p>
      </dgm:t>
    </dgm:pt>
    <dgm:pt modelId="{BF1B53E8-3440-4612-ADC9-07A9ECDFB3D0}" type="sibTrans" cxnId="{2236CD20-FF6B-4D92-AA78-88BE4BE466E2}">
      <dgm:prSet/>
      <dgm:spPr/>
      <dgm:t>
        <a:bodyPr/>
        <a:lstStyle/>
        <a:p>
          <a:endParaRPr lang="en-US"/>
        </a:p>
      </dgm:t>
    </dgm:pt>
    <dgm:pt modelId="{63A9C173-6267-4E50-9523-99DA2A6FBD50}">
      <dgm:prSet custT="1"/>
      <dgm:spPr>
        <a:solidFill>
          <a:srgbClr val="002D62"/>
        </a:solidFill>
      </dgm:spPr>
      <dgm:t>
        <a:bodyPr/>
        <a:lstStyle/>
        <a:p>
          <a:r>
            <a:rPr lang="en-US" sz="2800" b="1" dirty="0">
              <a:solidFill>
                <a:schemeClr val="bg1"/>
              </a:solidFill>
            </a:rPr>
            <a:t>Intelligence is </a:t>
          </a:r>
          <a:r>
            <a:rPr lang="en-US" sz="2800" b="1" u="sng" dirty="0">
              <a:solidFill>
                <a:schemeClr val="bg1"/>
              </a:solidFill>
            </a:rPr>
            <a:t>not unitary</a:t>
          </a:r>
          <a:r>
            <a:rPr lang="en-US" sz="2800" dirty="0"/>
            <a:t>—everyone has some of each intelligence, forming a unique pattern of intelligences.</a:t>
          </a:r>
        </a:p>
      </dgm:t>
    </dgm:pt>
    <dgm:pt modelId="{B9480DCC-4310-4E07-971D-116CDCD099DF}" type="parTrans" cxnId="{1767CA50-AA86-45A5-9C3E-36C935FD18BC}">
      <dgm:prSet/>
      <dgm:spPr/>
      <dgm:t>
        <a:bodyPr/>
        <a:lstStyle/>
        <a:p>
          <a:endParaRPr lang="en-US"/>
        </a:p>
      </dgm:t>
    </dgm:pt>
    <dgm:pt modelId="{B9391338-5206-4ACD-ACE9-E478BCF8BF7B}" type="sibTrans" cxnId="{1767CA50-AA86-45A5-9C3E-36C935FD18BC}">
      <dgm:prSet/>
      <dgm:spPr/>
      <dgm:t>
        <a:bodyPr/>
        <a:lstStyle/>
        <a:p>
          <a:endParaRPr lang="en-US"/>
        </a:p>
      </dgm:t>
    </dgm:pt>
    <dgm:pt modelId="{CA46FFED-CD1C-4D3D-A238-FB39D2BC85F3}" type="pres">
      <dgm:prSet presAssocID="{2AC22EA6-7D17-4990-9E66-844B57D9BD13}" presName="linear" presStyleCnt="0">
        <dgm:presLayoutVars>
          <dgm:animLvl val="lvl"/>
          <dgm:resizeHandles val="exact"/>
        </dgm:presLayoutVars>
      </dgm:prSet>
      <dgm:spPr/>
      <dgm:t>
        <a:bodyPr/>
        <a:lstStyle/>
        <a:p>
          <a:endParaRPr lang="en-US"/>
        </a:p>
      </dgm:t>
    </dgm:pt>
    <dgm:pt modelId="{294FBCBD-9296-430F-B2EE-FEDE3D110E75}" type="pres">
      <dgm:prSet presAssocID="{000C6871-CDC7-4C6B-B0F1-8A74303A1E96}" presName="parentText" presStyleLbl="node1" presStyleIdx="0" presStyleCnt="4">
        <dgm:presLayoutVars>
          <dgm:chMax val="0"/>
          <dgm:bulletEnabled val="1"/>
        </dgm:presLayoutVars>
      </dgm:prSet>
      <dgm:spPr/>
      <dgm:t>
        <a:bodyPr/>
        <a:lstStyle/>
        <a:p>
          <a:endParaRPr lang="en-US"/>
        </a:p>
      </dgm:t>
    </dgm:pt>
    <dgm:pt modelId="{8A71885A-6984-4498-926D-C075D6435645}" type="pres">
      <dgm:prSet presAssocID="{E9753D94-F43F-4656-998C-A5F6C3948A5D}" presName="spacer" presStyleCnt="0"/>
      <dgm:spPr/>
    </dgm:pt>
    <dgm:pt modelId="{91928F06-D64B-46ED-A771-60CD75BA900F}" type="pres">
      <dgm:prSet presAssocID="{0159811B-BBCB-4942-9FCD-6EA07D41C0A2}" presName="parentText" presStyleLbl="node1" presStyleIdx="1" presStyleCnt="4">
        <dgm:presLayoutVars>
          <dgm:chMax val="0"/>
          <dgm:bulletEnabled val="1"/>
        </dgm:presLayoutVars>
      </dgm:prSet>
      <dgm:spPr/>
      <dgm:t>
        <a:bodyPr/>
        <a:lstStyle/>
        <a:p>
          <a:endParaRPr lang="en-US"/>
        </a:p>
      </dgm:t>
    </dgm:pt>
    <dgm:pt modelId="{36329D42-0377-436F-91A5-CF4A4AA479B5}" type="pres">
      <dgm:prSet presAssocID="{BF1B53E8-3440-4612-ADC9-07A9ECDFB3D0}" presName="spacer" presStyleCnt="0"/>
      <dgm:spPr/>
    </dgm:pt>
    <dgm:pt modelId="{064BE66E-F135-4AF3-9286-EE7650EBE739}" type="pres">
      <dgm:prSet presAssocID="{63A9C173-6267-4E50-9523-99DA2A6FBD50}" presName="parentText" presStyleLbl="node1" presStyleIdx="2" presStyleCnt="4">
        <dgm:presLayoutVars>
          <dgm:chMax val="0"/>
          <dgm:bulletEnabled val="1"/>
        </dgm:presLayoutVars>
      </dgm:prSet>
      <dgm:spPr/>
      <dgm:t>
        <a:bodyPr/>
        <a:lstStyle/>
        <a:p>
          <a:endParaRPr lang="en-US"/>
        </a:p>
      </dgm:t>
    </dgm:pt>
    <dgm:pt modelId="{643596F1-6588-48CD-9E96-B3BD95A82A2B}" type="pres">
      <dgm:prSet presAssocID="{B9391338-5206-4ACD-ACE9-E478BCF8BF7B}" presName="spacer" presStyleCnt="0"/>
      <dgm:spPr/>
    </dgm:pt>
    <dgm:pt modelId="{DB1AD55D-00FC-42D9-971E-54D442BB462D}" type="pres">
      <dgm:prSet presAssocID="{A378FF24-2D79-4CE1-A612-2DCF3264E1A9}" presName="parentText" presStyleLbl="node1" presStyleIdx="3" presStyleCnt="4" custScaleY="63549">
        <dgm:presLayoutVars>
          <dgm:chMax val="0"/>
          <dgm:bulletEnabled val="1"/>
        </dgm:presLayoutVars>
      </dgm:prSet>
      <dgm:spPr/>
      <dgm:t>
        <a:bodyPr/>
        <a:lstStyle/>
        <a:p>
          <a:endParaRPr lang="en-US"/>
        </a:p>
      </dgm:t>
    </dgm:pt>
  </dgm:ptLst>
  <dgm:cxnLst>
    <dgm:cxn modelId="{2AFD2870-34BC-465D-9E7F-3AF788FEDCE1}" type="presOf" srcId="{2AC22EA6-7D17-4990-9E66-844B57D9BD13}" destId="{CA46FFED-CD1C-4D3D-A238-FB39D2BC85F3}" srcOrd="0" destOrd="0" presId="urn:microsoft.com/office/officeart/2005/8/layout/vList2"/>
    <dgm:cxn modelId="{584ED63A-675C-43AA-B228-9D72EF722A1B}" type="presOf" srcId="{A378FF24-2D79-4CE1-A612-2DCF3264E1A9}" destId="{DB1AD55D-00FC-42D9-971E-54D442BB462D}" srcOrd="0" destOrd="0" presId="urn:microsoft.com/office/officeart/2005/8/layout/vList2"/>
    <dgm:cxn modelId="{9294D803-B83A-4B90-9307-F08697E1210D}" type="presOf" srcId="{0159811B-BBCB-4942-9FCD-6EA07D41C0A2}" destId="{91928F06-D64B-46ED-A771-60CD75BA900F}" srcOrd="0" destOrd="0" presId="urn:microsoft.com/office/officeart/2005/8/layout/vList2"/>
    <dgm:cxn modelId="{876A9208-DA8F-4EB7-8EDF-45D516F9090A}" type="presOf" srcId="{000C6871-CDC7-4C6B-B0F1-8A74303A1E96}" destId="{294FBCBD-9296-430F-B2EE-FEDE3D110E75}" srcOrd="0" destOrd="0" presId="urn:microsoft.com/office/officeart/2005/8/layout/vList2"/>
    <dgm:cxn modelId="{1767CA50-AA86-45A5-9C3E-36C935FD18BC}" srcId="{2AC22EA6-7D17-4990-9E66-844B57D9BD13}" destId="{63A9C173-6267-4E50-9523-99DA2A6FBD50}" srcOrd="2" destOrd="0" parTransId="{B9480DCC-4310-4E07-971D-116CDCD099DF}" sibTransId="{B9391338-5206-4ACD-ACE9-E478BCF8BF7B}"/>
    <dgm:cxn modelId="{3719E49F-0660-42D0-97B0-079C2F53F33B}" srcId="{2AC22EA6-7D17-4990-9E66-844B57D9BD13}" destId="{A378FF24-2D79-4CE1-A612-2DCF3264E1A9}" srcOrd="3" destOrd="0" parTransId="{95CD33F9-F3DD-401D-9503-A14D7AECACCB}" sibTransId="{F688C049-AB57-4336-832D-DF53EAE1B21B}"/>
    <dgm:cxn modelId="{2236CD20-FF6B-4D92-AA78-88BE4BE466E2}" srcId="{2AC22EA6-7D17-4990-9E66-844B57D9BD13}" destId="{0159811B-BBCB-4942-9FCD-6EA07D41C0A2}" srcOrd="1" destOrd="0" parTransId="{8F2B72D0-50AB-4229-8ECD-0E0373F39199}" sibTransId="{BF1B53E8-3440-4612-ADC9-07A9ECDFB3D0}"/>
    <dgm:cxn modelId="{24DD6179-8DDF-4FFC-92E7-FC6E965F26C2}" type="presOf" srcId="{63A9C173-6267-4E50-9523-99DA2A6FBD50}" destId="{064BE66E-F135-4AF3-9286-EE7650EBE739}" srcOrd="0" destOrd="0" presId="urn:microsoft.com/office/officeart/2005/8/layout/vList2"/>
    <dgm:cxn modelId="{AD3CEA7A-F29C-433D-80D7-E71E018FC1BE}" srcId="{2AC22EA6-7D17-4990-9E66-844B57D9BD13}" destId="{000C6871-CDC7-4C6B-B0F1-8A74303A1E96}" srcOrd="0" destOrd="0" parTransId="{6AA0A71B-0BD3-4BD5-A658-2BC9A5F918E2}" sibTransId="{E9753D94-F43F-4656-998C-A5F6C3948A5D}"/>
    <dgm:cxn modelId="{9937CF76-00C6-43E6-94EE-7A62207BD7BE}" type="presParOf" srcId="{CA46FFED-CD1C-4D3D-A238-FB39D2BC85F3}" destId="{294FBCBD-9296-430F-B2EE-FEDE3D110E75}" srcOrd="0" destOrd="0" presId="urn:microsoft.com/office/officeart/2005/8/layout/vList2"/>
    <dgm:cxn modelId="{DAE254F1-1A48-4987-A81D-9EB1A23C9BDD}" type="presParOf" srcId="{CA46FFED-CD1C-4D3D-A238-FB39D2BC85F3}" destId="{8A71885A-6984-4498-926D-C075D6435645}" srcOrd="1" destOrd="0" presId="urn:microsoft.com/office/officeart/2005/8/layout/vList2"/>
    <dgm:cxn modelId="{470DB811-2599-4107-9096-E42F798101D9}" type="presParOf" srcId="{CA46FFED-CD1C-4D3D-A238-FB39D2BC85F3}" destId="{91928F06-D64B-46ED-A771-60CD75BA900F}" srcOrd="2" destOrd="0" presId="urn:microsoft.com/office/officeart/2005/8/layout/vList2"/>
    <dgm:cxn modelId="{93B56DAE-F099-4EF4-BA4A-D7879C3757D2}" type="presParOf" srcId="{CA46FFED-CD1C-4D3D-A238-FB39D2BC85F3}" destId="{36329D42-0377-436F-91A5-CF4A4AA479B5}" srcOrd="3" destOrd="0" presId="urn:microsoft.com/office/officeart/2005/8/layout/vList2"/>
    <dgm:cxn modelId="{CF4E36D2-D4E2-4C22-BD7D-32E48B2A6705}" type="presParOf" srcId="{CA46FFED-CD1C-4D3D-A238-FB39D2BC85F3}" destId="{064BE66E-F135-4AF3-9286-EE7650EBE739}" srcOrd="4" destOrd="0" presId="urn:microsoft.com/office/officeart/2005/8/layout/vList2"/>
    <dgm:cxn modelId="{09C3A5D2-90CD-412D-B8D9-92262B6F6450}" type="presParOf" srcId="{CA46FFED-CD1C-4D3D-A238-FB39D2BC85F3}" destId="{643596F1-6588-48CD-9E96-B3BD95A82A2B}" srcOrd="5" destOrd="0" presId="urn:microsoft.com/office/officeart/2005/8/layout/vList2"/>
    <dgm:cxn modelId="{5E5D81DA-FD19-4077-BFA5-3AB64C17ABD5}" type="presParOf" srcId="{CA46FFED-CD1C-4D3D-A238-FB39D2BC85F3}" destId="{DB1AD55D-00FC-42D9-971E-54D442BB462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EDEA6-AACA-4AD8-ADFC-F5BA683738E3}" type="datetimeFigureOut">
              <a:rPr lang="en-US" smtClean="0"/>
              <a:t>7/26/16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68CBE-BC9C-43FE-B33D-DE6B1D199CD8}" type="slidenum">
              <a:rPr lang="en-US" smtClean="0"/>
              <a:t>‹#›</a:t>
            </a:fld>
            <a:endParaRPr lang="en-US"/>
          </a:p>
        </p:txBody>
      </p:sp>
    </p:spTree>
    <p:extLst>
      <p:ext uri="{BB962C8B-B14F-4D97-AF65-F5344CB8AC3E}">
        <p14:creationId xmlns:p14="http://schemas.microsoft.com/office/powerpoint/2010/main" val="2707407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cte.ed.gov/employabilityskills/index.php/framework/applied_knowledge" TargetMode="External"/><Relationship Id="rId4" Type="http://schemas.openxmlformats.org/officeDocument/2006/relationships/hyperlink" Target="http://cte.ed.gov/employabilityskills/index.php/framework/effective_relationships" TargetMode="External"/><Relationship Id="rId5" Type="http://schemas.openxmlformats.org/officeDocument/2006/relationships/hyperlink" Target="http://cte.ed.gov/employabilityskills/index.php/framework/workplace_skills" TargetMode="External"/><Relationship Id="rId6" Type="http://schemas.openxmlformats.org/officeDocument/2006/relationships/hyperlink" Target="http://cte.ed.gov/employabilityskills/index.php/framework/index" TargetMode="External"/><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www.nap.edu/openbook.php?record_id=13242&amp;page=128" TargetMode="External"/><Relationship Id="rId4" Type="http://schemas.openxmlformats.org/officeDocument/2006/relationships/hyperlink" Target="http://www.cord.org/uploadedfiles/Teaching%20Contextually%20(Crawford).pdf" TargetMode="External"/><Relationship Id="rId5" Type="http://schemas.openxmlformats.org/officeDocument/2006/relationships/hyperlink" Target="http://www.youtube.com/watch?v=4L781Z99KFc" TargetMode="External"/><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 Id="rId3" Type="http://schemas.openxmlformats.org/officeDocument/2006/relationships/hyperlink" Target="http://www.aps.edu/rda/documents/resources/Webbs_DOK_Guide.pdf"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 Id="rId3" Type="http://schemas.openxmlformats.org/officeDocument/2006/relationships/hyperlink" Target="http://mnfasttrac.org/"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mnfasttrac.org/docs/MN%20FastTRAC%20Program%20Model%20Je%202011.ppt" TargetMode="External"/><Relationship Id="rId4" Type="http://schemas.openxmlformats.org/officeDocument/2006/relationships/hyperlink" Target="http://my.brainshark.com/EL-Civics-142661177" TargetMode="External"/><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 Id="rId3" Type="http://schemas.openxmlformats.org/officeDocument/2006/relationships/hyperlink" Target="http://www.womenemployed.org/docs/BridgeGuideFinal.pdf"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65175-B1FE-4431-82B6-7E0D45600BAB}"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103691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13</a:t>
            </a:fld>
            <a:endParaRPr lang="en-US" dirty="0"/>
          </a:p>
        </p:txBody>
      </p:sp>
    </p:spTree>
    <p:extLst>
      <p:ext uri="{BB962C8B-B14F-4D97-AF65-F5344CB8AC3E}">
        <p14:creationId xmlns:p14="http://schemas.microsoft.com/office/powerpoint/2010/main" val="32437808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06346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70">
              <a:defRPr/>
            </a:pPr>
            <a:r>
              <a:rPr lang="en-US" dirty="0"/>
              <a:t>Talking points:</a:t>
            </a:r>
            <a:br>
              <a:rPr lang="en-US" dirty="0"/>
            </a:br>
            <a:r>
              <a:rPr lang="en-US" dirty="0"/>
              <a:t>These are the characteristics we will use to unpack</a:t>
            </a:r>
            <a:r>
              <a:rPr lang="en-US" baseline="0" dirty="0"/>
              <a:t> (examine elements closely) ABE/ESL/GED curriculum in career pathways.  </a:t>
            </a:r>
            <a:r>
              <a:rPr lang="en-US" dirty="0"/>
              <a:t>First we will examine each of these characteristics in detail</a:t>
            </a:r>
            <a:r>
              <a:rPr lang="en-US" baseline="0" dirty="0"/>
              <a:t> and then we will use them to unpack several examples from the LINCS Resource Center.</a:t>
            </a:r>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436165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Facilitator prerequisites:</a:t>
            </a:r>
            <a:br>
              <a:rPr lang="en-US" dirty="0"/>
            </a:br>
            <a:r>
              <a:rPr lang="en-US" dirty="0"/>
              <a:t>Familiarity</a:t>
            </a:r>
            <a:r>
              <a:rPr lang="en-US" baseline="0" dirty="0"/>
              <a:t> with the instructional resources contained in the LINCS Resource Center, with particular attention to the ways in which instruction is organized (structure).</a:t>
            </a:r>
            <a:endParaRPr lang="en-US" dirty="0"/>
          </a:p>
          <a:p>
            <a:endParaRPr lang="en-US" dirty="0"/>
          </a:p>
          <a:p>
            <a:r>
              <a:rPr lang="en-US" dirty="0"/>
              <a:t>Talking points:</a:t>
            </a:r>
            <a:br>
              <a:rPr lang="en-US" dirty="0"/>
            </a:br>
            <a:r>
              <a:rPr lang="en-US" dirty="0"/>
              <a:t>Recall two descriptions of contextualized instruction—</a:t>
            </a:r>
          </a:p>
          <a:p>
            <a:r>
              <a:rPr lang="en-US" dirty="0"/>
              <a:t/>
            </a:r>
            <a:br>
              <a:rPr lang="en-US" dirty="0"/>
            </a:br>
            <a:r>
              <a:rPr lang="en-US" dirty="0"/>
              <a:t>(1) </a:t>
            </a:r>
            <a:r>
              <a:rPr lang="en-US" i="0" dirty="0"/>
              <a:t>Contextualization</a:t>
            </a:r>
            <a:r>
              <a:rPr lang="en-US" i="0" baseline="0" dirty="0"/>
              <a:t> r</a:t>
            </a:r>
            <a:r>
              <a:rPr lang="en-US" i="0" dirty="0"/>
              <a:t>elates instructional content to the specific contexts of learners’ lives and interests to increase retention of information and motivation to learn.	</a:t>
            </a:r>
          </a:p>
          <a:p>
            <a:r>
              <a:rPr lang="en-US" i="0" dirty="0"/>
              <a:t/>
            </a:r>
            <a:br>
              <a:rPr lang="en-US" i="0" dirty="0"/>
            </a:br>
            <a:r>
              <a:rPr lang="en-US" i="0" dirty="0"/>
              <a:t>(2) Contextualization</a:t>
            </a:r>
            <a:r>
              <a:rPr lang="en-US" i="0" baseline="0" dirty="0"/>
              <a:t> </a:t>
            </a:r>
            <a:r>
              <a:rPr lang="en-US" i="0" dirty="0"/>
              <a:t>integrates basic reading, math, and language skills and industry/occupation knowledge. </a:t>
            </a:r>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903940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endParaRPr lang="en-US" baseline="0" dirty="0"/>
          </a:p>
          <a:p>
            <a:r>
              <a:rPr lang="en-US" baseline="0" dirty="0"/>
              <a:t>There are many different models for instructional design that address both ABE and technical concepts. ABE concepts (reading, writing, listening, speaking, mathematics) can be contextualized in several ways. For example, some curricula integrate technical skills and basic education and some offer side-by-side tutoring. </a:t>
            </a:r>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762946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Facilitator prerequisites:</a:t>
            </a:r>
            <a:br>
              <a:rPr lang="en-US" dirty="0"/>
            </a:br>
            <a:r>
              <a:rPr lang="en-US" dirty="0"/>
              <a:t>Familiarity with the </a:t>
            </a:r>
            <a:r>
              <a:rPr lang="en-US" baseline="0" dirty="0">
                <a:latin typeface="Arial" pitchFamily="34" charset="0"/>
                <a:ea typeface="ＭＳ Ｐゴシック" pitchFamily="34" charset="-128"/>
              </a:rPr>
              <a:t>National Career Clusters Initiative, </a:t>
            </a:r>
            <a:r>
              <a:rPr lang="en-US" u="sng" baseline="0" dirty="0">
                <a:latin typeface="Arial" pitchFamily="34" charset="0"/>
                <a:ea typeface="ＭＳ Ｐゴシック" pitchFamily="34" charset="-128"/>
              </a:rPr>
              <a:t>http://careertech.org.</a:t>
            </a:r>
          </a:p>
          <a:p>
            <a:endParaRPr lang="en-US" dirty="0"/>
          </a:p>
          <a:p>
            <a:r>
              <a:rPr lang="en-US" dirty="0"/>
              <a:t>Talking points:</a:t>
            </a:r>
            <a:br>
              <a:rPr lang="en-US" dirty="0"/>
            </a:br>
            <a:r>
              <a:rPr lang="en-US" dirty="0"/>
              <a:t>The second</a:t>
            </a:r>
            <a:r>
              <a:rPr lang="en-US" baseline="0" dirty="0"/>
              <a:t> characteristic we’ll unpack is the relevance of the instructional materials to career pathways. Remember that a career pathway is--</a:t>
            </a:r>
          </a:p>
          <a:p>
            <a:r>
              <a:rPr lang="en-US" sz="800" kern="0" dirty="0"/>
              <a:t>“A series of connected education and training strategies that enable individuals to secure employment within a specific occupational sector and to advance over time to successively higher levels of education and employment in that sector.  Each step on a pathway is designed to prepare the participant for the next level of education and employment.”</a:t>
            </a:r>
          </a:p>
          <a:p>
            <a:endParaRPr lang="en-US" baseline="0" dirty="0"/>
          </a:p>
          <a:p>
            <a:r>
              <a:rPr lang="en-US" baseline="0" dirty="0"/>
              <a:t>So, in unpacking this characteristic, we’re looking for learner advancement within their selected pathway.  As we unpack curriculum, we should ask these questions:</a:t>
            </a:r>
          </a:p>
          <a:p>
            <a:r>
              <a:rPr lang="en-US" baseline="0" dirty="0"/>
              <a:t/>
            </a:r>
            <a:br>
              <a:rPr lang="en-US" baseline="0" dirty="0"/>
            </a:br>
            <a:r>
              <a:rPr lang="en-US" baseline="0" dirty="0"/>
              <a:t>Is the lesson designed to help learners master content required for entry to an educational program leading to a career? </a:t>
            </a:r>
          </a:p>
          <a:p>
            <a:endParaRPr lang="en-US" baseline="0" dirty="0"/>
          </a:p>
          <a:p>
            <a:r>
              <a:rPr lang="en-US" baseline="0" dirty="0"/>
              <a:t>Does the lesson or curriculum provide instruction relevant to a specific career or a broad cluster of careers? </a:t>
            </a:r>
          </a:p>
          <a:p>
            <a:endParaRPr lang="en-US" baseline="0" dirty="0"/>
          </a:p>
          <a:p>
            <a:r>
              <a:rPr lang="en-US" baseline="0" dirty="0"/>
              <a:t>The next slide illustrates the sixteen career clusters and can be used as a reference by participants as they unpack resources.</a:t>
            </a:r>
            <a:br>
              <a:rPr lang="en-US" baseline="0" dirty="0"/>
            </a:b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930744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1181100" y="696913"/>
            <a:ext cx="4648200" cy="3486150"/>
          </a:xfrm>
          <a:ln/>
        </p:spPr>
      </p:sp>
      <p:sp>
        <p:nvSpPr>
          <p:cNvPr id="31748" name="Rectangle 3"/>
          <p:cNvSpPr>
            <a:spLocks noGrp="1" noChangeArrowheads="1"/>
          </p:cNvSpPr>
          <p:nvPr>
            <p:ph type="body" idx="1"/>
          </p:nvPr>
        </p:nvSpPr>
        <p:spPr>
          <a:xfrm>
            <a:off x="701678" y="4416427"/>
            <a:ext cx="5607049" cy="4181475"/>
          </a:xfrm>
          <a:noFill/>
          <a:ln/>
        </p:spPr>
        <p:txBody>
          <a:bodyPr/>
          <a:lstStyle/>
          <a:p>
            <a:pPr eaLnBrk="1" hangingPunct="1"/>
            <a:r>
              <a:rPr lang="en-US" dirty="0"/>
              <a:t>Talking points: </a:t>
            </a:r>
            <a:br>
              <a:rPr lang="en-US" dirty="0"/>
            </a:br>
            <a:r>
              <a:rPr lang="en-US" baseline="0" dirty="0"/>
              <a:t>These are designed to r</a:t>
            </a:r>
            <a:r>
              <a:rPr lang="en-US" dirty="0"/>
              <a:t>epresent the entire world of work.</a:t>
            </a:r>
            <a:r>
              <a:rPr lang="en-US" baseline="0" dirty="0"/>
              <a:t> Some states have added specific clusters where they saw a need, such as the Energy cluster in Florida.</a:t>
            </a:r>
            <a:endParaRPr lang="en-US" dirty="0"/>
          </a:p>
          <a:p>
            <a:pPr eaLnBrk="1" hangingPunct="1"/>
            <a:endParaRPr lang="en-US" dirty="0"/>
          </a:p>
          <a:p>
            <a:pPr eaLnBrk="1" hangingPunct="1"/>
            <a:r>
              <a:rPr lang="en-US" dirty="0"/>
              <a:t>The third characteristic we’ll be unpacking involves</a:t>
            </a:r>
            <a:r>
              <a:rPr lang="en-US" baseline="0" dirty="0"/>
              <a:t> three fundamental skills addressed by the instructional materials.</a:t>
            </a:r>
            <a:endParaRPr lang="en-US" dirty="0"/>
          </a:p>
          <a:p>
            <a:pPr eaLnBrk="1" hangingPunct="1"/>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914604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881370">
              <a:defRPr/>
            </a:pPr>
            <a:r>
              <a:rPr lang="en-US" dirty="0"/>
              <a:t>Talking points:</a:t>
            </a:r>
            <a:br>
              <a:rPr lang="en-US" dirty="0"/>
            </a:br>
            <a:r>
              <a:rPr lang="en-US" dirty="0"/>
              <a:t>This is a pre-assessment of knowledge before introducing standards—one of the unpacking elements.</a:t>
            </a:r>
          </a:p>
          <a:p>
            <a:pPr defTabSz="881370">
              <a:defRPr/>
            </a:pPr>
            <a:endParaRPr lang="en-US" dirty="0"/>
          </a:p>
          <a:p>
            <a:pPr defTabSz="881370">
              <a:defRPr/>
            </a:pPr>
            <a:r>
              <a:rPr lang="en-US" dirty="0"/>
              <a:t>Activity: Ask participants “What are several types of standards that apply to Adult Career Pathways instruction?”</a:t>
            </a:r>
          </a:p>
          <a:p>
            <a:pPr defTabSz="881370">
              <a:defRPr/>
            </a:pPr>
            <a:endParaRPr lang="en-US" dirty="0"/>
          </a:p>
          <a:p>
            <a:r>
              <a:rPr lang="en-US" dirty="0"/>
              <a:t>Use flip chart to</a:t>
            </a:r>
            <a:r>
              <a:rPr lang="en-US" baseline="0" dirty="0"/>
              <a:t> write participants’ answers.</a:t>
            </a:r>
          </a:p>
          <a:p>
            <a:r>
              <a:rPr lang="en-US" baseline="0" dirty="0"/>
              <a:t/>
            </a:r>
            <a:br>
              <a:rPr lang="en-US" baseline="0" dirty="0"/>
            </a:br>
            <a:r>
              <a:rPr lang="en-US" baseline="0" dirty="0"/>
              <a:t>Answers may vary widely, as terminology differs. Some possible answers include:</a:t>
            </a:r>
            <a:br>
              <a:rPr lang="en-US" baseline="0" dirty="0"/>
            </a:br>
            <a:r>
              <a:rPr lang="en-US" baseline="0" dirty="0"/>
              <a:t>content standards, academic standards, industry standards, CASAs standards, GED standards; soft skills standards; employability skills standards; College and Career Readiness standards; 21</a:t>
            </a:r>
            <a:r>
              <a:rPr lang="en-US" baseline="30000" dirty="0"/>
              <a:t>st</a:t>
            </a:r>
            <a:r>
              <a:rPr lang="en-US" baseline="0" dirty="0"/>
              <a:t>-century standards; national work readiness credential; state standards; Common Core, etc.</a:t>
            </a:r>
          </a:p>
          <a:p>
            <a:r>
              <a:rPr lang="en-US" baseline="0" dirty="0"/>
              <a:t/>
            </a:r>
            <a:br>
              <a:rPr lang="en-US" baseline="0" dirty="0"/>
            </a:br>
            <a:r>
              <a:rPr lang="en-US" baseline="0" dirty="0"/>
              <a:t>As you write, be sure to ask the speaker what those standards look like in practice at their institution, in their region, or in their state.  The slides that follow divide standards into 3 broad categories—foundational content standards, industry standards, and soft skills.</a:t>
            </a:r>
            <a:r>
              <a:rPr lang="en-US" dirty="0"/>
              <a:t/>
            </a:r>
            <a:br>
              <a:rPr lang="en-US" dirty="0"/>
            </a:b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428956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Facilitator prerequisites:</a:t>
            </a:r>
            <a:br>
              <a:rPr lang="en-US" dirty="0"/>
            </a:br>
            <a:r>
              <a:rPr lang="en-US" dirty="0"/>
              <a:t/>
            </a:r>
            <a:br>
              <a:rPr lang="en-US" dirty="0"/>
            </a:br>
            <a:r>
              <a:rPr lang="en-US" dirty="0"/>
              <a:t/>
            </a:r>
            <a:br>
              <a:rPr lang="en-US" dirty="0"/>
            </a:br>
            <a:r>
              <a:rPr lang="en-US" dirty="0"/>
              <a:t>Talking points:</a:t>
            </a:r>
          </a:p>
          <a:p>
            <a:r>
              <a:rPr lang="en-US" dirty="0"/>
              <a:t/>
            </a:r>
            <a:br>
              <a:rPr lang="en-US" dirty="0"/>
            </a:br>
            <a:r>
              <a:rPr lang="en-US" dirty="0"/>
              <a:t>There are three broad categories of skills addressed in the example curricular</a:t>
            </a:r>
            <a:r>
              <a:rPr lang="en-US" baseline="0" dirty="0"/>
              <a:t> materials—foundational basic adult education skills (academic), industry and technical standards, and soft skills or employability standards.  </a:t>
            </a:r>
          </a:p>
          <a:p>
            <a:r>
              <a:rPr lang="en-US" baseline="0" dirty="0"/>
              <a:t/>
            </a:r>
            <a:br>
              <a:rPr lang="en-US" baseline="0" dirty="0"/>
            </a:br>
            <a:r>
              <a:rPr lang="en-US" baseline="0" dirty="0"/>
              <a:t>Note:  Foundational basic skills may be called content standards or “College and Career Readiness” standards in some states and soft skills standards may be referred to as Employability skills (2012) SCANS skills (1991) or 21</a:t>
            </a:r>
            <a:r>
              <a:rPr lang="en-US" baseline="30000" dirty="0"/>
              <a:t>st</a:t>
            </a:r>
            <a:r>
              <a:rPr lang="en-US" baseline="0" dirty="0"/>
              <a:t> Century skills (2012) .</a:t>
            </a: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087147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a:t>
            </a:r>
            <a:r>
              <a:rPr lang="en-US" baseline="0" dirty="0"/>
              <a:t> points:</a:t>
            </a:r>
          </a:p>
          <a:p>
            <a:r>
              <a:rPr lang="en-US" baseline="0" dirty="0"/>
              <a:t>Ask participants about career pathways programs at their institutions or in their region. Discuss the value of collaborative curriculum planning. (Collaborative planning with colleagues in technical fields and local employers helps instructional designers identify multiple standards that can be addressed within the same course.)</a:t>
            </a:r>
          </a:p>
          <a:p>
            <a:r>
              <a:rPr lang="en-US" baseline="0" dirty="0"/>
              <a:t/>
            </a:r>
            <a:br>
              <a:rPr lang="en-US" baseline="0" dirty="0"/>
            </a:br>
            <a:r>
              <a:rPr lang="en-US" baseline="0" dirty="0"/>
              <a:t>There are two ACP-SC online courses on LINCS that will help them start building collaborative relationships: </a:t>
            </a:r>
            <a:br>
              <a:rPr lang="en-US" baseline="0" dirty="0"/>
            </a:br>
            <a:r>
              <a:rPr lang="en-US" baseline="0" dirty="0"/>
              <a:t>“Building Strategic Partnerships” and “Engaging Employers to Support Adult Career Pathways Programs.”</a:t>
            </a:r>
          </a:p>
          <a:p>
            <a:endParaRPr lang="en-US" baseline="0"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002592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63" y="4355572"/>
            <a:ext cx="5140481" cy="5062946"/>
          </a:xfrm>
        </p:spPr>
        <p:txBody>
          <a:bodyPr/>
          <a:lstStyle/>
          <a:p>
            <a:r>
              <a:rPr lang="en-US" sz="900" dirty="0"/>
              <a:t>Facilitator prerequisites:</a:t>
            </a:r>
          </a:p>
          <a:p>
            <a:pPr defTabSz="881370">
              <a:defRPr/>
            </a:pPr>
            <a:r>
              <a:rPr lang="en-US" sz="900" dirty="0"/>
              <a:t>Familiarity with the descriptions of employability skills from the U.S. Dept of Education Employability Skills Framework   http://cte.ed.gov/employabilityskills/#</a:t>
            </a:r>
          </a:p>
          <a:p>
            <a:pPr defTabSz="881370">
              <a:defRPr/>
            </a:pPr>
            <a:endParaRPr lang="en-US" sz="900" dirty="0"/>
          </a:p>
          <a:p>
            <a:r>
              <a:rPr lang="en-US" sz="900" i="1" dirty="0"/>
              <a:t>What are Employability Skills?</a:t>
            </a:r>
          </a:p>
          <a:p>
            <a:r>
              <a:rPr lang="en-US" sz="900" i="1" dirty="0"/>
              <a:t>Employability skills are general skills that are necessary for success in the labor market at all employment levels and in all sectors. These skills, which may be taught through the education and workforce development systems, fall into three broad categories:</a:t>
            </a:r>
          </a:p>
          <a:p>
            <a:endParaRPr lang="en-US" sz="900" i="1" dirty="0"/>
          </a:p>
          <a:p>
            <a:r>
              <a:rPr lang="en-US" sz="900" i="1" dirty="0">
                <a:hlinkClick r:id="rId3" action="ppaction://hlinkfile"/>
              </a:rPr>
              <a:t>Applied Knowledge</a:t>
            </a:r>
            <a:r>
              <a:rPr lang="en-US" sz="900" i="1" dirty="0"/>
              <a:t>—the thoughtful integration of academic knowledge and technical skills, put to practical use in the workplace.</a:t>
            </a:r>
          </a:p>
          <a:p>
            <a:endParaRPr lang="en-US" sz="900" i="1" dirty="0"/>
          </a:p>
          <a:p>
            <a:r>
              <a:rPr lang="en-US" sz="900" i="1" dirty="0">
                <a:hlinkClick r:id="rId4" action="ppaction://hlinkfile"/>
              </a:rPr>
              <a:t>Effective Relationships</a:t>
            </a:r>
            <a:r>
              <a:rPr lang="en-US" sz="900" i="1" dirty="0"/>
              <a:t>—the interpersonal skills and personal qualities that enable individuals to interact effectively with clients, coworkers, and supervisors.</a:t>
            </a:r>
          </a:p>
          <a:p>
            <a:endParaRPr lang="en-US" sz="900" i="1" dirty="0"/>
          </a:p>
          <a:p>
            <a:r>
              <a:rPr lang="en-US" sz="900" i="1" dirty="0">
                <a:hlinkClick r:id="rId5" action="ppaction://hlinkfile"/>
              </a:rPr>
              <a:t>Workplace Skills</a:t>
            </a:r>
            <a:r>
              <a:rPr lang="en-US" sz="900" i="1" dirty="0"/>
              <a:t>—the analytical and organizational skills and understandings that employees need to successfully perform work tasks.</a:t>
            </a:r>
          </a:p>
          <a:p>
            <a:endParaRPr lang="en-US" sz="900" i="1" dirty="0"/>
          </a:p>
          <a:p>
            <a:r>
              <a:rPr lang="en-US" sz="900" i="1" dirty="0"/>
              <a:t>In tandem with academic and technical skills, employability skills are critical to college and career readiness. </a:t>
            </a:r>
          </a:p>
          <a:p>
            <a:endParaRPr lang="en-US" sz="900" dirty="0"/>
          </a:p>
          <a:p>
            <a:pPr defTabSz="881370">
              <a:defRPr/>
            </a:pPr>
            <a:r>
              <a:rPr lang="en-US" sz="900" dirty="0"/>
              <a:t>Talking points:</a:t>
            </a:r>
            <a:br>
              <a:rPr lang="en-US" sz="900" dirty="0"/>
            </a:br>
            <a:r>
              <a:rPr lang="en-US" sz="900" dirty="0">
                <a:hlinkClick r:id="rId6" action="ppaction://hlinkfile"/>
              </a:rPr>
              <a:t> From the Employability skills website: employability skills</a:t>
            </a:r>
            <a:r>
              <a:rPr lang="en-US" sz="900" dirty="0"/>
              <a:t> are defined as general skills required for success in the labor market at all employment levels and for all sectors.</a:t>
            </a:r>
          </a:p>
          <a:p>
            <a:r>
              <a:rPr lang="en-US" sz="900" dirty="0"/>
              <a:t>Ask participants to list soft skills valued by employers.</a:t>
            </a:r>
          </a:p>
          <a:p>
            <a:endParaRPr lang="en-US" sz="900" dirty="0"/>
          </a:p>
          <a:p>
            <a:r>
              <a:rPr lang="en-US" sz="900" dirty="0"/>
              <a:t>Potential responses include: teamwork; honesty; professionalism; problem-solving; interpersonal communication; conflict resolution; etc.  </a:t>
            </a: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7386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14</a:t>
            </a:fld>
            <a:endParaRPr lang="en-US" dirty="0"/>
          </a:p>
        </p:txBody>
      </p:sp>
    </p:spTree>
    <p:extLst>
      <p:ext uri="{BB962C8B-B14F-4D97-AF65-F5344CB8AC3E}">
        <p14:creationId xmlns:p14="http://schemas.microsoft.com/office/powerpoint/2010/main" val="12908154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talking notes from the website:</a:t>
            </a:r>
          </a:p>
          <a:p>
            <a:endParaRPr lang="en-US" dirty="0"/>
          </a:p>
          <a:p>
            <a:r>
              <a:rPr lang="en-US" dirty="0"/>
              <a:t>Also perhaps demo the interactive framework</a:t>
            </a:r>
            <a:r>
              <a:rPr lang="en-US" baseline="0" dirty="0"/>
              <a:t> from the site.</a:t>
            </a: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27470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C68CBE-BC9C-43FE-B33D-DE6B1D199CD8}" type="slidenum">
              <a:rPr lang="en-US" smtClean="0"/>
              <a:t>133</a:t>
            </a:fld>
            <a:endParaRPr lang="en-US"/>
          </a:p>
        </p:txBody>
      </p:sp>
    </p:spTree>
    <p:extLst>
      <p:ext uri="{BB962C8B-B14F-4D97-AF65-F5344CB8AC3E}">
        <p14:creationId xmlns:p14="http://schemas.microsoft.com/office/powerpoint/2010/main" val="40453526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br>
              <a:rPr lang="en-US" dirty="0"/>
            </a:br>
            <a:r>
              <a:rPr lang="en-US" dirty="0"/>
              <a:t>Recall the REACT mnemonic discussed</a:t>
            </a:r>
            <a:r>
              <a:rPr lang="en-US" baseline="0" dirty="0"/>
              <a:t> earlier. (Participants have the handout already.) These strategies support contextualized instruction and serve as signs that active learning is taking place.</a:t>
            </a:r>
          </a:p>
          <a:p>
            <a:endParaRPr lang="en-US" baseline="0" dirty="0"/>
          </a:p>
          <a:p>
            <a:r>
              <a:rPr lang="en-US" baseline="0" dirty="0"/>
              <a:t>Now review the characteristics we’ll be looking for as we unpack three lessons from the ACP-SC Resource Center:</a:t>
            </a:r>
          </a:p>
          <a:p>
            <a:r>
              <a:rPr lang="en-US" baseline="0" dirty="0"/>
              <a:t/>
            </a:r>
            <a:br>
              <a:rPr lang="en-US" baseline="0" dirty="0"/>
            </a:br>
            <a:r>
              <a:rPr lang="en-US" baseline="0" dirty="0"/>
              <a:t>1. Workplace context</a:t>
            </a:r>
          </a:p>
          <a:p>
            <a:r>
              <a:rPr lang="en-US" baseline="0" dirty="0"/>
              <a:t>2. Relevance to career pathways</a:t>
            </a:r>
          </a:p>
          <a:p>
            <a:pPr defTabSz="931774">
              <a:defRPr/>
            </a:pPr>
            <a:r>
              <a:rPr lang="en-US" baseline="0" dirty="0"/>
              <a:t>3. </a:t>
            </a:r>
            <a:r>
              <a:rPr lang="en-US" dirty="0"/>
              <a:t>Three  types of foundational skills: basic education, technical skills, employability skills</a:t>
            </a:r>
            <a:endParaRPr lang="en-US" baseline="0" dirty="0"/>
          </a:p>
          <a:p>
            <a:r>
              <a:rPr lang="en-US" baseline="0" dirty="0"/>
              <a:t>4. Learner engagement strategies</a:t>
            </a:r>
            <a:endParaRPr lang="en-US"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00281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p>
          <a:p>
            <a:r>
              <a:rPr lang="en-US" baseline="0" dirty="0"/>
              <a:t>Formative assessment</a:t>
            </a:r>
          </a:p>
          <a:p>
            <a:r>
              <a:rPr lang="en-US" baseline="0" dirty="0"/>
              <a:t>Now review the characteristics we’ll be looking for as we unpack three lessons from the ACP-SC Resource Center:</a:t>
            </a:r>
          </a:p>
          <a:p>
            <a:r>
              <a:rPr lang="en-US" baseline="0" dirty="0"/>
              <a:t/>
            </a:r>
            <a:br>
              <a:rPr lang="en-US" baseline="0" dirty="0"/>
            </a:br>
            <a:r>
              <a:rPr lang="en-US" baseline="0" dirty="0"/>
              <a:t>1. Workplace context</a:t>
            </a:r>
          </a:p>
          <a:p>
            <a:r>
              <a:rPr lang="en-US" baseline="0" dirty="0"/>
              <a:t>2. Relevance to career pathways</a:t>
            </a:r>
          </a:p>
          <a:p>
            <a:pPr defTabSz="931774">
              <a:defRPr/>
            </a:pPr>
            <a:r>
              <a:rPr lang="en-US" baseline="0" dirty="0"/>
              <a:t>3. </a:t>
            </a:r>
            <a:r>
              <a:rPr lang="en-US" dirty="0"/>
              <a:t>Three  types of foundational skills: basic education, technical skills, employability skills</a:t>
            </a:r>
          </a:p>
          <a:p>
            <a:r>
              <a:rPr lang="en-US" baseline="0" dirty="0"/>
              <a:t>4. Learner engagement strategies</a:t>
            </a:r>
            <a:endParaRPr lang="en-US" dirty="0"/>
          </a:p>
          <a:p>
            <a:r>
              <a:rPr lang="en-US" dirty="0"/>
              <a:t/>
            </a:r>
            <a:br>
              <a:rPr lang="en-US" dirty="0"/>
            </a:br>
            <a:r>
              <a:rPr lang="en-US" dirty="0"/>
              <a:t>Answers will fly in with a mouse click.</a:t>
            </a: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220567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Handout #6: Template</a:t>
            </a:r>
            <a:r>
              <a:rPr lang="en-US" baseline="0" dirty="0"/>
              <a:t> (table) for use unpacking 3 examples with entire group.</a:t>
            </a:r>
            <a:endParaRPr lang="en-US" dirty="0"/>
          </a:p>
          <a:p>
            <a:endParaRPr lang="en-US" dirty="0"/>
          </a:p>
          <a:p>
            <a:r>
              <a:rPr lang="en-US" dirty="0"/>
              <a:t>Talking points:</a:t>
            </a:r>
            <a:br>
              <a:rPr lang="en-US" dirty="0"/>
            </a:br>
            <a:r>
              <a:rPr lang="en-US" dirty="0"/>
              <a:t>Now we’ll apply</a:t>
            </a:r>
            <a:r>
              <a:rPr lang="en-US" baseline="0" dirty="0"/>
              <a:t> what we just learned to the process of unpacking three example lessons. These lessons, and over 100 more, are available at the project’s website.  We encourage you to explore the collection when you’re building or enhancing Adult Career Pathways courses. </a:t>
            </a:r>
            <a:endParaRPr lang="en-US"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19641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095600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490538"/>
            <a:ext cx="5283200" cy="2971800"/>
          </a:xfrm>
        </p:spPr>
      </p:sp>
      <p:sp>
        <p:nvSpPr>
          <p:cNvPr id="3" name="Notes Placeholder 2"/>
          <p:cNvSpPr>
            <a:spLocks noGrp="1"/>
          </p:cNvSpPr>
          <p:nvPr>
            <p:ph type="body" idx="1"/>
          </p:nvPr>
        </p:nvSpPr>
        <p:spPr>
          <a:xfrm>
            <a:off x="393701" y="3709278"/>
            <a:ext cx="6376276" cy="4981902"/>
          </a:xfrm>
        </p:spPr>
        <p:txBody>
          <a:bodyPr/>
          <a:lstStyle/>
          <a:p>
            <a:pPr defTabSz="881278">
              <a:defRPr/>
            </a:pPr>
            <a:endParaRPr lang="en-US" b="0" baseline="0"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687395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490538"/>
            <a:ext cx="5283200" cy="2971800"/>
          </a:xfrm>
        </p:spPr>
      </p:sp>
      <p:sp>
        <p:nvSpPr>
          <p:cNvPr id="3" name="Notes Placeholder 2"/>
          <p:cNvSpPr>
            <a:spLocks noGrp="1"/>
          </p:cNvSpPr>
          <p:nvPr>
            <p:ph type="body" idx="1"/>
          </p:nvPr>
        </p:nvSpPr>
        <p:spPr>
          <a:xfrm>
            <a:off x="393701" y="3709278"/>
            <a:ext cx="6376276" cy="4981902"/>
          </a:xfrm>
        </p:spPr>
        <p:txBody>
          <a:bodyPr/>
          <a:lstStyle/>
          <a:p>
            <a:pPr defTabSz="881278">
              <a:defRPr/>
            </a:pPr>
            <a:endParaRPr lang="en-US" baseline="0"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501335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Handout #4 Template</a:t>
            </a:r>
            <a:r>
              <a:rPr lang="en-US" baseline="0" dirty="0"/>
              <a:t> for Unpacking 3 resources</a:t>
            </a:r>
            <a:br>
              <a:rPr lang="en-US" baseline="0" dirty="0"/>
            </a:br>
            <a:r>
              <a:rPr lang="en-US" baseline="0" dirty="0"/>
              <a:t>Handouts #5, 6, 7:  The lessons for unpacking</a:t>
            </a:r>
            <a:endParaRPr lang="en-US" dirty="0"/>
          </a:p>
          <a:p>
            <a:r>
              <a:rPr lang="en-US" dirty="0"/>
              <a:t>Talking points:</a:t>
            </a:r>
            <a:br>
              <a:rPr lang="en-US" dirty="0"/>
            </a:br>
            <a:r>
              <a:rPr lang="en-US" dirty="0"/>
              <a:t>We have selected example lessons in </a:t>
            </a:r>
            <a:r>
              <a:rPr lang="en-US" i="1" dirty="0"/>
              <a:t>mathematics, ESL</a:t>
            </a:r>
            <a:r>
              <a:rPr lang="en-US" dirty="0"/>
              <a:t>, and </a:t>
            </a:r>
            <a:r>
              <a:rPr lang="en-US" i="1" dirty="0"/>
              <a:t>writing</a:t>
            </a:r>
            <a:r>
              <a:rPr lang="en-US" dirty="0"/>
              <a:t> from the LINCS</a:t>
            </a:r>
            <a:r>
              <a:rPr lang="en-US" baseline="0" dirty="0"/>
              <a:t> instructional resource collection to practice unpacking together. Each resource is structured differently but they share common characteristics.</a:t>
            </a:r>
          </a:p>
          <a:p>
            <a:endParaRPr lang="en-US" baseline="0" dirty="0"/>
          </a:p>
          <a:p>
            <a:pPr defTabSz="881370">
              <a:defRPr/>
            </a:pPr>
            <a:r>
              <a:rPr lang="en-US" dirty="0"/>
              <a:t>This</a:t>
            </a:r>
            <a:r>
              <a:rPr lang="en-US" baseline="0" dirty="0"/>
              <a:t> is a guided activity in which the facilitator provides clues, reminders, reviews of previous content and additional background information  to assist the group as they unpack example lessons.</a:t>
            </a:r>
          </a:p>
          <a:p>
            <a:pPr defTabSz="881370">
              <a:defRPr/>
            </a:pPr>
            <a:endParaRPr lang="en-US" dirty="0"/>
          </a:p>
          <a:p>
            <a:r>
              <a:rPr lang="en-US" dirty="0"/>
              <a:t>Each participant</a:t>
            </a:r>
            <a:r>
              <a:rPr lang="en-US" baseline="0" dirty="0"/>
              <a:t> should have a copy of the unpacking handout that presents the characteristics in table format.  The procedure will be to examine the lesson together, take a minute or two for reflection and completion of the appropriate column in the table, and then return to the PowerPoint to discuss and reveal answers with the whole group.  Facilitator should pay attention to “wait time”--ensuring that s/he does not act as the expert and gives participants time to answer.</a:t>
            </a:r>
            <a:endParaRPr lang="en-US" dirty="0"/>
          </a:p>
          <a:p>
            <a:endParaRPr lang="en-US" baseline="0"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815240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44">
              <a:defRPr/>
            </a:pPr>
            <a:r>
              <a:rPr lang="en-US" dirty="0"/>
              <a:t>Handout #5: Washington</a:t>
            </a:r>
            <a:r>
              <a:rPr lang="en-US" baseline="0" dirty="0"/>
              <a:t> ABE Math Excerpt</a:t>
            </a:r>
            <a:br>
              <a:rPr lang="en-US" baseline="0" dirty="0"/>
            </a:br>
            <a:endParaRPr lang="en-US" baseline="0" dirty="0"/>
          </a:p>
          <a:p>
            <a:pPr defTabSz="914244">
              <a:defRPr/>
            </a:pPr>
            <a:r>
              <a:rPr lang="en-US" dirty="0"/>
              <a:t>Unique format—PowerPoint</a:t>
            </a:r>
            <a:r>
              <a:rPr lang="en-US" baseline="0" dirty="0"/>
              <a:t> presentation with audio integrated; interactive practice sections with feedback; can be used individually (at home or computer lab) or with a tutor; could be integrated into an online course</a:t>
            </a:r>
            <a:endParaRPr lang="en-US" dirty="0"/>
          </a:p>
          <a:p>
            <a:pPr defTabSz="914244">
              <a:defRPr/>
            </a:pPr>
            <a:endParaRPr lang="en-US" b="1"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4780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15</a:t>
            </a:fld>
            <a:endParaRPr lang="en-US" dirty="0"/>
          </a:p>
        </p:txBody>
      </p:sp>
    </p:spTree>
    <p:extLst>
      <p:ext uri="{BB962C8B-B14F-4D97-AF65-F5344CB8AC3E}">
        <p14:creationId xmlns:p14="http://schemas.microsoft.com/office/powerpoint/2010/main" val="17514816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a:t>
            </a:r>
            <a:r>
              <a:rPr lang="en-US" baseline="0" dirty="0"/>
              <a:t> points:</a:t>
            </a:r>
            <a:br>
              <a:rPr lang="en-US" baseline="0" dirty="0"/>
            </a:br>
            <a:r>
              <a:rPr lang="en-US" baseline="0" dirty="0"/>
              <a:t>Ask for a volunteer to read the scenario aloud. As the group to start thinking about how they might complete the first column of Handout #6.</a:t>
            </a: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549545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63" y="4416635"/>
            <a:ext cx="5140481" cy="4879766"/>
          </a:xfrm>
        </p:spPr>
        <p:txBody>
          <a:bodyPr>
            <a:noAutofit/>
          </a:bodyPr>
          <a:lstStyle/>
          <a:p>
            <a:r>
              <a:rPr lang="en-US" sz="900" dirty="0"/>
              <a:t>Talking points:</a:t>
            </a:r>
            <a:br>
              <a:rPr lang="en-US" sz="900" dirty="0"/>
            </a:br>
            <a:r>
              <a:rPr lang="en-US" sz="900" dirty="0"/>
              <a:t>Notice the audio icon in the upper left corner.  What does this tell you about the range of learners instructors need to reach?</a:t>
            </a:r>
          </a:p>
          <a:p>
            <a:endParaRPr lang="en-US" sz="900" dirty="0"/>
          </a:p>
          <a:p>
            <a:r>
              <a:rPr lang="en-US" sz="900" dirty="0"/>
              <a:t>Participants have a much more detailed handout for the lesson—ten pages containing a list of math skills addressed; the two slides shown in this presentation; practice problems (with instructor answers); a critical thinking problem (with instructor answer); extended problem-solving (transfer of learning to a new situation.)</a:t>
            </a:r>
          </a:p>
          <a:p>
            <a:r>
              <a:rPr lang="en-US" sz="900" dirty="0"/>
              <a:t/>
            </a:r>
            <a:br>
              <a:rPr lang="en-US" sz="900" dirty="0"/>
            </a:br>
            <a:r>
              <a:rPr lang="en-US" sz="900" dirty="0"/>
              <a:t>Allow participants about 10 minutes to read the excerpt (Handout #7) and to complete the column for Washington ABE Math on the table (Handout #6). The handout lists the characteristics discussed earlier and expands the standards and learner engagement categories for greater specificity.</a:t>
            </a:r>
          </a:p>
          <a:p>
            <a:endParaRPr lang="en-US" sz="900" dirty="0"/>
          </a:p>
          <a:p>
            <a:r>
              <a:rPr lang="en-US" sz="900" dirty="0"/>
              <a:t>STANDARDS ADDRESSED</a:t>
            </a:r>
          </a:p>
          <a:p>
            <a:r>
              <a:rPr lang="en-US" sz="900" dirty="0"/>
              <a:t>Reading</a:t>
            </a:r>
          </a:p>
          <a:p>
            <a:r>
              <a:rPr lang="en-US" sz="900" dirty="0"/>
              <a:t>Writing</a:t>
            </a:r>
          </a:p>
          <a:p>
            <a:r>
              <a:rPr lang="en-US" sz="900" dirty="0"/>
              <a:t>Speaking</a:t>
            </a:r>
          </a:p>
          <a:p>
            <a:r>
              <a:rPr lang="en-US" sz="900" dirty="0"/>
              <a:t>Mathematics</a:t>
            </a:r>
          </a:p>
          <a:p>
            <a:r>
              <a:rPr lang="en-US" sz="900" dirty="0"/>
              <a:t>Technical/Industry</a:t>
            </a:r>
          </a:p>
          <a:p>
            <a:r>
              <a:rPr lang="en-US" sz="900" dirty="0"/>
              <a:t>Soft Skills</a:t>
            </a:r>
          </a:p>
          <a:p>
            <a:endParaRPr lang="en-US" sz="900" dirty="0"/>
          </a:p>
          <a:p>
            <a:r>
              <a:rPr lang="en-US" sz="900" dirty="0"/>
              <a:t>LEARNER ENGAGEMENT STRATEGIES </a:t>
            </a:r>
          </a:p>
          <a:p>
            <a:r>
              <a:rPr lang="en-US" sz="900" dirty="0"/>
              <a:t>Relating</a:t>
            </a:r>
          </a:p>
          <a:p>
            <a:r>
              <a:rPr lang="en-US" sz="900" dirty="0"/>
              <a:t>Experiencing</a:t>
            </a:r>
          </a:p>
          <a:p>
            <a:r>
              <a:rPr lang="en-US" sz="900" dirty="0"/>
              <a:t>Applying</a:t>
            </a:r>
          </a:p>
          <a:p>
            <a:r>
              <a:rPr lang="en-US" sz="900" dirty="0"/>
              <a:t>Cooperating</a:t>
            </a:r>
          </a:p>
          <a:p>
            <a:r>
              <a:rPr lang="en-US" sz="900" dirty="0"/>
              <a:t>Transferring</a:t>
            </a: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212631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p>
          <a:p>
            <a:r>
              <a:rPr lang="en-US" dirty="0"/>
              <a:t>This</a:t>
            </a:r>
            <a:r>
              <a:rPr lang="en-US" baseline="0" dirty="0"/>
              <a:t> is a guided activity in which the facilitator provides clues, reminders, reviews of previous content and additional background information  to assist the group as they unpack example lessons.</a:t>
            </a:r>
            <a:endParaRPr lang="en-US" dirty="0"/>
          </a:p>
          <a:p>
            <a:endParaRPr lang="en-US" dirty="0"/>
          </a:p>
          <a:p>
            <a:r>
              <a:rPr lang="en-US" dirty="0"/>
              <a:t>The slide is animated so that Workplace context will fly in first. </a:t>
            </a:r>
          </a:p>
          <a:p>
            <a:endParaRPr lang="en-US" dirty="0"/>
          </a:p>
          <a:p>
            <a:r>
              <a:rPr lang="en-US" dirty="0"/>
              <a:t>Ask participants:</a:t>
            </a:r>
            <a:r>
              <a:rPr lang="en-US" baseline="0" dirty="0"/>
              <a:t> </a:t>
            </a:r>
            <a:r>
              <a:rPr lang="en-US" dirty="0"/>
              <a:t>How</a:t>
            </a:r>
            <a:r>
              <a:rPr lang="en-US" baseline="0" dirty="0"/>
              <a:t> does this Washington ABE lesson address math in a workplace context?</a:t>
            </a:r>
            <a:br>
              <a:rPr lang="en-US" baseline="0" dirty="0"/>
            </a:br>
            <a:r>
              <a:rPr lang="en-US" baseline="0" dirty="0"/>
              <a:t>Allow wait time for answers and solicit several from around the room.</a:t>
            </a:r>
            <a:br>
              <a:rPr lang="en-US" baseline="0" dirty="0"/>
            </a:br>
            <a:r>
              <a:rPr lang="en-US" baseline="0" dirty="0"/>
              <a:t>On mouse click, the answer will appear.</a:t>
            </a:r>
          </a:p>
          <a:p>
            <a:r>
              <a:rPr lang="en-US" baseline="0" dirty="0"/>
              <a:t/>
            </a:r>
            <a:br>
              <a:rPr lang="en-US" baseline="0" dirty="0"/>
            </a:br>
            <a:r>
              <a:rPr lang="en-US" baseline="0" dirty="0"/>
              <a:t>Next mouse click will fly in Relevance to career pathways.</a:t>
            </a:r>
          </a:p>
          <a:p>
            <a:r>
              <a:rPr lang="en-US" baseline="0" dirty="0"/>
              <a:t>Ask participants to identify the occupation around which the math lesson is built and the broad career cluster into which that occupation falls.  They may look back at the clusters slide in their handout. </a:t>
            </a:r>
          </a:p>
          <a:p>
            <a:r>
              <a:rPr lang="en-US" baseline="0" dirty="0"/>
              <a:t>Answer will appear on the next mouse click.</a:t>
            </a:r>
            <a:endParaRPr lang="en-US"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126552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br>
              <a:rPr lang="en-US" dirty="0"/>
            </a:br>
            <a:r>
              <a:rPr lang="en-US" dirty="0"/>
              <a:t>Recall the three broad types</a:t>
            </a:r>
            <a:r>
              <a:rPr lang="en-US" baseline="0" dirty="0"/>
              <a:t> of standards discussed earlier: foundational basic skills content, technical skills, and employability skills. Standards, when applied within syllabi and lessons, are translated from the broad to the specific measureable objective.  (The standards on these slides have been taken directly from existing content, industry organization, and soft skills standards. Some are explicitly spelled out in the Washington ABE Math materials and others are implicit and have been matched with existing standards in the field by the training developers.  They are not standards issued or endorsed by the U.S. Department of Education.)</a:t>
            </a:r>
          </a:p>
          <a:p>
            <a:pPr defTabSz="881370">
              <a:defRPr/>
            </a:pPr>
            <a:r>
              <a:rPr lang="en-US" baseline="0" dirty="0"/>
              <a:t/>
            </a:r>
            <a:br>
              <a:rPr lang="en-US" baseline="0" dirty="0"/>
            </a:br>
            <a:r>
              <a:rPr lang="en-US" dirty="0"/>
              <a:t>Ask participants:</a:t>
            </a:r>
            <a:r>
              <a:rPr lang="en-US" baseline="0" dirty="0"/>
              <a:t> </a:t>
            </a:r>
            <a:r>
              <a:rPr lang="en-US" dirty="0"/>
              <a:t>How</a:t>
            </a:r>
            <a:r>
              <a:rPr lang="en-US" baseline="0" dirty="0"/>
              <a:t> does this Washington ABE lesson address three types of standards? (As a starting point, this slide will show the three types without the answers.)</a:t>
            </a:r>
            <a:br>
              <a:rPr lang="en-US" baseline="0" dirty="0"/>
            </a:br>
            <a:r>
              <a:rPr lang="en-US" baseline="0" dirty="0"/>
              <a:t>Allow wait time for answers and solicit several from around the room.  Could use a flip chart if time allows.</a:t>
            </a:r>
          </a:p>
          <a:p>
            <a:pPr defTabSz="881370">
              <a:defRPr/>
            </a:pPr>
            <a:r>
              <a:rPr lang="en-US" baseline="0" dirty="0"/>
              <a:t/>
            </a:r>
            <a:br>
              <a:rPr lang="en-US" baseline="0" dirty="0"/>
            </a:br>
            <a:r>
              <a:rPr lang="en-US" baseline="0" dirty="0"/>
              <a:t>On mouse click, the answer will appear.</a:t>
            </a:r>
          </a:p>
          <a:p>
            <a:endParaRPr lang="en-US" baseline="0"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70887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70">
              <a:defRPr/>
            </a:pPr>
            <a:r>
              <a:rPr lang="en-US" dirty="0"/>
              <a:t>Talking points:</a:t>
            </a:r>
          </a:p>
          <a:p>
            <a:pPr defTabSz="881370">
              <a:defRPr/>
            </a:pPr>
            <a:r>
              <a:rPr lang="en-US" dirty="0"/>
              <a:t/>
            </a:r>
            <a:br>
              <a:rPr lang="en-US" dirty="0"/>
            </a:br>
            <a:r>
              <a:rPr lang="en-US" dirty="0"/>
              <a:t>Finally, we’ll look for examples of the REACT learner engagement strategies being</a:t>
            </a:r>
            <a:r>
              <a:rPr lang="en-US" baseline="0" dirty="0"/>
              <a:t> implemented in the Washington ABE math lesson. Recall that all five may not be present. Participants may refer to Handout #4 as a review of the strategies.</a:t>
            </a:r>
          </a:p>
          <a:p>
            <a:pPr defTabSz="881370">
              <a:defRPr/>
            </a:pPr>
            <a:endParaRPr lang="en-US" baseline="0" dirty="0"/>
          </a:p>
          <a:p>
            <a:pPr defTabSz="881370">
              <a:defRPr/>
            </a:pPr>
            <a:r>
              <a:rPr lang="en-US" baseline="0" dirty="0"/>
              <a:t>Use a flip chart (prepared with the REACT mnemonic) to gather participant observations about which strategies they see within the lesson.  Allow them to go beyond the scope of the lesson if they wish and expand on other strategies that could be used.</a:t>
            </a:r>
          </a:p>
          <a:p>
            <a:pPr defTabSz="881370">
              <a:defRPr/>
            </a:pPr>
            <a:r>
              <a:rPr lang="en-US" baseline="0" dirty="0"/>
              <a:t/>
            </a:r>
            <a:br>
              <a:rPr lang="en-US" baseline="0" dirty="0"/>
            </a:br>
            <a:r>
              <a:rPr lang="en-US" baseline="0" dirty="0"/>
              <a:t>Possible answers will fly in on mouse clicks.</a:t>
            </a:r>
            <a:endParaRPr lang="en-US"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25475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br>
              <a:rPr lang="en-US" dirty="0"/>
            </a:br>
            <a:r>
              <a:rPr lang="en-US" dirty="0"/>
              <a:t>This is an opportunity for formative</a:t>
            </a:r>
            <a:r>
              <a:rPr lang="en-US" baseline="0" dirty="0"/>
              <a:t> assessment.  Facilitator will ask group “What characteristics can you expect to discover in the resource you unpack in your small group?”</a:t>
            </a:r>
            <a:br>
              <a:rPr lang="en-US" baseline="0" dirty="0"/>
            </a:br>
            <a:r>
              <a:rPr lang="en-US" baseline="0" dirty="0"/>
              <a:t>Based on participant answers and on the types of questions they ask, facilitator will determine whether the group is ready to move on to the next step.</a:t>
            </a: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632547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r>
              <a:rPr lang="en-US" dirty="0">
                <a:latin typeface="Arial" pitchFamily="34" charset="0"/>
                <a:ea typeface="ＭＳ Ｐゴシック" pitchFamily="34" charset="-128"/>
              </a:rPr>
              <a:t>Facilitator prerequisites:</a:t>
            </a:r>
          </a:p>
          <a:p>
            <a:pPr eaLnBrk="1" hangingPunct="1"/>
            <a:r>
              <a:rPr lang="en-US" dirty="0">
                <a:latin typeface="Arial" pitchFamily="34" charset="0"/>
                <a:ea typeface="ＭＳ Ｐゴシック" pitchFamily="34" charset="-128"/>
              </a:rPr>
              <a:t>Familiarity</a:t>
            </a:r>
            <a:r>
              <a:rPr lang="en-US" baseline="0" dirty="0">
                <a:latin typeface="Arial" pitchFamily="34" charset="0"/>
                <a:ea typeface="ＭＳ Ｐゴシック" pitchFamily="34" charset="-128"/>
              </a:rPr>
              <a:t> with</a:t>
            </a:r>
            <a:endParaRPr lang="en-US" dirty="0">
              <a:latin typeface="Arial" pitchFamily="34" charset="0"/>
              <a:ea typeface="ＭＳ Ｐゴシック" pitchFamily="34" charset="-128"/>
            </a:endParaRPr>
          </a:p>
          <a:p>
            <a:pPr marL="220325" indent="-220325" defTabSz="881370">
              <a:spcBef>
                <a:spcPct val="0"/>
              </a:spcBef>
              <a:defRPr/>
            </a:pPr>
            <a:r>
              <a:rPr lang="en-US" dirty="0"/>
              <a:t>National Research Council. (2012).</a:t>
            </a:r>
            <a:r>
              <a:rPr lang="en-US" i="1" dirty="0"/>
              <a:t> Improving Adult Literacy Instruction: Options for Practice and Research. </a:t>
            </a:r>
            <a:r>
              <a:rPr lang="en-US" dirty="0"/>
              <a:t>Committee on Learning Sciences: Foundations and Applications to Adolescent and Adult Literacy, A.M. </a:t>
            </a:r>
            <a:r>
              <a:rPr lang="en-US" dirty="0" err="1"/>
              <a:t>Lesgold</a:t>
            </a:r>
            <a:r>
              <a:rPr lang="en-US" dirty="0"/>
              <a:t> and M. Welch-Ross, Eds. Division of Behavioral and Social Sciences and Education. Washington, DC: The National Academies Press. pp. 128-129</a:t>
            </a:r>
          </a:p>
          <a:p>
            <a:pPr marL="220325" indent="-220325" defTabSz="881370">
              <a:spcBef>
                <a:spcPct val="0"/>
              </a:spcBef>
              <a:defRPr/>
            </a:pPr>
            <a:r>
              <a:rPr lang="en-US" u="sng" dirty="0"/>
              <a:t>http://www.nap.edu/openbook.php?record_id=13242&amp;page=128</a:t>
            </a:r>
          </a:p>
          <a:p>
            <a:pPr marL="220325" indent="-220325" defTabSz="881370">
              <a:spcBef>
                <a:spcPct val="0"/>
              </a:spcBef>
              <a:defRPr/>
            </a:pPr>
            <a:endParaRPr lang="en-US" dirty="0"/>
          </a:p>
          <a:p>
            <a:pPr marL="220325" indent="-220325" defTabSz="881370">
              <a:spcBef>
                <a:spcPct val="0"/>
              </a:spcBef>
              <a:defRPr/>
            </a:pPr>
            <a:r>
              <a:rPr lang="en-US" dirty="0"/>
              <a:t>Crawford, M. (2001). Teaching Contextually: Research, Rationale, and Techniques for Improving Student Motivation and Achievement in Mathematics and Science. Waco, TX: Center for Occupational Research and Development. </a:t>
            </a:r>
            <a:r>
              <a:rPr lang="en-US" u="sng" dirty="0"/>
              <a:t>http://www.cord.org/uploadedfiles/Teaching%20Contextually%20(Crawford).pdf</a:t>
            </a:r>
          </a:p>
          <a:p>
            <a:pPr eaLnBrk="1" hangingPunct="1"/>
            <a:r>
              <a:rPr lang="en-US" dirty="0"/>
              <a:t/>
            </a:r>
            <a:br>
              <a:rPr lang="en-US" dirty="0"/>
            </a:br>
            <a:r>
              <a:rPr lang="en-US" dirty="0"/>
              <a:t>Talking points: Lead participants back to the idea that contextualized</a:t>
            </a:r>
            <a:r>
              <a:rPr lang="en-US" baseline="0" dirty="0"/>
              <a:t> instruction is a natural fit for career pathways.</a:t>
            </a:r>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117184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490538"/>
            <a:ext cx="5283200" cy="2971800"/>
          </a:xfrm>
        </p:spPr>
      </p:sp>
      <p:sp>
        <p:nvSpPr>
          <p:cNvPr id="3" name="Notes Placeholder 2"/>
          <p:cNvSpPr>
            <a:spLocks noGrp="1"/>
          </p:cNvSpPr>
          <p:nvPr>
            <p:ph type="body" idx="1"/>
          </p:nvPr>
        </p:nvSpPr>
        <p:spPr/>
        <p:txBody>
          <a:bodyPr>
            <a:normAutofit fontScale="62500" lnSpcReduction="20000"/>
          </a:bodyPr>
          <a:lstStyle/>
          <a:p>
            <a:pPr>
              <a:lnSpc>
                <a:spcPct val="120000"/>
              </a:lnSpc>
              <a:spcBef>
                <a:spcPts val="361"/>
              </a:spcBef>
            </a:pPr>
            <a:r>
              <a:rPr lang="en-US" sz="1100" b="1" dirty="0">
                <a:latin typeface="Arial" pitchFamily="34" charset="0"/>
                <a:ea typeface="ＭＳ Ｐゴシック" pitchFamily="34" charset="-128"/>
              </a:rPr>
              <a:t>Facilitator prerequisites:</a:t>
            </a:r>
          </a:p>
          <a:p>
            <a:pPr defTabSz="881278">
              <a:lnSpc>
                <a:spcPct val="120000"/>
              </a:lnSpc>
              <a:spcBef>
                <a:spcPts val="361"/>
              </a:spcBef>
              <a:defRPr/>
            </a:pPr>
            <a:r>
              <a:rPr lang="en-US" sz="1100" dirty="0"/>
              <a:t>National Research Council. (2012).</a:t>
            </a:r>
            <a:r>
              <a:rPr lang="en-US" sz="1100" i="1" dirty="0"/>
              <a:t> Improving adult literacy instruction: Options for practice and research. </a:t>
            </a:r>
            <a:r>
              <a:rPr lang="en-US" sz="1100" dirty="0"/>
              <a:t>Committee on Learning Sciences: Foundations and Applications to Adolescent and Adult Literacy, A.M. Lesgold and M. Welch-Ross, Eds. Division of Behavioral and Social Sciences and Education. Washington, DC: The National Academies Press. pp. 128-129. Retrieved from:  </a:t>
            </a:r>
            <a:r>
              <a:rPr lang="en-US" sz="1100" dirty="0">
                <a:hlinkClick r:id="rId3"/>
              </a:rPr>
              <a:t>http://www.nap.edu/openbook.php?record_id=13242&amp;page=128</a:t>
            </a:r>
            <a:endParaRPr lang="en-US" sz="1100" dirty="0"/>
          </a:p>
          <a:p>
            <a:pPr defTabSz="881278">
              <a:lnSpc>
                <a:spcPct val="120000"/>
              </a:lnSpc>
              <a:spcBef>
                <a:spcPts val="361"/>
              </a:spcBef>
              <a:defRPr/>
            </a:pPr>
            <a:endParaRPr lang="en-US" sz="1100" dirty="0"/>
          </a:p>
          <a:p>
            <a:pPr>
              <a:lnSpc>
                <a:spcPct val="120000"/>
              </a:lnSpc>
              <a:spcBef>
                <a:spcPts val="361"/>
              </a:spcBef>
            </a:pPr>
            <a:r>
              <a:rPr lang="en-US" sz="1100" dirty="0"/>
              <a:t>Crawford, M. L. (2001). </a:t>
            </a:r>
            <a:r>
              <a:rPr lang="en-US" sz="1100" i="1" dirty="0"/>
              <a:t>Teaching contextually: Research, rationale, and techniques for improving student motivation and achievement in mathematics and science. </a:t>
            </a:r>
            <a:r>
              <a:rPr lang="en-US" sz="1100" dirty="0"/>
              <a:t>Waco, Texas: Center for Occupational Research and Development. Retrieved from </a:t>
            </a:r>
            <a:r>
              <a:rPr lang="en-US" sz="1100" u="sng" dirty="0">
                <a:hlinkClick r:id="rId4"/>
              </a:rPr>
              <a:t>http://www.cord.org/uploadedfiles/Teaching%20Contextually%20(Crawford).pdf</a:t>
            </a:r>
            <a:endParaRPr lang="en-US" sz="1100" dirty="0"/>
          </a:p>
          <a:p>
            <a:pPr>
              <a:lnSpc>
                <a:spcPct val="120000"/>
              </a:lnSpc>
              <a:spcBef>
                <a:spcPts val="361"/>
              </a:spcBef>
            </a:pPr>
            <a:endParaRPr lang="en-US" sz="1100" b="1" i="1" dirty="0"/>
          </a:p>
          <a:p>
            <a:pPr>
              <a:lnSpc>
                <a:spcPct val="120000"/>
              </a:lnSpc>
              <a:spcBef>
                <a:spcPts val="361"/>
              </a:spcBef>
            </a:pPr>
            <a:r>
              <a:rPr lang="en-US" sz="1100" b="1" i="1" dirty="0"/>
              <a:t>Activity: Watch the video and have participants reflect on the video and share what they learned about contextual strategies. </a:t>
            </a:r>
          </a:p>
          <a:p>
            <a:pPr>
              <a:lnSpc>
                <a:spcPct val="120000"/>
              </a:lnSpc>
              <a:spcBef>
                <a:spcPts val="361"/>
              </a:spcBef>
            </a:pPr>
            <a:endParaRPr lang="en-US" sz="1100" dirty="0"/>
          </a:p>
          <a:p>
            <a:pPr>
              <a:lnSpc>
                <a:spcPct val="120000"/>
              </a:lnSpc>
              <a:spcBef>
                <a:spcPts val="361"/>
              </a:spcBef>
            </a:pPr>
            <a:r>
              <a:rPr lang="en-US" sz="1100" dirty="0"/>
              <a:t>In this video clip we hear from adult learners in a construction program at the Los Angeles Trade-Technical College’s Career Advancement Academy that teaches basic skills with practical applications—leading to learner understanding, engagement, and excitement.</a:t>
            </a:r>
          </a:p>
          <a:p>
            <a:pPr>
              <a:lnSpc>
                <a:spcPct val="120000"/>
              </a:lnSpc>
              <a:spcBef>
                <a:spcPts val="361"/>
              </a:spcBef>
            </a:pPr>
            <a:endParaRPr lang="en-US" sz="1100" dirty="0"/>
          </a:p>
          <a:p>
            <a:pPr defTabSz="914313">
              <a:lnSpc>
                <a:spcPct val="120000"/>
              </a:lnSpc>
              <a:spcBef>
                <a:spcPts val="361"/>
              </a:spcBef>
              <a:defRPr/>
            </a:pPr>
            <a:r>
              <a:rPr lang="en-US" sz="1100" dirty="0"/>
              <a:t>Link to video – Utilities and Construction Prep Program: </a:t>
            </a:r>
            <a:r>
              <a:rPr lang="en-US" sz="1100" dirty="0">
                <a:hlinkClick r:id="rId5"/>
              </a:rPr>
              <a:t>http://www.youtube.com/watch?v=4L781Z99KFc</a:t>
            </a:r>
            <a:endParaRPr lang="en-US" sz="1100" dirty="0"/>
          </a:p>
          <a:p>
            <a:pPr>
              <a:lnSpc>
                <a:spcPct val="120000"/>
              </a:lnSpc>
              <a:spcBef>
                <a:spcPts val="361"/>
              </a:spcBef>
            </a:pPr>
            <a:endParaRPr lang="en-US" sz="1100" dirty="0"/>
          </a:p>
          <a:p>
            <a:pPr>
              <a:lnSpc>
                <a:spcPct val="120000"/>
              </a:lnSpc>
              <a:spcBef>
                <a:spcPts val="361"/>
              </a:spcBef>
            </a:pPr>
            <a:r>
              <a:rPr lang="en-US" sz="1100" b="1" dirty="0"/>
              <a:t>Talking points: </a:t>
            </a:r>
          </a:p>
          <a:p>
            <a:pPr>
              <a:lnSpc>
                <a:spcPct val="120000"/>
              </a:lnSpc>
              <a:spcBef>
                <a:spcPts val="361"/>
              </a:spcBef>
            </a:pPr>
            <a:r>
              <a:rPr lang="en-US" sz="1100" dirty="0"/>
              <a:t>Lead participants back to the idea that contextualized instruction is a natural fit for career pathways.</a:t>
            </a:r>
          </a:p>
          <a:p>
            <a:pPr marL="171434" indent="-171434">
              <a:lnSpc>
                <a:spcPct val="120000"/>
              </a:lnSpc>
              <a:spcBef>
                <a:spcPts val="361"/>
              </a:spcBef>
              <a:buFont typeface="Arial" pitchFamily="34" charset="0"/>
              <a:buChar char="•"/>
            </a:pPr>
            <a:r>
              <a:rPr lang="en-US" sz="1100" dirty="0"/>
              <a:t>Adult students don’t want to learn in a vacuum. </a:t>
            </a:r>
          </a:p>
          <a:p>
            <a:pPr marL="171434" indent="-171434">
              <a:lnSpc>
                <a:spcPct val="120000"/>
              </a:lnSpc>
              <a:spcBef>
                <a:spcPts val="361"/>
              </a:spcBef>
              <a:buFont typeface="Arial" pitchFamily="34" charset="0"/>
              <a:buChar char="•"/>
            </a:pPr>
            <a:r>
              <a:rPr lang="en-US" sz="1100" dirty="0"/>
              <a:t>Adult students are no longer motivated by “how can I pass this class or the GED?” but by “how is this course relevant to my future career?”</a:t>
            </a:r>
          </a:p>
          <a:p>
            <a:pPr marL="171434" indent="-171434">
              <a:lnSpc>
                <a:spcPct val="120000"/>
              </a:lnSpc>
              <a:spcBef>
                <a:spcPts val="361"/>
              </a:spcBef>
              <a:buFont typeface="Arial" pitchFamily="34" charset="0"/>
              <a:buChar char="•"/>
            </a:pPr>
            <a:r>
              <a:rPr lang="en-US" sz="1100" dirty="0"/>
              <a:t>Understanding real-world connections to course content increases student engagement, leading to:</a:t>
            </a:r>
          </a:p>
          <a:p>
            <a:pPr lvl="1">
              <a:lnSpc>
                <a:spcPct val="120000"/>
              </a:lnSpc>
              <a:spcBef>
                <a:spcPts val="361"/>
              </a:spcBef>
              <a:buFont typeface="Wingdings" pitchFamily="2" charset="2"/>
              <a:buChar char="ü"/>
            </a:pPr>
            <a:r>
              <a:rPr lang="en-US" sz="1100" dirty="0"/>
              <a:t>Persistence</a:t>
            </a:r>
          </a:p>
          <a:p>
            <a:pPr lvl="1">
              <a:lnSpc>
                <a:spcPct val="120000"/>
              </a:lnSpc>
              <a:spcBef>
                <a:spcPts val="361"/>
              </a:spcBef>
              <a:buFont typeface="Wingdings" pitchFamily="2" charset="2"/>
              <a:buChar char="ü"/>
            </a:pPr>
            <a:r>
              <a:rPr lang="en-US" sz="1100" dirty="0"/>
              <a:t>Successful Transitions</a:t>
            </a:r>
          </a:p>
          <a:p>
            <a:pPr eaLnBrk="1" hangingPunct="1"/>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527211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82572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46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16</a:t>
            </a:fld>
            <a:endParaRPr lang="en-US" dirty="0"/>
          </a:p>
        </p:txBody>
      </p:sp>
    </p:spTree>
    <p:extLst>
      <p:ext uri="{BB962C8B-B14F-4D97-AF65-F5344CB8AC3E}">
        <p14:creationId xmlns:p14="http://schemas.microsoft.com/office/powerpoint/2010/main" val="40200608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Handouts</a:t>
            </a:r>
            <a:r>
              <a:rPr lang="en-US" baseline="0" dirty="0"/>
              <a:t> #8 and #9-12</a:t>
            </a:r>
          </a:p>
          <a:p>
            <a:r>
              <a:rPr lang="en-US" baseline="0" dirty="0"/>
              <a:t/>
            </a:r>
            <a:br>
              <a:rPr lang="en-US" baseline="0" dirty="0"/>
            </a:br>
            <a:r>
              <a:rPr lang="en-US" baseline="0" dirty="0"/>
              <a:t>Talking points:</a:t>
            </a:r>
            <a:br>
              <a:rPr lang="en-US" baseline="0" dirty="0"/>
            </a:br>
            <a:r>
              <a:rPr lang="en-US" baseline="0" dirty="0"/>
              <a:t>Go over the instructions for the group unpacking activity.  Each participant should have a copy of Handout #8, the unpacking template.  Each table or small group should have several copies of one of the resources 8 that they will read and analyze together.</a:t>
            </a:r>
          </a:p>
          <a:p>
            <a:r>
              <a:rPr lang="en-US" baseline="0" dirty="0"/>
              <a:t/>
            </a:r>
            <a:br>
              <a:rPr lang="en-US" baseline="0" dirty="0"/>
            </a:br>
            <a:r>
              <a:rPr lang="en-US" baseline="0" dirty="0"/>
              <a:t>The template contains space for identifying characteristics covered previously, but the reflection questions ask participants to take the activity to the next level.</a:t>
            </a: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503266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br>
              <a:rPr lang="en-US" dirty="0"/>
            </a:br>
            <a:r>
              <a:rPr lang="en-US" dirty="0"/>
              <a:t>Each small group or table will receive several copies of one of these resources to unpack.</a:t>
            </a: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94483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70">
              <a:defRPr/>
            </a:pPr>
            <a:r>
              <a:rPr lang="en-US" dirty="0"/>
              <a:t>Handout #10</a:t>
            </a:r>
            <a:r>
              <a:rPr lang="en-US" baseline="0" dirty="0"/>
              <a:t>: Unpacking Career Pathways Contextualized Instructional Materials</a:t>
            </a:r>
          </a:p>
          <a:p>
            <a:pPr defTabSz="881370">
              <a:defRPr/>
            </a:pPr>
            <a:endParaRPr lang="en-US" dirty="0"/>
          </a:p>
          <a:p>
            <a:r>
              <a:rPr lang="en-US" dirty="0"/>
              <a:t>Talking points:</a:t>
            </a:r>
            <a:br>
              <a:rPr lang="en-US" dirty="0"/>
            </a:br>
            <a:r>
              <a:rPr lang="en-US" dirty="0"/>
              <a:t>Participants</a:t>
            </a:r>
            <a:r>
              <a:rPr lang="en-US" baseline="0" dirty="0"/>
              <a:t> will notice that they are unpacking a resource by identifying characteristics with which they are familiar.  They are also asked to identify the title of the lesson and the courses in which it might be implemented, as foreshadowing to the individual lesson design project they will begin in today’s last session.</a:t>
            </a:r>
          </a:p>
          <a:p>
            <a:endParaRPr lang="en-US" baseline="0" dirty="0"/>
          </a:p>
          <a:p>
            <a:r>
              <a:rPr lang="en-US" baseline="0" dirty="0"/>
              <a:t>Ask the whole group whether they have any questions before they begin.</a:t>
            </a: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510425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[Duplicate slide so that facilitator can display the activity</a:t>
            </a:r>
            <a:r>
              <a:rPr lang="en-US" baseline="0" dirty="0"/>
              <a:t> instructions without backtracking to earlier slide.]</a:t>
            </a:r>
          </a:p>
          <a:p>
            <a:endParaRPr lang="en-US" baseline="0" dirty="0"/>
          </a:p>
          <a:p>
            <a:pPr defTabSz="881370">
              <a:defRPr/>
            </a:pPr>
            <a:r>
              <a:rPr lang="en-US" baseline="0" dirty="0"/>
              <a:t>Give participants 15-20 minutes to unpack the resource.  Float from group to group to answer questions.  When it looks like all groups have nearly completed the template, give each participant a copy of Handout #12 and advance to the next slide.</a:t>
            </a:r>
            <a:endParaRPr lang="en-US" dirty="0"/>
          </a:p>
          <a:p>
            <a:endParaRPr lang="en-US" baseline="0"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75976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44">
              <a:defRPr/>
            </a:pPr>
            <a:r>
              <a:rPr lang="en-US" baseline="0" dirty="0"/>
              <a:t>Stop and Share handout on back of #8--Reflection on Unpacking a Career Pathways Contextualized Resource (each participant receives a copy)</a:t>
            </a:r>
          </a:p>
          <a:p>
            <a:pPr defTabSz="914244">
              <a:defRPr/>
            </a:pPr>
            <a:endParaRPr lang="en-US" baseline="0" dirty="0"/>
          </a:p>
          <a:p>
            <a:pPr defTabSz="914244">
              <a:defRPr/>
            </a:pPr>
            <a:r>
              <a:rPr lang="en-US" baseline="0" dirty="0"/>
              <a:t>Talking points:</a:t>
            </a:r>
            <a:br>
              <a:rPr lang="en-US" baseline="0" dirty="0"/>
            </a:br>
            <a:r>
              <a:rPr lang="en-US" baseline="0" dirty="0"/>
              <a:t>Give the groups about 10 minutes to discuss these questions.  Reconvene the whole group and ask for responses from a representative from each group. </a:t>
            </a:r>
          </a:p>
          <a:p>
            <a:pPr defTabSz="914244">
              <a:defRPr/>
            </a:pPr>
            <a:r>
              <a:rPr lang="en-US" baseline="0" dirty="0"/>
              <a:t/>
            </a:r>
            <a:br>
              <a:rPr lang="en-US" baseline="0" dirty="0"/>
            </a:br>
            <a:r>
              <a:rPr lang="en-US" baseline="0" dirty="0"/>
              <a:t>The first two questions ask participants to consider how the lesson might be adapted for other settings or used in other career pathways. Ideally, this is the mindset (flexibility, creativity) they will bring to examination of any of the resources in the LINCS collection. We want participants to ask themselves, “How can I use this?” “How can I adapt this for my classroom?”</a:t>
            </a:r>
          </a:p>
          <a:p>
            <a:pPr defTabSz="914244">
              <a:defRPr/>
            </a:pPr>
            <a:r>
              <a:rPr lang="en-US" baseline="0" dirty="0"/>
              <a:t/>
            </a:r>
            <a:br>
              <a:rPr lang="en-US" baseline="0" dirty="0"/>
            </a:br>
            <a:r>
              <a:rPr lang="en-US" baseline="0" dirty="0"/>
              <a:t>The third question asks participants to think about learner engagement strategies and lesson improvement. Keeping in mind that more students may be reached by multiple modes of teaching a concept, we want participants to ask, “What else would I do with that lesson?” (Again, flexibility and creativity are key.)</a:t>
            </a:r>
          </a:p>
          <a:p>
            <a:pPr defTabSz="914244">
              <a:defRPr/>
            </a:pP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52552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a:t>
            </a:r>
            <a:r>
              <a:rPr lang="en-US" baseline="0" dirty="0"/>
              <a:t> Notes: </a:t>
            </a:r>
          </a:p>
          <a:p>
            <a:r>
              <a:rPr lang="en-US" baseline="0" dirty="0"/>
              <a:t>The remainder of our time together is allocated for you to take the lesson you brought today and modify it to make it more contextual using the learning theories and examples we’ve provided throughout the day.  Before we let  you loose, let’s walk through the basic tenants we are looking for found on pages 16- 18 in your notebook.  </a:t>
            </a:r>
          </a:p>
          <a:p>
            <a:r>
              <a:rPr lang="en-US" baseline="0" dirty="0"/>
              <a:t/>
            </a:r>
            <a:br>
              <a:rPr lang="en-US" baseline="0" dirty="0"/>
            </a:br>
            <a:r>
              <a:rPr lang="en-US" baseline="0" dirty="0"/>
              <a:t>Read the slide: </a:t>
            </a:r>
          </a:p>
          <a:p>
            <a:pPr marL="171450" indent="-171450">
              <a:buFont typeface="Arial" pitchFamily="34" charset="0"/>
              <a:buChar char="•"/>
            </a:pPr>
            <a:endParaRPr lang="en-US" baseline="0" dirty="0"/>
          </a:p>
          <a:p>
            <a:pPr marL="171450" indent="-171450">
              <a:buFont typeface="Arial" pitchFamily="34" charset="0"/>
              <a:buChar char="•"/>
            </a:pPr>
            <a:r>
              <a:rPr lang="en-US" baseline="0" dirty="0"/>
              <a:t>Lesson /Unit Title – engage the students with a flashy title that may pique their interest. </a:t>
            </a:r>
          </a:p>
          <a:p>
            <a:pPr marL="171450" indent="-171450">
              <a:buFont typeface="Arial" pitchFamily="34" charset="0"/>
              <a:buChar char="•"/>
            </a:pPr>
            <a:r>
              <a:rPr lang="en-US" baseline="0" dirty="0"/>
              <a:t>Duration of the Lesson – how long will this lesson or unit be? </a:t>
            </a:r>
          </a:p>
          <a:p>
            <a:pPr marL="171450" indent="-171450">
              <a:buFont typeface="Arial" pitchFamily="34" charset="0"/>
              <a:buChar char="•"/>
            </a:pPr>
            <a:r>
              <a:rPr lang="en-US" baseline="0" dirty="0"/>
              <a:t>Career Technical Course Standards – what standards or objectives will be met by the students completing this lesson? </a:t>
            </a:r>
          </a:p>
          <a:p>
            <a:pPr marL="171450" indent="-171450">
              <a:buFont typeface="Arial" pitchFamily="34" charset="0"/>
              <a:buChar char="•"/>
            </a:pPr>
            <a:r>
              <a:rPr lang="en-US" baseline="0" dirty="0"/>
              <a:t>Academic Standards – what state or CCSC standards will be met by the students completing this lesson </a:t>
            </a:r>
          </a:p>
          <a:p>
            <a:pPr marL="171450" indent="-171450">
              <a:buFont typeface="Arial" pitchFamily="34" charset="0"/>
              <a:buChar char="•"/>
            </a:pPr>
            <a:r>
              <a:rPr lang="en-US" dirty="0"/>
              <a:t>Employability/soft-skills standards/objectives – if your state or district has employability</a:t>
            </a:r>
            <a:r>
              <a:rPr lang="en-US" baseline="0" dirty="0"/>
              <a:t> skills competencies defined, which ones will be addressed in this lesson? </a:t>
            </a:r>
            <a:endParaRPr lang="en-US" dirty="0"/>
          </a:p>
          <a:p>
            <a:pPr marL="171450" indent="-171450">
              <a:buFont typeface="Arial" pitchFamily="34" charset="0"/>
              <a:buChar char="•"/>
            </a:pPr>
            <a:r>
              <a:rPr lang="en-US" dirty="0"/>
              <a:t>Business/industry and/or external partner connection – how will</a:t>
            </a:r>
            <a:r>
              <a:rPr lang="en-US" baseline="0" dirty="0"/>
              <a:t> you make this scenario real to the students? Who or what is your business partner, this could be a non-profit, religious organization, business, industry, governmental agencies or other community partner.  The purpose is to make the scenario real and for the students to be accountable to someone other than the instructor and themselves. </a:t>
            </a:r>
          </a:p>
          <a:p>
            <a:endParaRPr lang="en-US" dirty="0"/>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158</a:t>
            </a:fld>
            <a:endParaRPr lang="en-US" dirty="0"/>
          </a:p>
        </p:txBody>
      </p:sp>
    </p:spTree>
    <p:extLst>
      <p:ext uri="{BB962C8B-B14F-4D97-AF65-F5344CB8AC3E}">
        <p14:creationId xmlns:p14="http://schemas.microsoft.com/office/powerpoint/2010/main" val="12521394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160</a:t>
            </a:fld>
            <a:endParaRPr lang="en-US" dirty="0"/>
          </a:p>
        </p:txBody>
      </p:sp>
    </p:spTree>
    <p:extLst>
      <p:ext uri="{BB962C8B-B14F-4D97-AF65-F5344CB8AC3E}">
        <p14:creationId xmlns:p14="http://schemas.microsoft.com/office/powerpoint/2010/main" val="23272024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a:t>
            </a:r>
            <a:r>
              <a:rPr lang="en-US" baseline="0" dirty="0"/>
              <a:t> </a:t>
            </a:r>
          </a:p>
          <a:p>
            <a:endParaRPr lang="en-US" baseline="0" dirty="0"/>
          </a:p>
          <a:p>
            <a:r>
              <a:rPr lang="en-US" dirty="0"/>
              <a:t>Apply your scenario in your lesson and experience</a:t>
            </a:r>
            <a:r>
              <a:rPr lang="en-US" baseline="0" dirty="0"/>
              <a:t> using the </a:t>
            </a:r>
            <a:r>
              <a:rPr lang="en-US" dirty="0"/>
              <a:t>R.E.A.C.T. model.</a:t>
            </a:r>
            <a:r>
              <a:rPr lang="en-US" baseline="0" dirty="0"/>
              <a:t>  This is a great way to confirm that the lesson is meaningful and contextual.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Chose a learning theory that appeals to you.  Apply your scenario to the following to your lesson as it measures to the rigor of the theories:</a:t>
            </a:r>
          </a:p>
          <a:p>
            <a:pPr marL="171450" indent="-171450">
              <a:buFont typeface="Arial" pitchFamily="34" charset="0"/>
              <a:buChar char="•"/>
            </a:pPr>
            <a:r>
              <a:rPr lang="en-US" dirty="0"/>
              <a:t>Webb’s Depth of Knowledge</a:t>
            </a:r>
          </a:p>
          <a:p>
            <a:pPr marL="171450" indent="-171450">
              <a:buFont typeface="Arial" pitchFamily="34" charset="0"/>
              <a:buChar char="•"/>
            </a:pPr>
            <a:r>
              <a:rPr lang="en-US" dirty="0"/>
              <a:t>Blooms Taxonomy </a:t>
            </a:r>
          </a:p>
          <a:p>
            <a:pPr marL="171450" indent="-171450">
              <a:buFont typeface="Arial" pitchFamily="34" charset="0"/>
              <a:buChar char="•"/>
            </a:pPr>
            <a:r>
              <a:rPr lang="en-US" dirty="0"/>
              <a:t>Rigor and Relevance Framework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Make changes or modifications to your lesson so you are addressing more rigor.</a:t>
            </a:r>
            <a:r>
              <a:rPr lang="en-US" baseline="0"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Gardner’s Multiple Intelligence(s)</a:t>
            </a:r>
            <a:r>
              <a:rPr lang="en-US" baseline="0" dirty="0"/>
              <a:t> : identify the multiple intelligences the lesson will include. </a:t>
            </a:r>
            <a:endParaRPr lang="en-US" dirty="0"/>
          </a:p>
          <a:p>
            <a:endParaRPr lang="en-US" baseline="0" dirty="0"/>
          </a:p>
          <a:p>
            <a:r>
              <a:rPr lang="en-US" baseline="0" dirty="0"/>
              <a:t>And finally, provide some form of modification for a student with special needs. Think about a student you’ve had in the past who has struggled in your classroom. How could your lesson be modified for the student so that he/she has the same learning experience and is challenged in the classroom? </a:t>
            </a:r>
          </a:p>
          <a:p>
            <a:endParaRPr lang="en-US" baseline="0" dirty="0"/>
          </a:p>
          <a:p>
            <a:r>
              <a:rPr lang="en-US" baseline="0" dirty="0"/>
              <a:t>Identify how you will assess the students throughout the lesson. These can be formal or informal assessments, they should apply to the project or scenario and they should measure the academic, CTE and employability skills standards/objectives you outlined in the beginning of the lesson.  </a:t>
            </a:r>
          </a:p>
          <a:p>
            <a:endParaRPr lang="en-US" baseline="0" dirty="0"/>
          </a:p>
          <a:p>
            <a:r>
              <a:rPr lang="en-US" baseline="0" dirty="0"/>
              <a:t>Evaluation – how will you evaluate the overall solution to the scenario? Will you have business/industry or external partners review a group presentation or demonstration?  Will you have the students submit their solutions to a state or national contest?  The possibilities are endless! </a:t>
            </a:r>
          </a:p>
          <a:p>
            <a:endParaRPr lang="en-US" baseline="0" dirty="0"/>
          </a:p>
          <a:p>
            <a:r>
              <a:rPr lang="en-US" baseline="0" dirty="0"/>
              <a:t>Before you get started, do you have any questions regarding how to get started?  We/I will circulate the room and provide assistance as needed. You have 1 hour (depending on the length of time allocated for the workshop and how long it took the trainer to get through the material)  to get started on this lesson plan. After that time you will be asked to pair share, so please use this time wisely so your partner or another team can have something to review.   </a:t>
            </a:r>
          </a:p>
          <a:p>
            <a:endParaRPr lang="en-US" baseline="0" dirty="0"/>
          </a:p>
          <a:p>
            <a:r>
              <a:rPr lang="en-US" baseline="0" dirty="0"/>
              <a:t>You may work in collaborative teams or independently.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161</a:t>
            </a:fld>
            <a:endParaRPr lang="en-US" dirty="0"/>
          </a:p>
        </p:txBody>
      </p:sp>
    </p:spTree>
    <p:extLst>
      <p:ext uri="{BB962C8B-B14F-4D97-AF65-F5344CB8AC3E}">
        <p14:creationId xmlns:p14="http://schemas.microsoft.com/office/powerpoint/2010/main" val="10117963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C68CBE-BC9C-43FE-B33D-DE6B1D199CD8}" type="slidenum">
              <a:rPr lang="en-US" smtClean="0"/>
              <a:t>162</a:t>
            </a:fld>
            <a:endParaRPr lang="en-US"/>
          </a:p>
        </p:txBody>
      </p:sp>
    </p:spTree>
    <p:extLst>
      <p:ext uri="{BB962C8B-B14F-4D97-AF65-F5344CB8AC3E}">
        <p14:creationId xmlns:p14="http://schemas.microsoft.com/office/powerpoint/2010/main" val="16898461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allocated time,</a:t>
            </a:r>
            <a:r>
              <a:rPr lang="en-US" baseline="0" dirty="0"/>
              <a:t> ask the participants to pair either with another individual or team.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Read:  </a:t>
            </a:r>
            <a:r>
              <a:rPr lang="en-US" dirty="0"/>
              <a:t>Pair with a colleague and provide the peer with your newly developed lesson plan. Allow 10 minutes for independent review, then question and answer one another to enhance the student experience and outcomes. </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163</a:t>
            </a:fld>
            <a:endParaRPr lang="en-US" dirty="0"/>
          </a:p>
        </p:txBody>
      </p:sp>
    </p:spTree>
    <p:extLst>
      <p:ext uri="{BB962C8B-B14F-4D97-AF65-F5344CB8AC3E}">
        <p14:creationId xmlns:p14="http://schemas.microsoft.com/office/powerpoint/2010/main" val="2119278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17</a:t>
            </a:fld>
            <a:endParaRPr lang="en-US" dirty="0"/>
          </a:p>
        </p:txBody>
      </p:sp>
    </p:spTree>
    <p:extLst>
      <p:ext uri="{BB962C8B-B14F-4D97-AF65-F5344CB8AC3E}">
        <p14:creationId xmlns:p14="http://schemas.microsoft.com/office/powerpoint/2010/main" val="10735655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29943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98C1B-22EB-44C7-B33C-65E202FC179B}" type="slidenum">
              <a:rPr lang="en-US" smtClean="0"/>
              <a:t>166</a:t>
            </a:fld>
            <a:endParaRPr lang="en-US"/>
          </a:p>
        </p:txBody>
      </p:sp>
    </p:spTree>
    <p:extLst>
      <p:ext uri="{BB962C8B-B14F-4D97-AF65-F5344CB8AC3E}">
        <p14:creationId xmlns:p14="http://schemas.microsoft.com/office/powerpoint/2010/main" val="16006060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are thinking how</a:t>
            </a:r>
            <a:r>
              <a:rPr lang="en-US" baseline="0" dirty="0"/>
              <a:t> do I put this all together? An Instructional map can help.</a:t>
            </a:r>
          </a:p>
          <a:p>
            <a:endParaRPr lang="en-US" baseline="0" dirty="0"/>
          </a:p>
          <a:p>
            <a:r>
              <a:rPr lang="en-US" baseline="0" dirty="0"/>
              <a:t>Academic, foundational Employability Skills, </a:t>
            </a:r>
          </a:p>
          <a:p>
            <a:endParaRPr lang="en-US" dirty="0"/>
          </a:p>
        </p:txBody>
      </p:sp>
      <p:sp>
        <p:nvSpPr>
          <p:cNvPr id="4" name="Slide Number Placeholder 3"/>
          <p:cNvSpPr>
            <a:spLocks noGrp="1"/>
          </p:cNvSpPr>
          <p:nvPr>
            <p:ph type="sldNum" sz="quarter" idx="10"/>
          </p:nvPr>
        </p:nvSpPr>
        <p:spPr/>
        <p:txBody>
          <a:bodyPr/>
          <a:lstStyle/>
          <a:p>
            <a:fld id="{D5C68CBE-BC9C-43FE-B33D-DE6B1D199CD8}"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7967113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198C1B-22EB-44C7-B33C-65E202FC179B}" type="slidenum">
              <a:rPr lang="en-US" smtClean="0"/>
              <a:t>168</a:t>
            </a:fld>
            <a:endParaRPr lang="en-US"/>
          </a:p>
        </p:txBody>
      </p:sp>
    </p:spTree>
    <p:extLst>
      <p:ext uri="{BB962C8B-B14F-4D97-AF65-F5344CB8AC3E}">
        <p14:creationId xmlns:p14="http://schemas.microsoft.com/office/powerpoint/2010/main" val="270850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a:t>
            </a:r>
            <a:r>
              <a:rPr lang="en-US" baseline="0" dirty="0"/>
              <a:t> multi-level classroom</a:t>
            </a:r>
          </a:p>
          <a:p>
            <a:r>
              <a:rPr lang="en-US" baseline="0" dirty="0"/>
              <a:t>Handout: planning guide</a:t>
            </a:r>
          </a:p>
          <a:p>
            <a:r>
              <a:rPr lang="en-US" baseline="0" dirty="0"/>
              <a:t>Handout: Curriculum Map</a:t>
            </a:r>
          </a:p>
          <a:p>
            <a:endParaRPr lang="en-US" dirty="0"/>
          </a:p>
        </p:txBody>
      </p:sp>
      <p:sp>
        <p:nvSpPr>
          <p:cNvPr id="4" name="Slide Number Placeholder 3"/>
          <p:cNvSpPr>
            <a:spLocks noGrp="1"/>
          </p:cNvSpPr>
          <p:nvPr>
            <p:ph type="sldNum" sz="quarter" idx="10"/>
          </p:nvPr>
        </p:nvSpPr>
        <p:spPr/>
        <p:txBody>
          <a:bodyPr/>
          <a:lstStyle/>
          <a:p>
            <a:fld id="{0B198C1B-22EB-44C7-B33C-65E202FC179B}" type="slidenum">
              <a:rPr lang="en-US" smtClean="0"/>
              <a:t>169</a:t>
            </a:fld>
            <a:endParaRPr lang="en-US"/>
          </a:p>
        </p:txBody>
      </p:sp>
    </p:spTree>
    <p:extLst>
      <p:ext uri="{BB962C8B-B14F-4D97-AF65-F5344CB8AC3E}">
        <p14:creationId xmlns:p14="http://schemas.microsoft.com/office/powerpoint/2010/main" val="28584912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Instructional</a:t>
            </a:r>
            <a:r>
              <a:rPr lang="en-US" baseline="0" dirty="0"/>
              <a:t> Map Sample</a:t>
            </a:r>
            <a:endParaRPr lang="en-US" dirty="0"/>
          </a:p>
          <a:p>
            <a:r>
              <a:rPr lang="en-US" dirty="0"/>
              <a:t>Handout</a:t>
            </a:r>
            <a:r>
              <a:rPr lang="en-US" baseline="0" dirty="0"/>
              <a:t>: Instructional Map Blank</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5C68CBE-BC9C-43FE-B33D-DE6B1D199CD8}"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25163824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we have the map we can then build the units of instruction within the </a:t>
            </a:r>
            <a:endParaRPr lang="en-US" dirty="0"/>
          </a:p>
        </p:txBody>
      </p:sp>
      <p:sp>
        <p:nvSpPr>
          <p:cNvPr id="4" name="Slide Number Placeholder 3"/>
          <p:cNvSpPr>
            <a:spLocks noGrp="1"/>
          </p:cNvSpPr>
          <p:nvPr>
            <p:ph type="sldNum" sz="quarter" idx="10"/>
          </p:nvPr>
        </p:nvSpPr>
        <p:spPr/>
        <p:txBody>
          <a:bodyPr/>
          <a:lstStyle/>
          <a:p>
            <a:fld id="{0B198C1B-22EB-44C7-B33C-65E202FC179B}" type="slidenum">
              <a:rPr lang="en-US" smtClean="0"/>
              <a:t>172</a:t>
            </a:fld>
            <a:endParaRPr lang="en-US"/>
          </a:p>
        </p:txBody>
      </p:sp>
    </p:spTree>
    <p:extLst>
      <p:ext uri="{BB962C8B-B14F-4D97-AF65-F5344CB8AC3E}">
        <p14:creationId xmlns:p14="http://schemas.microsoft.com/office/powerpoint/2010/main" val="34134443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851068E-F6EB-4402-B1E2-8F0A9E1F8BC1}" type="slidenum">
              <a:rPr lang="en-US" smtClean="0"/>
              <a:pPr/>
              <a:t>173</a:t>
            </a:fld>
            <a:endParaRPr lang="en-US"/>
          </a:p>
        </p:txBody>
      </p:sp>
    </p:spTree>
    <p:extLst>
      <p:ext uri="{BB962C8B-B14F-4D97-AF65-F5344CB8AC3E}">
        <p14:creationId xmlns:p14="http://schemas.microsoft.com/office/powerpoint/2010/main" val="20286733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fld id="{9851068E-F6EB-4402-B1E2-8F0A9E1F8BC1}"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30296421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 points:</a:t>
            </a:r>
          </a:p>
          <a:p>
            <a:r>
              <a:rPr lang="en-US" dirty="0"/>
              <a:t>Is anything about today’s content—career</a:t>
            </a:r>
            <a:r>
              <a:rPr lang="en-US" baseline="0" dirty="0"/>
              <a:t> pathways, contextualized instruction, the resource collection, or anything else—that you have a question about?</a:t>
            </a:r>
            <a:endParaRPr lang="en-US" dirty="0"/>
          </a:p>
          <a:p>
            <a:r>
              <a:rPr lang="en-US" dirty="0"/>
              <a:t>Is there anything about the individual lesson development process that needs</a:t>
            </a:r>
            <a:r>
              <a:rPr lang="en-US" baseline="0" dirty="0"/>
              <a:t> clarifying?</a:t>
            </a:r>
          </a:p>
          <a:p>
            <a:r>
              <a:rPr lang="en-US" baseline="0" dirty="0"/>
              <a:t>Next steps?  Next slide…</a:t>
            </a:r>
            <a:endParaRPr lang="en-US"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0310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18</a:t>
            </a:fld>
            <a:endParaRPr lang="en-US" dirty="0"/>
          </a:p>
        </p:txBody>
      </p:sp>
    </p:spTree>
    <p:extLst>
      <p:ext uri="{BB962C8B-B14F-4D97-AF65-F5344CB8AC3E}">
        <p14:creationId xmlns:p14="http://schemas.microsoft.com/office/powerpoint/2010/main" val="118715645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178</a:t>
            </a:fld>
            <a:endParaRPr lang="en-US" dirty="0">
              <a:solidFill>
                <a:srgbClr val="000000"/>
              </a:solidFill>
            </a:endParaRPr>
          </a:p>
        </p:txBody>
      </p:sp>
    </p:spTree>
    <p:extLst>
      <p:ext uri="{BB962C8B-B14F-4D97-AF65-F5344CB8AC3E}">
        <p14:creationId xmlns:p14="http://schemas.microsoft.com/office/powerpoint/2010/main" val="204684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19</a:t>
            </a:fld>
            <a:endParaRPr lang="en-US" dirty="0"/>
          </a:p>
        </p:txBody>
      </p:sp>
    </p:spTree>
    <p:extLst>
      <p:ext uri="{BB962C8B-B14F-4D97-AF65-F5344CB8AC3E}">
        <p14:creationId xmlns:p14="http://schemas.microsoft.com/office/powerpoint/2010/main" val="818623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20</a:t>
            </a:fld>
            <a:endParaRPr lang="en-US" dirty="0"/>
          </a:p>
        </p:txBody>
      </p:sp>
    </p:spTree>
    <p:extLst>
      <p:ext uri="{BB962C8B-B14F-4D97-AF65-F5344CB8AC3E}">
        <p14:creationId xmlns:p14="http://schemas.microsoft.com/office/powerpoint/2010/main" val="3138063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21</a:t>
            </a:fld>
            <a:endParaRPr lang="en-US" dirty="0"/>
          </a:p>
        </p:txBody>
      </p:sp>
    </p:spTree>
    <p:extLst>
      <p:ext uri="{BB962C8B-B14F-4D97-AF65-F5344CB8AC3E}">
        <p14:creationId xmlns:p14="http://schemas.microsoft.com/office/powerpoint/2010/main" val="227235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23</a:t>
            </a:fld>
            <a:endParaRPr lang="en-US" dirty="0"/>
          </a:p>
        </p:txBody>
      </p:sp>
    </p:spTree>
    <p:extLst>
      <p:ext uri="{BB962C8B-B14F-4D97-AF65-F5344CB8AC3E}">
        <p14:creationId xmlns:p14="http://schemas.microsoft.com/office/powerpoint/2010/main" val="326463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2139674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24</a:t>
            </a:fld>
            <a:endParaRPr lang="en-US" dirty="0"/>
          </a:p>
        </p:txBody>
      </p:sp>
    </p:spTree>
    <p:extLst>
      <p:ext uri="{BB962C8B-B14F-4D97-AF65-F5344CB8AC3E}">
        <p14:creationId xmlns:p14="http://schemas.microsoft.com/office/powerpoint/2010/main" val="3324051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THEIR NOTEBOOKS</a:t>
            </a:r>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25</a:t>
            </a:fld>
            <a:endParaRPr lang="en-US" dirty="0"/>
          </a:p>
        </p:txBody>
      </p:sp>
    </p:spTree>
    <p:extLst>
      <p:ext uri="{BB962C8B-B14F-4D97-AF65-F5344CB8AC3E}">
        <p14:creationId xmlns:p14="http://schemas.microsoft.com/office/powerpoint/2010/main" val="356765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26</a:t>
            </a:fld>
            <a:endParaRPr lang="en-US" dirty="0"/>
          </a:p>
        </p:txBody>
      </p:sp>
    </p:spTree>
    <p:extLst>
      <p:ext uri="{BB962C8B-B14F-4D97-AF65-F5344CB8AC3E}">
        <p14:creationId xmlns:p14="http://schemas.microsoft.com/office/powerpoint/2010/main" val="3281129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27</a:t>
            </a:fld>
            <a:endParaRPr lang="en-US" dirty="0"/>
          </a:p>
        </p:txBody>
      </p:sp>
    </p:spTree>
    <p:extLst>
      <p:ext uri="{BB962C8B-B14F-4D97-AF65-F5344CB8AC3E}">
        <p14:creationId xmlns:p14="http://schemas.microsoft.com/office/powerpoint/2010/main" val="2202548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a:latin typeface="Times New Roman"/>
              <a:cs typeface="Times New Roman"/>
            </a:endParaRPr>
          </a:p>
        </p:txBody>
      </p:sp>
      <p:sp>
        <p:nvSpPr>
          <p:cNvPr id="4" name="Slide Number Placeholder 3"/>
          <p:cNvSpPr>
            <a:spLocks noGrp="1"/>
          </p:cNvSpPr>
          <p:nvPr>
            <p:ph type="sldNum" sz="quarter" idx="10"/>
          </p:nvPr>
        </p:nvSpPr>
        <p:spPr/>
        <p:txBody>
          <a:bodyPr/>
          <a:lstStyle/>
          <a:p>
            <a:fld id="{B0CA20D1-1867-454F-AD0B-9775228E43BB}" type="slidenum">
              <a:rPr lang="en-US" smtClean="0"/>
              <a:pPr/>
              <a:t>29</a:t>
            </a:fld>
            <a:endParaRPr lang="en-US" dirty="0"/>
          </a:p>
        </p:txBody>
      </p:sp>
    </p:spTree>
    <p:extLst>
      <p:ext uri="{BB962C8B-B14F-4D97-AF65-F5344CB8AC3E}">
        <p14:creationId xmlns:p14="http://schemas.microsoft.com/office/powerpoint/2010/main" val="1109473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a:latin typeface="Times New Roman"/>
              <a:cs typeface="Times New Roman"/>
            </a:endParaRPr>
          </a:p>
          <a:p>
            <a:pPr>
              <a:buFont typeface="Arial" pitchFamily="34" charset="0"/>
              <a:buNone/>
            </a:pPr>
            <a:endParaRPr lang="en-US" baseline="0" dirty="0">
              <a:latin typeface="Times New Roman"/>
              <a:cs typeface="Times New Roman"/>
            </a:endParaRPr>
          </a:p>
          <a:p>
            <a:pPr>
              <a:buFont typeface="Arial" pitchFamily="34" charset="0"/>
              <a:buChar char="•"/>
            </a:pPr>
            <a:r>
              <a:rPr lang="en-US" baseline="0" dirty="0">
                <a:latin typeface="Times New Roman"/>
                <a:cs typeface="Times New Roman"/>
              </a:rPr>
              <a:t>Possible integrated project/activity ideas: have a local grocer visit the classroom (or video tape him/her) about the pros and cons of purchasing locally verses purchasing from international sources. Have the students conduct a cost benefit analysis on both purchasing locally as well as from international sources.  And then identify a strategy for warehousing and marketing locally produced items to meet customer demands. </a:t>
            </a:r>
          </a:p>
          <a:p>
            <a:pPr>
              <a:buFont typeface="Arial" pitchFamily="34" charset="0"/>
              <a:buChar char="•"/>
            </a:pPr>
            <a:endParaRPr lang="en-US" baseline="0" dirty="0">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30</a:t>
            </a:fld>
            <a:endParaRPr lang="en-US" dirty="0"/>
          </a:p>
        </p:txBody>
      </p:sp>
    </p:spTree>
    <p:extLst>
      <p:ext uri="{BB962C8B-B14F-4D97-AF65-F5344CB8AC3E}">
        <p14:creationId xmlns:p14="http://schemas.microsoft.com/office/powerpoint/2010/main" val="3067901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a:latin typeface="Times New Roman"/>
              <a:cs typeface="Times New Roman"/>
            </a:endParaRPr>
          </a:p>
          <a:p>
            <a:pPr>
              <a:buFont typeface="Arial" pitchFamily="34" charset="0"/>
              <a:buChar char="•"/>
            </a:pPr>
            <a:endParaRPr lang="en-US" baseline="0" dirty="0">
              <a:latin typeface="Times New Roman"/>
              <a:cs typeface="Times New Roman"/>
            </a:endParaRPr>
          </a:p>
        </p:txBody>
      </p:sp>
      <p:sp>
        <p:nvSpPr>
          <p:cNvPr id="4" name="Slide Number Placeholder 3"/>
          <p:cNvSpPr>
            <a:spLocks noGrp="1"/>
          </p:cNvSpPr>
          <p:nvPr>
            <p:ph type="sldNum" sz="quarter" idx="10"/>
          </p:nvPr>
        </p:nvSpPr>
        <p:spPr/>
        <p:txBody>
          <a:bodyPr/>
          <a:lstStyle/>
          <a:p>
            <a:fld id="{B0CA20D1-1867-454F-AD0B-9775228E43BB}" type="slidenum">
              <a:rPr lang="en-US" smtClean="0"/>
              <a:pPr/>
              <a:t>31</a:t>
            </a:fld>
            <a:endParaRPr lang="en-US" dirty="0"/>
          </a:p>
        </p:txBody>
      </p:sp>
    </p:spTree>
    <p:extLst>
      <p:ext uri="{BB962C8B-B14F-4D97-AF65-F5344CB8AC3E}">
        <p14:creationId xmlns:p14="http://schemas.microsoft.com/office/powerpoint/2010/main" val="3398191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5098">
              <a:defRPr/>
            </a:pPr>
            <a:r>
              <a:rPr lang="en-US" sz="1100" u="sng" dirty="0"/>
              <a:t>Trainer Notes:</a:t>
            </a:r>
            <a:endParaRPr lang="en-US" sz="1100" dirty="0"/>
          </a:p>
          <a:p>
            <a:pPr lvl="0">
              <a:buFont typeface="Arial" pitchFamily="34" charset="0"/>
              <a:buNone/>
            </a:pPr>
            <a:r>
              <a:rPr lang="en-US" sz="1100" dirty="0"/>
              <a:t>Ask the question of</a:t>
            </a:r>
            <a:r>
              <a:rPr lang="en-US" sz="1100" baseline="0" dirty="0"/>
              <a:t> the large group</a:t>
            </a:r>
            <a:r>
              <a:rPr lang="en-US" sz="1100" dirty="0"/>
              <a:t>:</a:t>
            </a:r>
            <a:r>
              <a:rPr lang="en-US" sz="1100" baseline="0" dirty="0"/>
              <a:t>  What is </a:t>
            </a:r>
            <a:r>
              <a:rPr lang="en-US" sz="1100" dirty="0"/>
              <a:t>Your Role within a Career Pathways System?</a:t>
            </a:r>
          </a:p>
          <a:p>
            <a:pPr lvl="0">
              <a:buFont typeface="Arial" pitchFamily="34" charset="0"/>
              <a:buNone/>
            </a:pPr>
            <a:endParaRPr lang="en-US" sz="1100" dirty="0"/>
          </a:p>
          <a:p>
            <a:pPr lvl="0">
              <a:buFont typeface="Arial" pitchFamily="34" charset="0"/>
              <a:buNone/>
            </a:pPr>
            <a:r>
              <a:rPr lang="en-US" sz="1100" dirty="0"/>
              <a:t>Write</a:t>
            </a:r>
            <a:r>
              <a:rPr lang="en-US" sz="1100" baseline="0" dirty="0"/>
              <a:t> down their answers on Flip-Chart Paper. </a:t>
            </a:r>
          </a:p>
          <a:p>
            <a:pPr lvl="0">
              <a:buFont typeface="Arial" pitchFamily="34" charset="0"/>
              <a:buNone/>
            </a:pPr>
            <a:endParaRPr lang="en-US" sz="1100" dirty="0"/>
          </a:p>
          <a:p>
            <a:pPr lvl="0">
              <a:buFont typeface="Arial" pitchFamily="34" charset="0"/>
              <a:buNone/>
            </a:pPr>
            <a:r>
              <a:rPr lang="en-US" sz="1100" dirty="0"/>
              <a:t>Share the slide:</a:t>
            </a:r>
          </a:p>
          <a:p>
            <a:pPr lvl="1">
              <a:buFont typeface="Arial" pitchFamily="34" charset="0"/>
              <a:buNone/>
            </a:pPr>
            <a:r>
              <a:rPr lang="en-US" sz="1100" dirty="0"/>
              <a:t>Facilitate learning </a:t>
            </a:r>
          </a:p>
          <a:p>
            <a:pPr lvl="1">
              <a:buFont typeface="Arial" pitchFamily="34" charset="0"/>
              <a:buNone/>
            </a:pPr>
            <a:r>
              <a:rPr lang="en-US" sz="1100" dirty="0"/>
              <a:t>Support career awareness in the classroom</a:t>
            </a:r>
          </a:p>
          <a:p>
            <a:pPr lvl="1">
              <a:buFont typeface="Arial" pitchFamily="34" charset="0"/>
              <a:buNone/>
            </a:pPr>
            <a:r>
              <a:rPr lang="en-US" sz="1100" dirty="0"/>
              <a:t>Help students connect concepts to real world applications</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32</a:t>
            </a:fld>
            <a:endParaRPr lang="en-US" dirty="0"/>
          </a:p>
        </p:txBody>
      </p:sp>
    </p:spTree>
    <p:extLst>
      <p:ext uri="{BB962C8B-B14F-4D97-AF65-F5344CB8AC3E}">
        <p14:creationId xmlns:p14="http://schemas.microsoft.com/office/powerpoint/2010/main" val="3199796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to be at 10:30 HERE</a:t>
            </a:r>
          </a:p>
        </p:txBody>
      </p:sp>
      <p:sp>
        <p:nvSpPr>
          <p:cNvPr id="4" name="Slide Number Placeholder 3"/>
          <p:cNvSpPr>
            <a:spLocks noGrp="1"/>
          </p:cNvSpPr>
          <p:nvPr>
            <p:ph type="sldNum" sz="quarter" idx="10"/>
          </p:nvPr>
        </p:nvSpPr>
        <p:spPr/>
        <p:txBody>
          <a:bodyPr/>
          <a:lstStyle/>
          <a:p>
            <a:fld id="{B0CA20D1-1867-454F-AD0B-9775228E43BB}" type="slidenum">
              <a:rPr lang="en-US" smtClean="0"/>
              <a:pPr/>
              <a:t>33</a:t>
            </a:fld>
            <a:endParaRPr lang="en-US" dirty="0"/>
          </a:p>
        </p:txBody>
      </p:sp>
    </p:spTree>
    <p:extLst>
      <p:ext uri="{BB962C8B-B14F-4D97-AF65-F5344CB8AC3E}">
        <p14:creationId xmlns:p14="http://schemas.microsoft.com/office/powerpoint/2010/main" val="557559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34</a:t>
            </a:fld>
            <a:endParaRPr lang="en-US" dirty="0"/>
          </a:p>
        </p:txBody>
      </p:sp>
    </p:spTree>
    <p:extLst>
      <p:ext uri="{BB962C8B-B14F-4D97-AF65-F5344CB8AC3E}">
        <p14:creationId xmlns:p14="http://schemas.microsoft.com/office/powerpoint/2010/main" val="352884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392DA9-2346-42AC-81F8-D31B4AAAAF37}"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2177928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35</a:t>
            </a:fld>
            <a:endParaRPr lang="en-US" dirty="0"/>
          </a:p>
        </p:txBody>
      </p:sp>
    </p:spTree>
    <p:extLst>
      <p:ext uri="{BB962C8B-B14F-4D97-AF65-F5344CB8AC3E}">
        <p14:creationId xmlns:p14="http://schemas.microsoft.com/office/powerpoint/2010/main" val="2741073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a:latin typeface="+mn-lt"/>
              <a:ea typeface="+mn-ea"/>
              <a:cs typeface="+mn-cs"/>
            </a:endParaRP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eaLnBrk="0" hangingPunct="0">
              <a:defRPr sz="2300">
                <a:solidFill>
                  <a:schemeClr val="tx1"/>
                </a:solidFill>
                <a:latin typeface="Arial" charset="0"/>
                <a:ea typeface="ＭＳ Ｐゴシック" charset="0"/>
                <a:cs typeface="ＭＳ Ｐゴシック" charset="0"/>
              </a:defRPr>
            </a:lvl1pPr>
            <a:lvl2pPr marL="717743" indent="-276055" defTabSz="927852" eaLnBrk="0" hangingPunct="0">
              <a:defRPr sz="2300">
                <a:solidFill>
                  <a:schemeClr val="tx1"/>
                </a:solidFill>
                <a:latin typeface="Arial" charset="0"/>
                <a:ea typeface="ＭＳ Ｐゴシック" charset="0"/>
              </a:defRPr>
            </a:lvl2pPr>
            <a:lvl3pPr marL="1104221" indent="-220844" defTabSz="927852" eaLnBrk="0" hangingPunct="0">
              <a:defRPr sz="2300">
                <a:solidFill>
                  <a:schemeClr val="tx1"/>
                </a:solidFill>
                <a:latin typeface="Arial" charset="0"/>
                <a:ea typeface="ＭＳ Ｐゴシック" charset="0"/>
              </a:defRPr>
            </a:lvl3pPr>
            <a:lvl4pPr marL="1545909" indent="-220844" defTabSz="927852" eaLnBrk="0" hangingPunct="0">
              <a:defRPr sz="2300">
                <a:solidFill>
                  <a:schemeClr val="tx1"/>
                </a:solidFill>
                <a:latin typeface="Arial" charset="0"/>
                <a:ea typeface="ＭＳ Ｐゴシック" charset="0"/>
              </a:defRPr>
            </a:lvl4pPr>
            <a:lvl5pPr marL="1987597" indent="-220844" defTabSz="927852" eaLnBrk="0" hangingPunct="0">
              <a:defRPr sz="2300">
                <a:solidFill>
                  <a:schemeClr val="tx1"/>
                </a:solidFill>
                <a:latin typeface="Arial" charset="0"/>
                <a:ea typeface="ＭＳ Ｐゴシック" charset="0"/>
              </a:defRPr>
            </a:lvl5pPr>
            <a:lvl6pPr marL="2429286" indent="-220844" defTabSz="927852" eaLnBrk="0" fontAlgn="base" hangingPunct="0">
              <a:spcBef>
                <a:spcPct val="0"/>
              </a:spcBef>
              <a:spcAft>
                <a:spcPct val="0"/>
              </a:spcAft>
              <a:defRPr sz="2300">
                <a:solidFill>
                  <a:schemeClr val="tx1"/>
                </a:solidFill>
                <a:latin typeface="Arial" charset="0"/>
                <a:ea typeface="ＭＳ Ｐゴシック" charset="0"/>
              </a:defRPr>
            </a:lvl6pPr>
            <a:lvl7pPr marL="2870974" indent="-220844" defTabSz="927852" eaLnBrk="0" fontAlgn="base" hangingPunct="0">
              <a:spcBef>
                <a:spcPct val="0"/>
              </a:spcBef>
              <a:spcAft>
                <a:spcPct val="0"/>
              </a:spcAft>
              <a:defRPr sz="2300">
                <a:solidFill>
                  <a:schemeClr val="tx1"/>
                </a:solidFill>
                <a:latin typeface="Arial" charset="0"/>
                <a:ea typeface="ＭＳ Ｐゴシック" charset="0"/>
              </a:defRPr>
            </a:lvl7pPr>
            <a:lvl8pPr marL="3312662" indent="-220844" defTabSz="927852" eaLnBrk="0" fontAlgn="base" hangingPunct="0">
              <a:spcBef>
                <a:spcPct val="0"/>
              </a:spcBef>
              <a:spcAft>
                <a:spcPct val="0"/>
              </a:spcAft>
              <a:defRPr sz="2300">
                <a:solidFill>
                  <a:schemeClr val="tx1"/>
                </a:solidFill>
                <a:latin typeface="Arial" charset="0"/>
                <a:ea typeface="ＭＳ Ｐゴシック" charset="0"/>
              </a:defRPr>
            </a:lvl8pPr>
            <a:lvl9pPr marL="3754350" indent="-220844" defTabSz="92785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5C534A5A-D0FA-6746-80F0-960F514B1142}" type="slidenum">
              <a:rPr lang="en-US" sz="1200">
                <a:solidFill>
                  <a:srgbClr val="000000"/>
                </a:solidFill>
                <a:latin typeface="Calibri" charset="0"/>
                <a:cs typeface="Arial" charset="0"/>
              </a:rPr>
              <a:pPr eaLnBrk="1" hangingPunct="1"/>
              <a:t>36</a:t>
            </a:fld>
            <a:endParaRPr lang="en-US" sz="1200" dirty="0">
              <a:solidFill>
                <a:srgbClr val="000000"/>
              </a:solidFill>
              <a:latin typeface="Calibri" charset="0"/>
              <a:cs typeface="Arial" charset="0"/>
            </a:endParaRPr>
          </a:p>
        </p:txBody>
      </p:sp>
    </p:spTree>
    <p:extLst>
      <p:ext uri="{BB962C8B-B14F-4D97-AF65-F5344CB8AC3E}">
        <p14:creationId xmlns:p14="http://schemas.microsoft.com/office/powerpoint/2010/main" val="1818464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eaLnBrk="0" hangingPunct="0">
              <a:defRPr sz="2300">
                <a:solidFill>
                  <a:schemeClr val="tx1"/>
                </a:solidFill>
                <a:latin typeface="Arial" charset="0"/>
                <a:ea typeface="ＭＳ Ｐゴシック" charset="0"/>
                <a:cs typeface="ＭＳ Ｐゴシック" charset="0"/>
              </a:defRPr>
            </a:lvl1pPr>
            <a:lvl2pPr marL="717743" indent="-276055" defTabSz="927852" eaLnBrk="0" hangingPunct="0">
              <a:defRPr sz="2300">
                <a:solidFill>
                  <a:schemeClr val="tx1"/>
                </a:solidFill>
                <a:latin typeface="Arial" charset="0"/>
                <a:ea typeface="ＭＳ Ｐゴシック" charset="0"/>
              </a:defRPr>
            </a:lvl2pPr>
            <a:lvl3pPr marL="1104221" indent="-220844" defTabSz="927852" eaLnBrk="0" hangingPunct="0">
              <a:defRPr sz="2300">
                <a:solidFill>
                  <a:schemeClr val="tx1"/>
                </a:solidFill>
                <a:latin typeface="Arial" charset="0"/>
                <a:ea typeface="ＭＳ Ｐゴシック" charset="0"/>
              </a:defRPr>
            </a:lvl3pPr>
            <a:lvl4pPr marL="1545909" indent="-220844" defTabSz="927852" eaLnBrk="0" hangingPunct="0">
              <a:defRPr sz="2300">
                <a:solidFill>
                  <a:schemeClr val="tx1"/>
                </a:solidFill>
                <a:latin typeface="Arial" charset="0"/>
                <a:ea typeface="ＭＳ Ｐゴシック" charset="0"/>
              </a:defRPr>
            </a:lvl4pPr>
            <a:lvl5pPr marL="1987597" indent="-220844" defTabSz="927852" eaLnBrk="0" hangingPunct="0">
              <a:defRPr sz="2300">
                <a:solidFill>
                  <a:schemeClr val="tx1"/>
                </a:solidFill>
                <a:latin typeface="Arial" charset="0"/>
                <a:ea typeface="ＭＳ Ｐゴシック" charset="0"/>
              </a:defRPr>
            </a:lvl5pPr>
            <a:lvl6pPr marL="2429286" indent="-220844" defTabSz="927852" eaLnBrk="0" fontAlgn="base" hangingPunct="0">
              <a:spcBef>
                <a:spcPct val="0"/>
              </a:spcBef>
              <a:spcAft>
                <a:spcPct val="0"/>
              </a:spcAft>
              <a:defRPr sz="2300">
                <a:solidFill>
                  <a:schemeClr val="tx1"/>
                </a:solidFill>
                <a:latin typeface="Arial" charset="0"/>
                <a:ea typeface="ＭＳ Ｐゴシック" charset="0"/>
              </a:defRPr>
            </a:lvl6pPr>
            <a:lvl7pPr marL="2870974" indent="-220844" defTabSz="927852" eaLnBrk="0" fontAlgn="base" hangingPunct="0">
              <a:spcBef>
                <a:spcPct val="0"/>
              </a:spcBef>
              <a:spcAft>
                <a:spcPct val="0"/>
              </a:spcAft>
              <a:defRPr sz="2300">
                <a:solidFill>
                  <a:schemeClr val="tx1"/>
                </a:solidFill>
                <a:latin typeface="Arial" charset="0"/>
                <a:ea typeface="ＭＳ Ｐゴシック" charset="0"/>
              </a:defRPr>
            </a:lvl7pPr>
            <a:lvl8pPr marL="3312662" indent="-220844" defTabSz="927852" eaLnBrk="0" fontAlgn="base" hangingPunct="0">
              <a:spcBef>
                <a:spcPct val="0"/>
              </a:spcBef>
              <a:spcAft>
                <a:spcPct val="0"/>
              </a:spcAft>
              <a:defRPr sz="2300">
                <a:solidFill>
                  <a:schemeClr val="tx1"/>
                </a:solidFill>
                <a:latin typeface="Arial" charset="0"/>
                <a:ea typeface="ＭＳ Ｐゴシック" charset="0"/>
              </a:defRPr>
            </a:lvl8pPr>
            <a:lvl9pPr marL="3754350" indent="-220844" defTabSz="92785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5C534A5A-D0FA-6746-80F0-960F514B1142}" type="slidenum">
              <a:rPr lang="en-US" sz="1200">
                <a:solidFill>
                  <a:srgbClr val="000000"/>
                </a:solidFill>
                <a:latin typeface="Calibri" charset="0"/>
                <a:cs typeface="Arial" charset="0"/>
              </a:rPr>
              <a:pPr eaLnBrk="1" hangingPunct="1"/>
              <a:t>37</a:t>
            </a:fld>
            <a:endParaRPr lang="en-US" sz="1200" dirty="0">
              <a:solidFill>
                <a:srgbClr val="000000"/>
              </a:solidFill>
              <a:latin typeface="Calibri" charset="0"/>
              <a:cs typeface="Arial" charset="0"/>
            </a:endParaRPr>
          </a:p>
        </p:txBody>
      </p:sp>
    </p:spTree>
    <p:extLst>
      <p:ext uri="{BB962C8B-B14F-4D97-AF65-F5344CB8AC3E}">
        <p14:creationId xmlns:p14="http://schemas.microsoft.com/office/powerpoint/2010/main" val="82663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38</a:t>
            </a:fld>
            <a:endParaRPr lang="en-US" dirty="0"/>
          </a:p>
        </p:txBody>
      </p:sp>
    </p:spTree>
    <p:extLst>
      <p:ext uri="{BB962C8B-B14F-4D97-AF65-F5344CB8AC3E}">
        <p14:creationId xmlns:p14="http://schemas.microsoft.com/office/powerpoint/2010/main" val="1306567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39</a:t>
            </a:fld>
            <a:endParaRPr lang="en-US" dirty="0"/>
          </a:p>
        </p:txBody>
      </p:sp>
    </p:spTree>
    <p:extLst>
      <p:ext uri="{BB962C8B-B14F-4D97-AF65-F5344CB8AC3E}">
        <p14:creationId xmlns:p14="http://schemas.microsoft.com/office/powerpoint/2010/main" val="2742727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40</a:t>
            </a:fld>
            <a:endParaRPr lang="en-US" dirty="0"/>
          </a:p>
        </p:txBody>
      </p:sp>
    </p:spTree>
    <p:extLst>
      <p:ext uri="{BB962C8B-B14F-4D97-AF65-F5344CB8AC3E}">
        <p14:creationId xmlns:p14="http://schemas.microsoft.com/office/powerpoint/2010/main" val="274188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41</a:t>
            </a:fld>
            <a:endParaRPr lang="en-US" dirty="0"/>
          </a:p>
        </p:txBody>
      </p:sp>
    </p:spTree>
    <p:extLst>
      <p:ext uri="{BB962C8B-B14F-4D97-AF65-F5344CB8AC3E}">
        <p14:creationId xmlns:p14="http://schemas.microsoft.com/office/powerpoint/2010/main" val="84024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42</a:t>
            </a:fld>
            <a:endParaRPr lang="en-US" dirty="0"/>
          </a:p>
        </p:txBody>
      </p:sp>
    </p:spTree>
    <p:extLst>
      <p:ext uri="{BB962C8B-B14F-4D97-AF65-F5344CB8AC3E}">
        <p14:creationId xmlns:p14="http://schemas.microsoft.com/office/powerpoint/2010/main" val="4203601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43</a:t>
            </a:fld>
            <a:endParaRPr lang="en-US" dirty="0"/>
          </a:p>
        </p:txBody>
      </p:sp>
    </p:spTree>
    <p:extLst>
      <p:ext uri="{BB962C8B-B14F-4D97-AF65-F5344CB8AC3E}">
        <p14:creationId xmlns:p14="http://schemas.microsoft.com/office/powerpoint/2010/main" val="1641018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spcBef>
                <a:spcPct val="0"/>
              </a:spcBef>
            </a:pPr>
            <a:endParaRPr lang="en-US" dirty="0">
              <a:latin typeface="Arial" pitchFamily="34" charset="0"/>
              <a:ea typeface="ＭＳ Ｐゴシック" pitchFamily="34" charset="-128"/>
            </a:endParaRPr>
          </a:p>
        </p:txBody>
      </p:sp>
      <p:sp>
        <p:nvSpPr>
          <p:cNvPr id="2" name="Slide Number Placeholder 1"/>
          <p:cNvSpPr>
            <a:spLocks noGrp="1"/>
          </p:cNvSpPr>
          <p:nvPr>
            <p:ph type="sldNum" sz="quarter" idx="10"/>
          </p:nvPr>
        </p:nvSpPr>
        <p:spPr/>
        <p:txBody>
          <a:bodyPr/>
          <a:lstStyle/>
          <a:p>
            <a:pPr>
              <a:defRPr/>
            </a:pPr>
            <a:fld id="{D9CCBF6B-84BE-41B8-9812-BA08F8D1A75F}" type="slidenum">
              <a:rPr lang="en-US" smtClean="0">
                <a:solidFill>
                  <a:prstClr val="black"/>
                </a:solidFill>
                <a:latin typeface="Calibri"/>
              </a:rPr>
              <a:pPr>
                <a:defRPr/>
              </a:pPr>
              <a:t>45</a:t>
            </a:fld>
            <a:endParaRPr lang="en-US" dirty="0">
              <a:solidFill>
                <a:prstClr val="black"/>
              </a:solidFill>
              <a:latin typeface="Calibri"/>
            </a:endParaRPr>
          </a:p>
        </p:txBody>
      </p:sp>
    </p:spTree>
    <p:extLst>
      <p:ext uri="{BB962C8B-B14F-4D97-AF65-F5344CB8AC3E}">
        <p14:creationId xmlns:p14="http://schemas.microsoft.com/office/powerpoint/2010/main" val="36186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chart challenges and ah-ha’s</a:t>
            </a:r>
          </a:p>
        </p:txBody>
      </p:sp>
      <p:sp>
        <p:nvSpPr>
          <p:cNvPr id="4" name="Slide Number Placeholder 3"/>
          <p:cNvSpPr>
            <a:spLocks noGrp="1"/>
          </p:cNvSpPr>
          <p:nvPr>
            <p:ph type="sldNum" sz="quarter" idx="10"/>
          </p:nvPr>
        </p:nvSpPr>
        <p:spPr/>
        <p:txBody>
          <a:bodyPr/>
          <a:lstStyle/>
          <a:p>
            <a:fld id="{D5C68CBE-BC9C-43FE-B33D-DE6B1D199CD8}" type="slidenum">
              <a:rPr lang="en-US" smtClean="0"/>
              <a:t>5</a:t>
            </a:fld>
            <a:endParaRPr lang="en-US"/>
          </a:p>
        </p:txBody>
      </p:sp>
    </p:spTree>
    <p:extLst>
      <p:ext uri="{BB962C8B-B14F-4D97-AF65-F5344CB8AC3E}">
        <p14:creationId xmlns:p14="http://schemas.microsoft.com/office/powerpoint/2010/main" val="4198312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eaLnBrk="0" hangingPunct="0">
              <a:defRPr sz="2300">
                <a:solidFill>
                  <a:schemeClr val="tx1"/>
                </a:solidFill>
                <a:latin typeface="Arial" charset="0"/>
                <a:ea typeface="ＭＳ Ｐゴシック" charset="0"/>
                <a:cs typeface="ＭＳ Ｐゴシック" charset="0"/>
              </a:defRPr>
            </a:lvl1pPr>
            <a:lvl2pPr marL="717743" indent="-276055" defTabSz="927852" eaLnBrk="0" hangingPunct="0">
              <a:defRPr sz="2300">
                <a:solidFill>
                  <a:schemeClr val="tx1"/>
                </a:solidFill>
                <a:latin typeface="Arial" charset="0"/>
                <a:ea typeface="ＭＳ Ｐゴシック" charset="0"/>
              </a:defRPr>
            </a:lvl2pPr>
            <a:lvl3pPr marL="1104221" indent="-220844" defTabSz="927852" eaLnBrk="0" hangingPunct="0">
              <a:defRPr sz="2300">
                <a:solidFill>
                  <a:schemeClr val="tx1"/>
                </a:solidFill>
                <a:latin typeface="Arial" charset="0"/>
                <a:ea typeface="ＭＳ Ｐゴシック" charset="0"/>
              </a:defRPr>
            </a:lvl3pPr>
            <a:lvl4pPr marL="1545909" indent="-220844" defTabSz="927852" eaLnBrk="0" hangingPunct="0">
              <a:defRPr sz="2300">
                <a:solidFill>
                  <a:schemeClr val="tx1"/>
                </a:solidFill>
                <a:latin typeface="Arial" charset="0"/>
                <a:ea typeface="ＭＳ Ｐゴシック" charset="0"/>
              </a:defRPr>
            </a:lvl4pPr>
            <a:lvl5pPr marL="1987597" indent="-220844" defTabSz="927852" eaLnBrk="0" hangingPunct="0">
              <a:defRPr sz="2300">
                <a:solidFill>
                  <a:schemeClr val="tx1"/>
                </a:solidFill>
                <a:latin typeface="Arial" charset="0"/>
                <a:ea typeface="ＭＳ Ｐゴシック" charset="0"/>
              </a:defRPr>
            </a:lvl5pPr>
            <a:lvl6pPr marL="2429286" indent="-220844" defTabSz="927852" eaLnBrk="0" fontAlgn="base" hangingPunct="0">
              <a:spcBef>
                <a:spcPct val="0"/>
              </a:spcBef>
              <a:spcAft>
                <a:spcPct val="0"/>
              </a:spcAft>
              <a:defRPr sz="2300">
                <a:solidFill>
                  <a:schemeClr val="tx1"/>
                </a:solidFill>
                <a:latin typeface="Arial" charset="0"/>
                <a:ea typeface="ＭＳ Ｐゴシック" charset="0"/>
              </a:defRPr>
            </a:lvl6pPr>
            <a:lvl7pPr marL="2870974" indent="-220844" defTabSz="927852" eaLnBrk="0" fontAlgn="base" hangingPunct="0">
              <a:spcBef>
                <a:spcPct val="0"/>
              </a:spcBef>
              <a:spcAft>
                <a:spcPct val="0"/>
              </a:spcAft>
              <a:defRPr sz="2300">
                <a:solidFill>
                  <a:schemeClr val="tx1"/>
                </a:solidFill>
                <a:latin typeface="Arial" charset="0"/>
                <a:ea typeface="ＭＳ Ｐゴシック" charset="0"/>
              </a:defRPr>
            </a:lvl7pPr>
            <a:lvl8pPr marL="3312662" indent="-220844" defTabSz="927852" eaLnBrk="0" fontAlgn="base" hangingPunct="0">
              <a:spcBef>
                <a:spcPct val="0"/>
              </a:spcBef>
              <a:spcAft>
                <a:spcPct val="0"/>
              </a:spcAft>
              <a:defRPr sz="2300">
                <a:solidFill>
                  <a:schemeClr val="tx1"/>
                </a:solidFill>
                <a:latin typeface="Arial" charset="0"/>
                <a:ea typeface="ＭＳ Ｐゴシック" charset="0"/>
              </a:defRPr>
            </a:lvl8pPr>
            <a:lvl9pPr marL="3754350" indent="-220844" defTabSz="92785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9FF8A611-579A-5B43-95BD-B1F4AB402F75}" type="slidenum">
              <a:rPr lang="en-US" sz="1200">
                <a:solidFill>
                  <a:srgbClr val="000000"/>
                </a:solidFill>
                <a:latin typeface="Calibri" charset="0"/>
                <a:cs typeface="Arial" charset="0"/>
              </a:rPr>
              <a:pPr eaLnBrk="1" hangingPunct="1"/>
              <a:t>46</a:t>
            </a:fld>
            <a:endParaRPr lang="en-US" sz="1200" dirty="0">
              <a:solidFill>
                <a:srgbClr val="000000"/>
              </a:solidFill>
              <a:latin typeface="Calibri" charset="0"/>
              <a:cs typeface="Arial" charset="0"/>
            </a:endParaRPr>
          </a:p>
        </p:txBody>
      </p:sp>
      <p:sp>
        <p:nvSpPr>
          <p:cNvPr id="113666" name="Rectangle 2"/>
          <p:cNvSpPr>
            <a:spLocks noGrp="1" noRot="1" noChangeAspect="1" noChangeArrowheads="1" noTextEdit="1"/>
          </p:cNvSpPr>
          <p:nvPr>
            <p:ph type="sldImg"/>
          </p:nvPr>
        </p:nvSpPr>
        <p:spPr>
          <a:xfrm>
            <a:off x="422275" y="704850"/>
            <a:ext cx="6184900" cy="3479800"/>
          </a:xfrm>
          <a:ln w="12700" cap="flat">
            <a:solidFill>
              <a:schemeClr val="tx1"/>
            </a:solidFill>
          </a:ln>
        </p:spPr>
      </p:sp>
      <p:sp>
        <p:nvSpPr>
          <p:cNvPr id="113667" name="Rectangle 3"/>
          <p:cNvSpPr>
            <a:spLocks noGrp="1" noChangeArrowheads="1"/>
          </p:cNvSpPr>
          <p:nvPr>
            <p:ph type="body" idx="1"/>
          </p:nvPr>
        </p:nvSpPr>
        <p:spPr>
          <a:xfrm>
            <a:off x="936650" y="4425148"/>
            <a:ext cx="5156151" cy="4192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31" tIns="46762" rIns="95131" bIns="46762"/>
          <a:lstStyle/>
          <a:p>
            <a:pPr defTabSz="891046"/>
            <a:endParaRPr lang="en-US" dirty="0">
              <a:latin typeface="Arial" charset="0"/>
            </a:endParaRPr>
          </a:p>
        </p:txBody>
      </p:sp>
    </p:spTree>
    <p:extLst>
      <p:ext uri="{BB962C8B-B14F-4D97-AF65-F5344CB8AC3E}">
        <p14:creationId xmlns:p14="http://schemas.microsoft.com/office/powerpoint/2010/main" val="188885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eaLnBrk="0" hangingPunct="0">
              <a:defRPr sz="2300">
                <a:solidFill>
                  <a:schemeClr val="tx1"/>
                </a:solidFill>
                <a:latin typeface="Arial" charset="0"/>
                <a:ea typeface="ＭＳ Ｐゴシック" charset="0"/>
                <a:cs typeface="ＭＳ Ｐゴシック" charset="0"/>
              </a:defRPr>
            </a:lvl1pPr>
            <a:lvl2pPr marL="717743" indent="-276055" defTabSz="927852" eaLnBrk="0" hangingPunct="0">
              <a:defRPr sz="2300">
                <a:solidFill>
                  <a:schemeClr val="tx1"/>
                </a:solidFill>
                <a:latin typeface="Arial" charset="0"/>
                <a:ea typeface="ＭＳ Ｐゴシック" charset="0"/>
              </a:defRPr>
            </a:lvl2pPr>
            <a:lvl3pPr marL="1104221" indent="-220844" defTabSz="927852" eaLnBrk="0" hangingPunct="0">
              <a:defRPr sz="2300">
                <a:solidFill>
                  <a:schemeClr val="tx1"/>
                </a:solidFill>
                <a:latin typeface="Arial" charset="0"/>
                <a:ea typeface="ＭＳ Ｐゴシック" charset="0"/>
              </a:defRPr>
            </a:lvl3pPr>
            <a:lvl4pPr marL="1545909" indent="-220844" defTabSz="927852" eaLnBrk="0" hangingPunct="0">
              <a:defRPr sz="2300">
                <a:solidFill>
                  <a:schemeClr val="tx1"/>
                </a:solidFill>
                <a:latin typeface="Arial" charset="0"/>
                <a:ea typeface="ＭＳ Ｐゴシック" charset="0"/>
              </a:defRPr>
            </a:lvl4pPr>
            <a:lvl5pPr marL="1987597" indent="-220844" defTabSz="927852" eaLnBrk="0" hangingPunct="0">
              <a:defRPr sz="2300">
                <a:solidFill>
                  <a:schemeClr val="tx1"/>
                </a:solidFill>
                <a:latin typeface="Arial" charset="0"/>
                <a:ea typeface="ＭＳ Ｐゴシック" charset="0"/>
              </a:defRPr>
            </a:lvl5pPr>
            <a:lvl6pPr marL="2429286" indent="-220844" defTabSz="927852" eaLnBrk="0" fontAlgn="base" hangingPunct="0">
              <a:spcBef>
                <a:spcPct val="0"/>
              </a:spcBef>
              <a:spcAft>
                <a:spcPct val="0"/>
              </a:spcAft>
              <a:defRPr sz="2300">
                <a:solidFill>
                  <a:schemeClr val="tx1"/>
                </a:solidFill>
                <a:latin typeface="Arial" charset="0"/>
                <a:ea typeface="ＭＳ Ｐゴシック" charset="0"/>
              </a:defRPr>
            </a:lvl6pPr>
            <a:lvl7pPr marL="2870974" indent="-220844" defTabSz="927852" eaLnBrk="0" fontAlgn="base" hangingPunct="0">
              <a:spcBef>
                <a:spcPct val="0"/>
              </a:spcBef>
              <a:spcAft>
                <a:spcPct val="0"/>
              </a:spcAft>
              <a:defRPr sz="2300">
                <a:solidFill>
                  <a:schemeClr val="tx1"/>
                </a:solidFill>
                <a:latin typeface="Arial" charset="0"/>
                <a:ea typeface="ＭＳ Ｐゴシック" charset="0"/>
              </a:defRPr>
            </a:lvl7pPr>
            <a:lvl8pPr marL="3312662" indent="-220844" defTabSz="927852" eaLnBrk="0" fontAlgn="base" hangingPunct="0">
              <a:spcBef>
                <a:spcPct val="0"/>
              </a:spcBef>
              <a:spcAft>
                <a:spcPct val="0"/>
              </a:spcAft>
              <a:defRPr sz="2300">
                <a:solidFill>
                  <a:schemeClr val="tx1"/>
                </a:solidFill>
                <a:latin typeface="Arial" charset="0"/>
                <a:ea typeface="ＭＳ Ｐゴシック" charset="0"/>
              </a:defRPr>
            </a:lvl8pPr>
            <a:lvl9pPr marL="3754350" indent="-220844" defTabSz="92785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2DB4B68C-5AAD-2A4A-8A30-66D465B18CFA}" type="slidenum">
              <a:rPr lang="en-US" sz="1200">
                <a:solidFill>
                  <a:srgbClr val="000000"/>
                </a:solidFill>
                <a:latin typeface="Calibri" charset="0"/>
                <a:cs typeface="Arial" charset="0"/>
              </a:rPr>
              <a:pPr eaLnBrk="1" hangingPunct="1"/>
              <a:t>47</a:t>
            </a:fld>
            <a:endParaRPr lang="en-US" sz="1200" dirty="0">
              <a:solidFill>
                <a:srgbClr val="000000"/>
              </a:solidFill>
              <a:latin typeface="Calibri" charset="0"/>
              <a:cs typeface="Arial" charset="0"/>
            </a:endParaRPr>
          </a:p>
        </p:txBody>
      </p:sp>
      <p:sp>
        <p:nvSpPr>
          <p:cNvPr id="114690" name="Rectangle 2"/>
          <p:cNvSpPr>
            <a:spLocks noGrp="1" noRot="1" noChangeAspect="1" noChangeArrowheads="1" noTextEdit="1"/>
          </p:cNvSpPr>
          <p:nvPr>
            <p:ph type="sldImg"/>
          </p:nvPr>
        </p:nvSpPr>
        <p:spPr>
          <a:xfrm>
            <a:off x="422275" y="704850"/>
            <a:ext cx="6184900" cy="3479800"/>
          </a:xfrm>
          <a:ln w="12700" cap="flat">
            <a:solidFill>
              <a:schemeClr val="tx1"/>
            </a:solidFill>
          </a:ln>
        </p:spPr>
      </p:sp>
      <p:sp>
        <p:nvSpPr>
          <p:cNvPr id="114691" name="Rectangle 3"/>
          <p:cNvSpPr>
            <a:spLocks noGrp="1" noChangeArrowheads="1"/>
          </p:cNvSpPr>
          <p:nvPr>
            <p:ph type="body" idx="1"/>
          </p:nvPr>
        </p:nvSpPr>
        <p:spPr>
          <a:xfrm>
            <a:off x="936650" y="4425148"/>
            <a:ext cx="5156151" cy="4192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31" tIns="46762" rIns="95131" bIns="46762"/>
          <a:lstStyle/>
          <a:p>
            <a:pPr defTabSz="891046"/>
            <a:r>
              <a:rPr lang="en-US" dirty="0">
                <a:latin typeface="Arial" charset="0"/>
              </a:rPr>
              <a:t>Take you test…</a:t>
            </a:r>
          </a:p>
          <a:p>
            <a:pPr defTabSz="891046"/>
            <a:endParaRPr lang="en-US" dirty="0">
              <a:latin typeface="Arial" charset="0"/>
            </a:endParaRPr>
          </a:p>
          <a:p>
            <a:pPr defTabSz="891046"/>
            <a:r>
              <a:rPr lang="en-US" dirty="0">
                <a:latin typeface="Arial" charset="0"/>
              </a:rPr>
              <a:t>Every one will squirm in their seats.</a:t>
            </a:r>
          </a:p>
          <a:p>
            <a:pPr defTabSz="891046"/>
            <a:endParaRPr lang="en-US" dirty="0">
              <a:latin typeface="Arial" charset="0"/>
            </a:endParaRPr>
          </a:p>
          <a:p>
            <a:pPr defTabSz="891046"/>
            <a:r>
              <a:rPr lang="en-US" dirty="0">
                <a:latin typeface="Arial" charset="0"/>
              </a:rPr>
              <a:t>Ask for a show of hands of anyone that could get a 100%.  Act disappointed….”I told you to study, I’m not curving this test”.</a:t>
            </a:r>
          </a:p>
          <a:p>
            <a:pPr defTabSz="891046"/>
            <a:endParaRPr lang="en-US" dirty="0">
              <a:latin typeface="Arial" charset="0"/>
            </a:endParaRPr>
          </a:p>
          <a:p>
            <a:pPr defTabSz="891046"/>
            <a:r>
              <a:rPr lang="en-US" dirty="0">
                <a:latin typeface="Arial" charset="0"/>
              </a:rPr>
              <a:t>How do you feel?  Does it look like Greek?  Think about sitting in a classroom every day and the material seems to disconnected from your world.</a:t>
            </a:r>
          </a:p>
          <a:p>
            <a:pPr defTabSz="891046"/>
            <a:endParaRPr lang="en-US" dirty="0">
              <a:latin typeface="Arial" charset="0"/>
            </a:endParaRPr>
          </a:p>
          <a:p>
            <a:pPr defTabSz="891046"/>
            <a:r>
              <a:rPr lang="en-US" dirty="0">
                <a:latin typeface="Arial" charset="0"/>
              </a:rPr>
              <a:t>Let’s teach this CONTEXTUALLY or the way the brain learns.</a:t>
            </a:r>
          </a:p>
          <a:p>
            <a:pPr defTabSz="891046"/>
            <a:endParaRPr lang="en-US" dirty="0">
              <a:latin typeface="Arial" charset="0"/>
            </a:endParaRPr>
          </a:p>
          <a:p>
            <a:pPr defTabSz="891046"/>
            <a:r>
              <a:rPr lang="en-US" dirty="0">
                <a:latin typeface="Arial" charset="0"/>
              </a:rPr>
              <a:t>GO TO NEXT SLIDE</a:t>
            </a:r>
          </a:p>
        </p:txBody>
      </p:sp>
    </p:spTree>
    <p:extLst>
      <p:ext uri="{BB962C8B-B14F-4D97-AF65-F5344CB8AC3E}">
        <p14:creationId xmlns:p14="http://schemas.microsoft.com/office/powerpoint/2010/main" val="1356760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52" eaLnBrk="0" hangingPunct="0">
              <a:defRPr sz="2300">
                <a:solidFill>
                  <a:schemeClr val="tx1"/>
                </a:solidFill>
                <a:latin typeface="Arial" charset="0"/>
                <a:ea typeface="ＭＳ Ｐゴシック" charset="0"/>
                <a:cs typeface="ＭＳ Ｐゴシック" charset="0"/>
              </a:defRPr>
            </a:lvl1pPr>
            <a:lvl2pPr marL="717743" indent="-276055" defTabSz="927852" eaLnBrk="0" hangingPunct="0">
              <a:defRPr sz="2300">
                <a:solidFill>
                  <a:schemeClr val="tx1"/>
                </a:solidFill>
                <a:latin typeface="Arial" charset="0"/>
                <a:ea typeface="ＭＳ Ｐゴシック" charset="0"/>
              </a:defRPr>
            </a:lvl2pPr>
            <a:lvl3pPr marL="1104221" indent="-220844" defTabSz="927852" eaLnBrk="0" hangingPunct="0">
              <a:defRPr sz="2300">
                <a:solidFill>
                  <a:schemeClr val="tx1"/>
                </a:solidFill>
                <a:latin typeface="Arial" charset="0"/>
                <a:ea typeface="ＭＳ Ｐゴシック" charset="0"/>
              </a:defRPr>
            </a:lvl3pPr>
            <a:lvl4pPr marL="1545909" indent="-220844" defTabSz="927852" eaLnBrk="0" hangingPunct="0">
              <a:defRPr sz="2300">
                <a:solidFill>
                  <a:schemeClr val="tx1"/>
                </a:solidFill>
                <a:latin typeface="Arial" charset="0"/>
                <a:ea typeface="ＭＳ Ｐゴシック" charset="0"/>
              </a:defRPr>
            </a:lvl4pPr>
            <a:lvl5pPr marL="1987597" indent="-220844" defTabSz="927852" eaLnBrk="0" hangingPunct="0">
              <a:defRPr sz="2300">
                <a:solidFill>
                  <a:schemeClr val="tx1"/>
                </a:solidFill>
                <a:latin typeface="Arial" charset="0"/>
                <a:ea typeface="ＭＳ Ｐゴシック" charset="0"/>
              </a:defRPr>
            </a:lvl5pPr>
            <a:lvl6pPr marL="2429286" indent="-220844" defTabSz="927852" eaLnBrk="0" fontAlgn="base" hangingPunct="0">
              <a:spcBef>
                <a:spcPct val="0"/>
              </a:spcBef>
              <a:spcAft>
                <a:spcPct val="0"/>
              </a:spcAft>
              <a:defRPr sz="2300">
                <a:solidFill>
                  <a:schemeClr val="tx1"/>
                </a:solidFill>
                <a:latin typeface="Arial" charset="0"/>
                <a:ea typeface="ＭＳ Ｐゴシック" charset="0"/>
              </a:defRPr>
            </a:lvl6pPr>
            <a:lvl7pPr marL="2870974" indent="-220844" defTabSz="927852" eaLnBrk="0" fontAlgn="base" hangingPunct="0">
              <a:spcBef>
                <a:spcPct val="0"/>
              </a:spcBef>
              <a:spcAft>
                <a:spcPct val="0"/>
              </a:spcAft>
              <a:defRPr sz="2300">
                <a:solidFill>
                  <a:schemeClr val="tx1"/>
                </a:solidFill>
                <a:latin typeface="Arial" charset="0"/>
                <a:ea typeface="ＭＳ Ｐゴシック" charset="0"/>
              </a:defRPr>
            </a:lvl7pPr>
            <a:lvl8pPr marL="3312662" indent="-220844" defTabSz="927852" eaLnBrk="0" fontAlgn="base" hangingPunct="0">
              <a:spcBef>
                <a:spcPct val="0"/>
              </a:spcBef>
              <a:spcAft>
                <a:spcPct val="0"/>
              </a:spcAft>
              <a:defRPr sz="2300">
                <a:solidFill>
                  <a:schemeClr val="tx1"/>
                </a:solidFill>
                <a:latin typeface="Arial" charset="0"/>
                <a:ea typeface="ＭＳ Ｐゴシック" charset="0"/>
              </a:defRPr>
            </a:lvl8pPr>
            <a:lvl9pPr marL="3754350" indent="-220844" defTabSz="92785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DA0305A8-17BC-B646-9B8B-6EF48A2955C9}" type="slidenum">
              <a:rPr lang="en-US" sz="1200">
                <a:solidFill>
                  <a:srgbClr val="000000"/>
                </a:solidFill>
                <a:latin typeface="Calibri" charset="0"/>
                <a:cs typeface="Arial" charset="0"/>
              </a:rPr>
              <a:pPr eaLnBrk="1" hangingPunct="1"/>
              <a:t>51</a:t>
            </a:fld>
            <a:endParaRPr lang="en-US" sz="1200" dirty="0">
              <a:solidFill>
                <a:srgbClr val="000000"/>
              </a:solidFill>
              <a:latin typeface="Calibri" charset="0"/>
              <a:cs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b="1" i="1" dirty="0">
              <a:solidFill>
                <a:srgbClr val="CC0000"/>
              </a:solidFill>
              <a:latin typeface="Arial" charset="0"/>
            </a:endParaRPr>
          </a:p>
        </p:txBody>
      </p:sp>
    </p:spTree>
    <p:extLst>
      <p:ext uri="{BB962C8B-B14F-4D97-AF65-F5344CB8AC3E}">
        <p14:creationId xmlns:p14="http://schemas.microsoft.com/office/powerpoint/2010/main" val="3787724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u="sng" dirty="0"/>
              <a:t>Trainer notes:</a:t>
            </a:r>
          </a:p>
          <a:p>
            <a:pPr eaLnBrk="1" hangingPunct="1">
              <a:spcBef>
                <a:spcPct val="0"/>
              </a:spcBef>
              <a:buFont typeface="Arial" pitchFamily="34" charset="0"/>
              <a:buNone/>
            </a:pPr>
            <a:r>
              <a:rPr lang="en-US" sz="1100" dirty="0"/>
              <a:t>Most of you could not recognize the word.  The brain discards what it thinks is useless information.</a:t>
            </a:r>
          </a:p>
          <a:p>
            <a:pPr eaLnBrk="1" hangingPunct="1">
              <a:spcBef>
                <a:spcPct val="0"/>
              </a:spcBef>
              <a:buFont typeface="Arial" pitchFamily="34" charset="0"/>
              <a:buNone/>
            </a:pPr>
            <a:endParaRPr lang="en-US" sz="1100" dirty="0"/>
          </a:p>
          <a:p>
            <a:pPr eaLnBrk="1" hangingPunct="1">
              <a:spcBef>
                <a:spcPct val="0"/>
              </a:spcBef>
              <a:buFont typeface="Arial" pitchFamily="34" charset="0"/>
              <a:buNone/>
            </a:pPr>
            <a:r>
              <a:rPr lang="en-US" sz="1100" dirty="0"/>
              <a:t>If I gave you the new code of letters by RELATING it to a tic-tac-toe grid then your brain would connect the new information with past knowledge (tic tac toe)</a:t>
            </a:r>
          </a:p>
        </p:txBody>
      </p:sp>
    </p:spTree>
    <p:extLst>
      <p:ext uri="{BB962C8B-B14F-4D97-AF65-F5344CB8AC3E}">
        <p14:creationId xmlns:p14="http://schemas.microsoft.com/office/powerpoint/2010/main" val="192733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5098">
              <a:spcBef>
                <a:spcPct val="0"/>
              </a:spcBef>
              <a:defRPr/>
            </a:pPr>
            <a:r>
              <a:rPr lang="en-US" sz="1100" u="sng" dirty="0"/>
              <a:t>Trainer notes:</a:t>
            </a:r>
            <a:endParaRPr lang="en-US" sz="1100" dirty="0"/>
          </a:p>
          <a:p>
            <a:pPr eaLnBrk="1" hangingPunct="1">
              <a:spcBef>
                <a:spcPct val="0"/>
              </a:spcBef>
              <a:buFont typeface="Arial" pitchFamily="34" charset="0"/>
              <a:buNone/>
            </a:pPr>
            <a:r>
              <a:rPr lang="en-US" sz="1100" dirty="0"/>
              <a:t>Now tell me what the word is……B A D G E</a:t>
            </a:r>
          </a:p>
        </p:txBody>
      </p:sp>
    </p:spTree>
    <p:extLst>
      <p:ext uri="{BB962C8B-B14F-4D97-AF65-F5344CB8AC3E}">
        <p14:creationId xmlns:p14="http://schemas.microsoft.com/office/powerpoint/2010/main" val="3366448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58</a:t>
            </a:fld>
            <a:endParaRPr lang="en-US" dirty="0"/>
          </a:p>
        </p:txBody>
      </p:sp>
    </p:spTree>
    <p:extLst>
      <p:ext uri="{BB962C8B-B14F-4D97-AF65-F5344CB8AC3E}">
        <p14:creationId xmlns:p14="http://schemas.microsoft.com/office/powerpoint/2010/main" val="649817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59</a:t>
            </a:fld>
            <a:endParaRPr lang="en-US" dirty="0"/>
          </a:p>
        </p:txBody>
      </p:sp>
    </p:spTree>
    <p:extLst>
      <p:ext uri="{BB962C8B-B14F-4D97-AF65-F5344CB8AC3E}">
        <p14:creationId xmlns:p14="http://schemas.microsoft.com/office/powerpoint/2010/main" val="3989051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100" dirty="0"/>
              <a:t>PICTURE OF SYBIL</a:t>
            </a:r>
          </a:p>
        </p:txBody>
      </p:sp>
      <p:sp>
        <p:nvSpPr>
          <p:cNvPr id="4" name="Slide Number Placeholder 3"/>
          <p:cNvSpPr>
            <a:spLocks noGrp="1"/>
          </p:cNvSpPr>
          <p:nvPr>
            <p:ph type="sldNum" sz="quarter" idx="10"/>
          </p:nvPr>
        </p:nvSpPr>
        <p:spPr/>
        <p:txBody>
          <a:bodyPr/>
          <a:lstStyle/>
          <a:p>
            <a:fld id="{B0CA20D1-1867-454F-AD0B-9775228E43BB}" type="slidenum">
              <a:rPr lang="en-US" smtClean="0"/>
              <a:pPr/>
              <a:t>60</a:t>
            </a:fld>
            <a:endParaRPr lang="en-US" dirty="0"/>
          </a:p>
        </p:txBody>
      </p:sp>
    </p:spTree>
    <p:extLst>
      <p:ext uri="{BB962C8B-B14F-4D97-AF65-F5344CB8AC3E}">
        <p14:creationId xmlns:p14="http://schemas.microsoft.com/office/powerpoint/2010/main" val="192699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61</a:t>
            </a:fld>
            <a:endParaRPr lang="en-US" dirty="0"/>
          </a:p>
        </p:txBody>
      </p:sp>
    </p:spTree>
    <p:extLst>
      <p:ext uri="{BB962C8B-B14F-4D97-AF65-F5344CB8AC3E}">
        <p14:creationId xmlns:p14="http://schemas.microsoft.com/office/powerpoint/2010/main" val="890025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FINGERPRINT</a:t>
            </a:r>
          </a:p>
        </p:txBody>
      </p:sp>
      <p:sp>
        <p:nvSpPr>
          <p:cNvPr id="4" name="Slide Number Placeholder 3"/>
          <p:cNvSpPr>
            <a:spLocks noGrp="1"/>
          </p:cNvSpPr>
          <p:nvPr>
            <p:ph type="sldNum" sz="quarter" idx="10"/>
          </p:nvPr>
        </p:nvSpPr>
        <p:spPr/>
        <p:txBody>
          <a:bodyPr/>
          <a:lstStyle/>
          <a:p>
            <a:fld id="{B0CA20D1-1867-454F-AD0B-9775228E43BB}" type="slidenum">
              <a:rPr lang="en-US" smtClean="0"/>
              <a:pPr/>
              <a:t>62</a:t>
            </a:fld>
            <a:endParaRPr lang="en-US" dirty="0"/>
          </a:p>
        </p:txBody>
      </p:sp>
    </p:spTree>
    <p:extLst>
      <p:ext uri="{BB962C8B-B14F-4D97-AF65-F5344CB8AC3E}">
        <p14:creationId xmlns:p14="http://schemas.microsoft.com/office/powerpoint/2010/main" val="137165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C68CBE-BC9C-43FE-B33D-DE6B1D199CD8}" type="slidenum">
              <a:rPr lang="en-US" smtClean="0"/>
              <a:t>6</a:t>
            </a:fld>
            <a:endParaRPr lang="en-US"/>
          </a:p>
        </p:txBody>
      </p:sp>
    </p:spTree>
    <p:extLst>
      <p:ext uri="{BB962C8B-B14F-4D97-AF65-F5344CB8AC3E}">
        <p14:creationId xmlns:p14="http://schemas.microsoft.com/office/powerpoint/2010/main" val="4156668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63</a:t>
            </a:fld>
            <a:endParaRPr lang="en-US" dirty="0"/>
          </a:p>
        </p:txBody>
      </p:sp>
    </p:spTree>
    <p:extLst>
      <p:ext uri="{BB962C8B-B14F-4D97-AF65-F5344CB8AC3E}">
        <p14:creationId xmlns:p14="http://schemas.microsoft.com/office/powerpoint/2010/main" val="649715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64</a:t>
            </a:fld>
            <a:endParaRPr lang="en-US" dirty="0"/>
          </a:p>
        </p:txBody>
      </p:sp>
    </p:spTree>
    <p:extLst>
      <p:ext uri="{BB962C8B-B14F-4D97-AF65-F5344CB8AC3E}">
        <p14:creationId xmlns:p14="http://schemas.microsoft.com/office/powerpoint/2010/main" val="3800443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65</a:t>
            </a:fld>
            <a:endParaRPr lang="en-US" dirty="0"/>
          </a:p>
        </p:txBody>
      </p:sp>
    </p:spTree>
    <p:extLst>
      <p:ext uri="{BB962C8B-B14F-4D97-AF65-F5344CB8AC3E}">
        <p14:creationId xmlns:p14="http://schemas.microsoft.com/office/powerpoint/2010/main" val="2553983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66</a:t>
            </a:fld>
            <a:endParaRPr lang="en-US" dirty="0"/>
          </a:p>
        </p:txBody>
      </p:sp>
    </p:spTree>
    <p:extLst>
      <p:ext uri="{BB962C8B-B14F-4D97-AF65-F5344CB8AC3E}">
        <p14:creationId xmlns:p14="http://schemas.microsoft.com/office/powerpoint/2010/main" val="379440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67</a:t>
            </a:fld>
            <a:endParaRPr lang="en-US" dirty="0"/>
          </a:p>
        </p:txBody>
      </p:sp>
    </p:spTree>
    <p:extLst>
      <p:ext uri="{BB962C8B-B14F-4D97-AF65-F5344CB8AC3E}">
        <p14:creationId xmlns:p14="http://schemas.microsoft.com/office/powerpoint/2010/main" val="754707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100" u="sng" dirty="0"/>
              <a:t>Trainer Notes:  </a:t>
            </a:r>
            <a:r>
              <a:rPr lang="en-US" sz="1100" dirty="0">
                <a:hlinkClick r:id="rId3"/>
              </a:rPr>
              <a:t>http://www.aps.edu/rda/documents/resources/Webbs_DOK_Guide.pdf</a:t>
            </a:r>
            <a:r>
              <a:rPr lang="en-US" sz="1100" dirty="0"/>
              <a:t> </a:t>
            </a:r>
            <a:endParaRPr lang="en-US" sz="1100" u="sng" dirty="0"/>
          </a:p>
          <a:p>
            <a:pPr>
              <a:buFont typeface="Arial" pitchFamily="34" charset="0"/>
              <a:buNone/>
            </a:pPr>
            <a:r>
              <a:rPr lang="en-US" sz="1100" dirty="0"/>
              <a:t>Webb (1997) developed a process and criteria for systematically analyzing the alignment between standards and standardized assessments. Since then the process and criteria have demonstrated application to reviewing curricular alignment as well. This body of work offers the Depth of Knowledge (DOK) model employed to analyze the cognitive expectation demanded by standards, curricular activities and assessment tasks (Webb, 1997). The model is based upon the assumption that curricular elements may all be categorized based upon the cognitive demands required to produce an acceptable response. Each grouping of tasks reflects a different level of cognitive expectation, or depth of knowledge, required to complete the task. It should be noted that the term knowledge, as it is used here, is intended to broadly encompass all forms of knowledge (i.e. procedural, declarative, etc.). </a:t>
            </a:r>
          </a:p>
          <a:p>
            <a:pPr>
              <a:buFont typeface="Arial" pitchFamily="34" charset="0"/>
              <a:buNone/>
            </a:pPr>
            <a:endParaRPr lang="en-US" sz="1100" dirty="0"/>
          </a:p>
          <a:p>
            <a:pPr>
              <a:buFont typeface="Arial" pitchFamily="34" charset="0"/>
              <a:buNone/>
            </a:pPr>
            <a:r>
              <a:rPr lang="en-US" sz="1100" dirty="0"/>
              <a:t>DOK level are assigned to each course objective the following served as general guidelines for developers:</a:t>
            </a:r>
          </a:p>
          <a:p>
            <a:pPr lvl="1">
              <a:buFont typeface="Arial" pitchFamily="34" charset="0"/>
              <a:buNone/>
            </a:pPr>
            <a:r>
              <a:rPr lang="en-US" sz="1100" dirty="0"/>
              <a:t> The DOK level assigned should reflect the level of work students are most commonly required to perform </a:t>
            </a:r>
          </a:p>
          <a:p>
            <a:pPr lvl="1">
              <a:buFont typeface="Arial" pitchFamily="34" charset="0"/>
              <a:buNone/>
            </a:pPr>
            <a:r>
              <a:rPr lang="en-US" sz="1100" dirty="0"/>
              <a:t>in order for the response to be deemed acceptable.</a:t>
            </a:r>
          </a:p>
          <a:p>
            <a:pPr lvl="1">
              <a:buFont typeface="Arial" pitchFamily="34" charset="0"/>
              <a:buNone/>
            </a:pPr>
            <a:r>
              <a:rPr lang="en-US" sz="1100" dirty="0"/>
              <a:t> The DOK level should reflect the complexity of the cognitive processes demanded by the task outlined by </a:t>
            </a:r>
          </a:p>
          <a:p>
            <a:pPr lvl="1">
              <a:buFont typeface="Arial" pitchFamily="34" charset="0"/>
              <a:buNone/>
            </a:pPr>
            <a:r>
              <a:rPr lang="en-US" sz="1100" dirty="0"/>
              <a:t>the objective, rather than its difficulty. Ultimately the DOK level describes the kind of thinking required by </a:t>
            </a:r>
          </a:p>
          <a:p>
            <a:pPr lvl="1">
              <a:buFont typeface="Arial" pitchFamily="34" charset="0"/>
              <a:buNone/>
            </a:pPr>
            <a:r>
              <a:rPr lang="en-US" sz="1100" dirty="0"/>
              <a:t>a task, not whether or not the task is “difficult”.</a:t>
            </a:r>
          </a:p>
          <a:p>
            <a:pPr lvl="1">
              <a:buFont typeface="Arial" pitchFamily="34" charset="0"/>
              <a:buNone/>
            </a:pPr>
            <a:r>
              <a:rPr lang="en-US" sz="1100" dirty="0"/>
              <a:t> If there is a question regarding which of two levels a statement addresses, such as Level 1 or Level 2, or </a:t>
            </a:r>
          </a:p>
          <a:p>
            <a:pPr lvl="1">
              <a:buFont typeface="Arial" pitchFamily="34" charset="0"/>
              <a:buNone/>
            </a:pPr>
            <a:r>
              <a:rPr lang="en-US" sz="1100" dirty="0"/>
              <a:t>Level 2 or Level 3, it is appropriate to select the higher of the two levels.</a:t>
            </a:r>
          </a:p>
          <a:p>
            <a:pPr lvl="1">
              <a:buFont typeface="Arial" pitchFamily="34" charset="0"/>
              <a:buNone/>
            </a:pPr>
            <a:r>
              <a:rPr lang="en-US" sz="1100" dirty="0"/>
              <a:t> The DOK level should be assigned based upon the cognitive demands required by the central performance </a:t>
            </a:r>
          </a:p>
          <a:p>
            <a:pPr lvl="1">
              <a:buFont typeface="Arial" pitchFamily="34" charset="0"/>
              <a:buNone/>
            </a:pPr>
            <a:r>
              <a:rPr lang="en-US" sz="1100" dirty="0"/>
              <a:t>described in the objective.</a:t>
            </a:r>
          </a:p>
          <a:p>
            <a:pPr lvl="1">
              <a:buFont typeface="Arial" pitchFamily="34" charset="0"/>
              <a:buNone/>
            </a:pPr>
            <a:r>
              <a:rPr lang="en-US" sz="1100" dirty="0"/>
              <a:t> The objective’s central verb(s) alone is/are not sufficient information to assign a DOK level. Developers</a:t>
            </a:r>
          </a:p>
          <a:p>
            <a:pPr lvl="1">
              <a:buFont typeface="Arial" pitchFamily="34" charset="0"/>
              <a:buNone/>
            </a:pPr>
            <a:r>
              <a:rPr lang="en-US" sz="1100" dirty="0"/>
              <a:t>must also consider the complexity of the task and/or information, conventional levels of prior </a:t>
            </a:r>
          </a:p>
          <a:p>
            <a:pPr lvl="1">
              <a:buFont typeface="Arial" pitchFamily="34" charset="0"/>
              <a:buNone/>
            </a:pPr>
            <a:r>
              <a:rPr lang="en-US" sz="1100" dirty="0"/>
              <a:t>knowledge for students at the grade level, and the mental processes used to satisfy the requirements </a:t>
            </a:r>
          </a:p>
          <a:p>
            <a:pPr lvl="1">
              <a:buFont typeface="Arial" pitchFamily="34" charset="0"/>
              <a:buNone/>
            </a:pPr>
            <a:r>
              <a:rPr lang="en-US" sz="1100" dirty="0"/>
              <a:t>set forth in the objective.</a:t>
            </a:r>
          </a:p>
          <a:p>
            <a:pPr>
              <a:buFont typeface="Arial" pitchFamily="34" charset="0"/>
              <a:buNone/>
            </a:pPr>
            <a:endParaRPr lang="en-US" sz="1100" dirty="0"/>
          </a:p>
          <a:p>
            <a:pPr>
              <a:buFont typeface="Arial" pitchFamily="34" charset="0"/>
              <a:buNone/>
            </a:pPr>
            <a:r>
              <a:rPr lang="en-US" sz="1100" dirty="0"/>
              <a:t>Level 1 Recall-Recall of a fact, information or procedure. Focus is on students to work with specific facts, definitions. Items only require students to have a shallow understanding of text.</a:t>
            </a:r>
          </a:p>
          <a:p>
            <a:pPr>
              <a:buFont typeface="Arial" pitchFamily="34" charset="0"/>
              <a:buNone/>
            </a:pPr>
            <a:endParaRPr lang="en-US" sz="1100" dirty="0"/>
          </a:p>
          <a:p>
            <a:pPr>
              <a:buFont typeface="Arial" pitchFamily="34" charset="0"/>
              <a:buNone/>
            </a:pPr>
            <a:r>
              <a:rPr lang="en-US" sz="1100" dirty="0"/>
              <a:t>Level 2 Skill/Concept-Use information or conceptual knowledge, two or more steps, etc. Students are required to apply skills and concepts.  They must comprehend and process portions of a text; main ideas are stressed.</a:t>
            </a:r>
          </a:p>
          <a:p>
            <a:pPr>
              <a:buFont typeface="Arial" pitchFamily="34" charset="0"/>
              <a:buNone/>
            </a:pPr>
            <a:endParaRPr lang="en-US" sz="1100" dirty="0"/>
          </a:p>
          <a:p>
            <a:pPr>
              <a:buFont typeface="Arial" pitchFamily="34" charset="0"/>
              <a:buNone/>
            </a:pPr>
            <a:r>
              <a:rPr lang="en-US" sz="1100" dirty="0"/>
              <a:t>Level 3 Strategic Thinking-Requires reasoning, developing a plan or sequence of steps, some complexity, more than one possible answer. Students are required to use complex and abstract thinking. They are encouraged to go beyond the text—to explain, generalize and connect ideas.</a:t>
            </a:r>
          </a:p>
          <a:p>
            <a:pPr>
              <a:buFont typeface="Arial" pitchFamily="34" charset="0"/>
              <a:buNone/>
            </a:pPr>
            <a:endParaRPr lang="en-US" sz="1100" dirty="0"/>
          </a:p>
          <a:p>
            <a:pPr>
              <a:buFont typeface="Arial" pitchFamily="34" charset="0"/>
              <a:buNone/>
            </a:pPr>
            <a:r>
              <a:rPr lang="en-US" sz="1100" dirty="0"/>
              <a:t>Level 4 Extended Thinking-Requires an investigation, time to think and process multiple conditions of the problem. Students are required to use </a:t>
            </a:r>
            <a:r>
              <a:rPr lang="en-US" sz="1100" i="1" dirty="0"/>
              <a:t>higher order thinking.  </a:t>
            </a:r>
            <a:r>
              <a:rPr lang="en-US" sz="1100" dirty="0"/>
              <a:t>They are asked take material from one content area and apply it to another.</a:t>
            </a:r>
          </a:p>
        </p:txBody>
      </p:sp>
      <p:sp>
        <p:nvSpPr>
          <p:cNvPr id="4" name="Slide Number Placeholder 3"/>
          <p:cNvSpPr>
            <a:spLocks noGrp="1"/>
          </p:cNvSpPr>
          <p:nvPr>
            <p:ph type="sldNum" sz="quarter" idx="10"/>
          </p:nvPr>
        </p:nvSpPr>
        <p:spPr/>
        <p:txBody>
          <a:bodyPr/>
          <a:lstStyle/>
          <a:p>
            <a:fld id="{B0CA20D1-1867-454F-AD0B-9775228E43BB}" type="slidenum">
              <a:rPr lang="en-US" smtClean="0"/>
              <a:pPr/>
              <a:t>68</a:t>
            </a:fld>
            <a:endParaRPr lang="en-US" dirty="0"/>
          </a:p>
        </p:txBody>
      </p:sp>
    </p:spTree>
    <p:extLst>
      <p:ext uri="{BB962C8B-B14F-4D97-AF65-F5344CB8AC3E}">
        <p14:creationId xmlns:p14="http://schemas.microsoft.com/office/powerpoint/2010/main" val="1314789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69</a:t>
            </a:fld>
            <a:endParaRPr lang="en-US" dirty="0"/>
          </a:p>
        </p:txBody>
      </p:sp>
    </p:spTree>
    <p:extLst>
      <p:ext uri="{BB962C8B-B14F-4D97-AF65-F5344CB8AC3E}">
        <p14:creationId xmlns:p14="http://schemas.microsoft.com/office/powerpoint/2010/main" val="259987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70</a:t>
            </a:fld>
            <a:endParaRPr lang="en-US" dirty="0"/>
          </a:p>
        </p:txBody>
      </p:sp>
    </p:spTree>
    <p:extLst>
      <p:ext uri="{BB962C8B-B14F-4D97-AF65-F5344CB8AC3E}">
        <p14:creationId xmlns:p14="http://schemas.microsoft.com/office/powerpoint/2010/main" val="3338340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C68CBE-BC9C-43FE-B33D-DE6B1D199CD8}" type="slidenum">
              <a:rPr lang="en-US" smtClean="0"/>
              <a:t>71</a:t>
            </a:fld>
            <a:endParaRPr lang="en-US"/>
          </a:p>
        </p:txBody>
      </p:sp>
    </p:spTree>
    <p:extLst>
      <p:ext uri="{BB962C8B-B14F-4D97-AF65-F5344CB8AC3E}">
        <p14:creationId xmlns:p14="http://schemas.microsoft.com/office/powerpoint/2010/main" val="3500092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72</a:t>
            </a:fld>
            <a:endParaRPr lang="en-US" dirty="0"/>
          </a:p>
        </p:txBody>
      </p:sp>
    </p:spTree>
    <p:extLst>
      <p:ext uri="{BB962C8B-B14F-4D97-AF65-F5344CB8AC3E}">
        <p14:creationId xmlns:p14="http://schemas.microsoft.com/office/powerpoint/2010/main" val="157556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5098">
              <a:defRPr/>
            </a:pPr>
            <a:endParaRPr lang="en-US" sz="1100" baseline="0" dirty="0">
              <a:cs typeface="Microsoft Sans Serif" pitchFamily="34" charset="0"/>
            </a:endParaRPr>
          </a:p>
        </p:txBody>
      </p:sp>
      <p:sp>
        <p:nvSpPr>
          <p:cNvPr id="4" name="Slide Number Placeholder 3"/>
          <p:cNvSpPr>
            <a:spLocks noGrp="1"/>
          </p:cNvSpPr>
          <p:nvPr>
            <p:ph type="sldNum" sz="quarter" idx="10"/>
          </p:nvPr>
        </p:nvSpPr>
        <p:spPr/>
        <p:txBody>
          <a:bodyPr/>
          <a:lstStyle/>
          <a:p>
            <a:fld id="{B0CA20D1-1867-454F-AD0B-9775228E43BB}" type="slidenum">
              <a:rPr lang="en-US" smtClean="0"/>
              <a:pPr/>
              <a:t>8</a:t>
            </a:fld>
            <a:endParaRPr lang="en-US" dirty="0"/>
          </a:p>
        </p:txBody>
      </p:sp>
    </p:spTree>
    <p:extLst>
      <p:ext uri="{BB962C8B-B14F-4D97-AF65-F5344CB8AC3E}">
        <p14:creationId xmlns:p14="http://schemas.microsoft.com/office/powerpoint/2010/main" val="662779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ON BRAIN ON PIC</a:t>
            </a:r>
          </a:p>
        </p:txBody>
      </p:sp>
      <p:sp>
        <p:nvSpPr>
          <p:cNvPr id="4" name="Slide Number Placeholder 3"/>
          <p:cNvSpPr>
            <a:spLocks noGrp="1"/>
          </p:cNvSpPr>
          <p:nvPr>
            <p:ph type="sldNum" sz="quarter" idx="10"/>
          </p:nvPr>
        </p:nvSpPr>
        <p:spPr/>
        <p:txBody>
          <a:bodyPr/>
          <a:lstStyle/>
          <a:p>
            <a:fld id="{B0CA20D1-1867-454F-AD0B-9775228E43BB}" type="slidenum">
              <a:rPr lang="en-US" smtClean="0"/>
              <a:pPr/>
              <a:t>73</a:t>
            </a:fld>
            <a:endParaRPr lang="en-US" dirty="0"/>
          </a:p>
        </p:txBody>
      </p:sp>
    </p:spTree>
    <p:extLst>
      <p:ext uri="{BB962C8B-B14F-4D97-AF65-F5344CB8AC3E}">
        <p14:creationId xmlns:p14="http://schemas.microsoft.com/office/powerpoint/2010/main" val="3598744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5098">
              <a:defRPr/>
            </a:pPr>
            <a:r>
              <a:rPr lang="en-US" u="sng" dirty="0"/>
              <a:t>Trainer Notes: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Active Learning </a:t>
            </a:r>
            <a:r>
              <a:rPr lang="en-US" i="1" dirty="0">
                <a:latin typeface="+mn-lt"/>
              </a:rPr>
              <a:t>in short, anything that students do in a classroom other than merely passively listening to an instructor</a:t>
            </a:r>
          </a:p>
          <a:p>
            <a:pPr>
              <a:buFont typeface="Arial" pitchFamily="34" charset="0"/>
              <a:buNone/>
            </a:pP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74</a:t>
            </a:fld>
            <a:endParaRPr lang="en-US" dirty="0"/>
          </a:p>
        </p:txBody>
      </p:sp>
    </p:spTree>
    <p:extLst>
      <p:ext uri="{BB962C8B-B14F-4D97-AF65-F5344CB8AC3E}">
        <p14:creationId xmlns:p14="http://schemas.microsoft.com/office/powerpoint/2010/main" val="4005976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talking notes from the website:</a:t>
            </a:r>
          </a:p>
          <a:p>
            <a:endParaRPr lang="en-US" dirty="0"/>
          </a:p>
          <a:p>
            <a:r>
              <a:rPr lang="en-US" dirty="0"/>
              <a:t>Also perhaps demo the interactive framework</a:t>
            </a:r>
            <a:r>
              <a:rPr lang="en-US" baseline="0" dirty="0"/>
              <a:t> from the site.</a:t>
            </a:r>
            <a:endParaRPr lang="en-US" dirty="0"/>
          </a:p>
        </p:txBody>
      </p:sp>
      <p:sp>
        <p:nvSpPr>
          <p:cNvPr id="5" name="Slide Number Placeholder 4"/>
          <p:cNvSpPr>
            <a:spLocks noGrp="1"/>
          </p:cNvSpPr>
          <p:nvPr>
            <p:ph type="sldNum" sz="quarter" idx="10"/>
          </p:nvPr>
        </p:nvSpPr>
        <p:spPr/>
        <p:txBody>
          <a:bodyPr/>
          <a:lstStyle/>
          <a:p>
            <a:pPr>
              <a:defRPr/>
            </a:pPr>
            <a:fld id="{D9CCBF6B-84BE-41B8-9812-BA08F8D1A75F}" type="slidenum">
              <a:rPr lang="en-US" smtClean="0">
                <a:solidFill>
                  <a:prstClr val="black"/>
                </a:solidFill>
                <a:latin typeface="Calibri"/>
              </a:rPr>
              <a:pPr>
                <a:defRPr/>
              </a:pPr>
              <a:t>75</a:t>
            </a:fld>
            <a:endParaRPr lang="en-US">
              <a:solidFill>
                <a:prstClr val="black"/>
              </a:solidFill>
              <a:latin typeface="Calibri"/>
            </a:endParaRPr>
          </a:p>
        </p:txBody>
      </p:sp>
    </p:spTree>
    <p:extLst>
      <p:ext uri="{BB962C8B-B14F-4D97-AF65-F5344CB8AC3E}">
        <p14:creationId xmlns:p14="http://schemas.microsoft.com/office/powerpoint/2010/main" val="3096953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100" u="sng" dirty="0"/>
              <a:t>Trainer Notes</a:t>
            </a:r>
            <a:r>
              <a:rPr lang="en-US" sz="1100" dirty="0"/>
              <a:t>:  </a:t>
            </a:r>
          </a:p>
          <a:p>
            <a:pPr>
              <a:buFont typeface="Arial" pitchFamily="34" charset="0"/>
              <a:buNone/>
            </a:pPr>
            <a:r>
              <a:rPr lang="en-US" sz="1100" u="none" dirty="0"/>
              <a:t>Ask the question</a:t>
            </a:r>
            <a:r>
              <a:rPr lang="en-US" sz="1100" u="none" baseline="0" dirty="0"/>
              <a:t> “How would you define contextual teaching?”  Get responses from the participants.  On pages 20-21 of the notebook is a paper on contextual teaching and learning.  Share the information on the slide.  </a:t>
            </a:r>
          </a:p>
          <a:p>
            <a:pPr>
              <a:buFont typeface="Arial" pitchFamily="34" charset="0"/>
              <a:buNone/>
            </a:pPr>
            <a:endParaRPr lang="en-US" sz="1100" baseline="0" dirty="0"/>
          </a:p>
          <a:p>
            <a:pPr>
              <a:buFont typeface="Arial" pitchFamily="34" charset="0"/>
              <a:buChar char="•"/>
            </a:pPr>
            <a:r>
              <a:rPr lang="en-US" sz="1100" dirty="0"/>
              <a:t>What is the best way to convey the many concepts that are taught in a particular course so that all students can use and retain that information? How can the individual lessons be understood as interconnected pieces that build upon each other? How can a teacher communicate effectively with students who wonder about the reason for, the meaning of, and the relevance of what they study? How can we open the minds of a diverse student population so they can learn concepts and techniques that will open doors of opportunity for them throughout their lives? These are the challenges teachers face every day, the challenges that a curriculum and an instructional approach based on contextual learning can help them face successfully.</a:t>
            </a:r>
          </a:p>
          <a:p>
            <a:pPr>
              <a:buFont typeface="Arial" pitchFamily="34" charset="0"/>
              <a:buChar char="•"/>
            </a:pPr>
            <a:endParaRPr lang="en-US" sz="1100" dirty="0"/>
          </a:p>
          <a:p>
            <a:pPr>
              <a:buFont typeface="Arial" pitchFamily="34" charset="0"/>
              <a:buChar char="•"/>
            </a:pPr>
            <a:r>
              <a:rPr lang="en-US" sz="1100" dirty="0"/>
              <a:t>The majority of students in our schools are unable to make connections between what they are learning and how that knowledge will be used. This is because the way they process information and their motivation for learning are not touched by the traditional methods of classroom teaching. The students have a difficult time understanding academic concepts (such as math concepts) as they are commonly taught (that is, using an abstract, lecture method), but they desperately need to understand the concepts as they relate to the workplace and to the larger society in which they will live and work. Traditionally, students have been expected to make these connections on their own, outside the classroom.</a:t>
            </a:r>
          </a:p>
          <a:p>
            <a:pPr>
              <a:buFont typeface="Arial" pitchFamily="34" charset="0"/>
              <a:buChar char="•"/>
            </a:pPr>
            <a:endParaRPr lang="en-US" sz="1100" dirty="0"/>
          </a:p>
          <a:p>
            <a:pPr>
              <a:buFont typeface="Arial" pitchFamily="34" charset="0"/>
              <a:buChar char="•"/>
            </a:pPr>
            <a:r>
              <a:rPr lang="en-US" sz="1100" dirty="0"/>
              <a:t>However, growing numbers of teachers today (especially those frustrated by repeated lack of student success in demonstrating basic proficiency on standard tests) are discovering that most students' interest and achievement in math, science, and language improve dramatically when they are helped to make connections between new information (knowledge) and experiences they have had, or with other knowledge they have already mastered. Students' involvement in their schoolwork increases significantly when they are taught why they are learning the concepts and how those concepts can be used outside the classroom. And most students learn much more efficiently when they are allowed to work cooperatively with other students in groups or teams.</a:t>
            </a:r>
          </a:p>
          <a:p>
            <a:pPr>
              <a:buFont typeface="Arial" pitchFamily="34" charset="0"/>
              <a:buChar char="•"/>
            </a:pPr>
            <a:endParaRPr lang="en-US" sz="1100" dirty="0"/>
          </a:p>
          <a:p>
            <a:pPr>
              <a:buFont typeface="Arial" pitchFamily="34" charset="0"/>
              <a:buChar char="•"/>
            </a:pPr>
            <a:r>
              <a:rPr lang="en-US" sz="1100" dirty="0"/>
              <a:t>Contextualized learning is a proven concept that incorporates much of the most recent research in cognitive science. It is also a reaction to the essentially behaviorist theories that have dominated American education for many decades. The contextual approach recognizes that learning is a complex and multifaceted process that goes far beyond drill-oriented, stimulus-and-response methodologies.</a:t>
            </a:r>
          </a:p>
          <a:p>
            <a:pPr>
              <a:buFont typeface="Arial" pitchFamily="34" charset="0"/>
              <a:buChar char="•"/>
            </a:pPr>
            <a:endParaRPr lang="en-US" sz="1100" dirty="0"/>
          </a:p>
          <a:p>
            <a:pPr>
              <a:buFont typeface="Arial" pitchFamily="34" charset="0"/>
              <a:buChar char="•"/>
            </a:pPr>
            <a:r>
              <a:rPr lang="en-US" sz="1100" dirty="0"/>
              <a:t>According to contextual learning theory, learning occurs only when students (learners) process new information or knowledge in such a way that it makes sense to them in their own frames of reference (their own inner worlds of memory, experience, and response). This approach to learning and teaching assumes that the mind naturally seeks meaning in context, that is, in relation to the person's current environment, and that it does so by searching for relationships that make sense and appear useful.</a:t>
            </a:r>
          </a:p>
          <a:p>
            <a:pPr>
              <a:buFont typeface="Arial" pitchFamily="34" charset="0"/>
              <a:buChar char="•"/>
            </a:pPr>
            <a:endParaRPr lang="en-US" sz="1100" dirty="0"/>
          </a:p>
          <a:p>
            <a:pPr>
              <a:buFont typeface="Arial" pitchFamily="34" charset="0"/>
              <a:buChar char="•"/>
            </a:pPr>
            <a:r>
              <a:rPr lang="en-US" sz="1100" dirty="0"/>
              <a:t>Building upon this understanding, contextual learning theory focuses on the multiple aspects of any learning environment, whether a classroom, a laboratory, a computer lab, a worksite, or a wheat field. It encourages educators to choose and/or design learning environments that incorporate as many different forms of experience as possible (social, cultural, physical, and psychological) in working toward the desired learning outcomes.</a:t>
            </a:r>
          </a:p>
          <a:p>
            <a:pPr>
              <a:buFont typeface="Arial" pitchFamily="34" charset="0"/>
              <a:buChar char="•"/>
            </a:pPr>
            <a:endParaRPr lang="en-US" sz="1100" dirty="0"/>
          </a:p>
          <a:p>
            <a:pPr>
              <a:buFont typeface="Arial" pitchFamily="34" charset="0"/>
              <a:buChar char="•"/>
            </a:pPr>
            <a:r>
              <a:rPr lang="en-US" sz="1100" dirty="0"/>
              <a:t>In such an environment, students discover meaningful relationships between abstract ideas and practical applications in the context of the real world; concepts are internalized through the process of discovering, reinforcing, and relating. For example, a physics class studying thermal conductivity might measure how the quality and amount of building insulation material affect the amount of energy required to keep the building heated or cooled. Or a biology or chemistry class might learn basic scientific concepts by studying the spread of HIV or the ways in which farmers maximize water usage for</a:t>
            </a:r>
            <a:r>
              <a:rPr lang="en-US" sz="1100" baseline="0" dirty="0"/>
              <a:t> crop production. </a:t>
            </a:r>
            <a:endParaRPr lang="en-US" sz="1100" dirty="0"/>
          </a:p>
          <a:p>
            <a:pPr>
              <a:buFont typeface="Arial" pitchFamily="34" charset="0"/>
              <a:buChar char="•"/>
            </a:pPr>
            <a:endParaRPr lang="en-US" sz="1100" dirty="0"/>
          </a:p>
          <a:p>
            <a:pPr>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76</a:t>
            </a:fld>
            <a:endParaRPr lang="en-US" dirty="0"/>
          </a:p>
        </p:txBody>
      </p:sp>
    </p:spTree>
    <p:extLst>
      <p:ext uri="{BB962C8B-B14F-4D97-AF65-F5344CB8AC3E}">
        <p14:creationId xmlns:p14="http://schemas.microsoft.com/office/powerpoint/2010/main" val="4148468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100" u="sng" dirty="0"/>
              <a:t>Trainer Notes</a:t>
            </a:r>
            <a:r>
              <a:rPr lang="en-US" sz="1100" dirty="0"/>
              <a:t>:  </a:t>
            </a:r>
          </a:p>
          <a:p>
            <a:pPr>
              <a:buFont typeface="Arial" pitchFamily="34" charset="0"/>
              <a:buNone/>
            </a:pPr>
            <a:r>
              <a:rPr lang="en-US" sz="1100" u="none" dirty="0"/>
              <a:t>Ask the question</a:t>
            </a:r>
            <a:r>
              <a:rPr lang="en-US" sz="1100" u="none" baseline="0" dirty="0"/>
              <a:t> “How would you define contextual teaching?”  Get responses from the participants.  On pages 20-21 of the notebook is a paper on contextual teaching and learning.  Share the information on the slide.  </a:t>
            </a:r>
          </a:p>
          <a:p>
            <a:pPr>
              <a:buFont typeface="Arial" pitchFamily="34" charset="0"/>
              <a:buNone/>
            </a:pPr>
            <a:endParaRPr lang="en-US" sz="1100" baseline="0" dirty="0"/>
          </a:p>
          <a:p>
            <a:pPr>
              <a:buFont typeface="Arial" pitchFamily="34" charset="0"/>
              <a:buChar char="•"/>
            </a:pPr>
            <a:r>
              <a:rPr lang="en-US" sz="1100" dirty="0"/>
              <a:t>What is the best way to convey the many concepts that are taught in a particular course so that all students can use and retain that information? How can the individual lessons be understood as interconnected pieces that build upon each other? How can a teacher communicate effectively with students who wonder about the reason for, the meaning of, and the relevance of what they study? How can we open the minds of a diverse student population so they can learn concepts and techniques that will open doors of opportunity for them throughout their lives? These are the challenges teachers face every day, the challenges that a curriculum and an instructional approach based on contextual learning can help them face successfully.</a:t>
            </a:r>
          </a:p>
          <a:p>
            <a:pPr>
              <a:buFont typeface="Arial" pitchFamily="34" charset="0"/>
              <a:buChar char="•"/>
            </a:pPr>
            <a:endParaRPr lang="en-US" sz="1100" dirty="0"/>
          </a:p>
          <a:p>
            <a:pPr>
              <a:buFont typeface="Arial" pitchFamily="34" charset="0"/>
              <a:buChar char="•"/>
            </a:pPr>
            <a:r>
              <a:rPr lang="en-US" sz="1100" dirty="0"/>
              <a:t>The majority of students in our schools are unable to make connections between what they are learning and how that knowledge will be used. This is because the way they process information and their motivation for learning are not touched by the traditional methods of classroom teaching. The students have a difficult time understanding academic concepts (such as math concepts) as they are commonly taught (that is, using an abstract, lecture method), but they desperately need to understand the concepts as they relate to the workplace and to the larger society in which they will live and work. Traditionally, students have been expected to make these connections on their own, outside the classroom.</a:t>
            </a:r>
          </a:p>
          <a:p>
            <a:pPr>
              <a:buFont typeface="Arial" pitchFamily="34" charset="0"/>
              <a:buChar char="•"/>
            </a:pPr>
            <a:endParaRPr lang="en-US" sz="1100" dirty="0"/>
          </a:p>
          <a:p>
            <a:pPr>
              <a:buFont typeface="Arial" pitchFamily="34" charset="0"/>
              <a:buChar char="•"/>
            </a:pPr>
            <a:r>
              <a:rPr lang="en-US" sz="1100" dirty="0"/>
              <a:t>However, growing numbers of teachers today (especially those frustrated by repeated lack of student success in demonstrating basic proficiency on standard tests) are discovering that most students' interest and achievement in math, science, and language improve dramatically when they are helped to make connections between new information (knowledge) and experiences they have had, or with other knowledge they have already mastered. Students' involvement in their schoolwork increases significantly when they are taught why they are learning the concepts and how those concepts can be used outside the classroom. And most students learn much more efficiently when they are allowed to work cooperatively with other students in groups or teams.</a:t>
            </a:r>
          </a:p>
          <a:p>
            <a:pPr>
              <a:buFont typeface="Arial" pitchFamily="34" charset="0"/>
              <a:buChar char="•"/>
            </a:pPr>
            <a:endParaRPr lang="en-US" sz="1100" dirty="0"/>
          </a:p>
          <a:p>
            <a:pPr>
              <a:buFont typeface="Arial" pitchFamily="34" charset="0"/>
              <a:buChar char="•"/>
            </a:pPr>
            <a:r>
              <a:rPr lang="en-US" sz="1100" dirty="0"/>
              <a:t>Contextualized learning is a proven concept that incorporates much of the most recent research in cognitive science. It is also a reaction to the essentially behaviorist theories that have dominated American education for many decades. The contextual approach recognizes that learning is a complex and multifaceted process that goes far beyond drill-oriented, stimulus-and-response methodologies.</a:t>
            </a:r>
          </a:p>
          <a:p>
            <a:pPr>
              <a:buFont typeface="Arial" pitchFamily="34" charset="0"/>
              <a:buChar char="•"/>
            </a:pPr>
            <a:endParaRPr lang="en-US" sz="1100" dirty="0"/>
          </a:p>
          <a:p>
            <a:pPr>
              <a:buFont typeface="Arial" pitchFamily="34" charset="0"/>
              <a:buChar char="•"/>
            </a:pPr>
            <a:r>
              <a:rPr lang="en-US" sz="1100" dirty="0"/>
              <a:t>According to contextual learning theory, learning occurs only when students (learners) process new information or knowledge in such a way that it makes sense to them in their own frames of reference (their own inner worlds of memory, experience, and response). This approach to learning and teaching assumes that the mind naturally seeks meaning in context, that is, in relation to the person's current environment, and that it does so by searching for relationships that make sense and appear useful.</a:t>
            </a:r>
          </a:p>
          <a:p>
            <a:pPr>
              <a:buFont typeface="Arial" pitchFamily="34" charset="0"/>
              <a:buChar char="•"/>
            </a:pPr>
            <a:endParaRPr lang="en-US" sz="1100" dirty="0"/>
          </a:p>
          <a:p>
            <a:pPr>
              <a:buFont typeface="Arial" pitchFamily="34" charset="0"/>
              <a:buChar char="•"/>
            </a:pPr>
            <a:r>
              <a:rPr lang="en-US" sz="1100" dirty="0"/>
              <a:t>Building upon this understanding, contextual learning theory focuses on the multiple aspects of any learning environment, whether a classroom, a laboratory, a computer lab, a worksite, or a wheat field. It encourages educators to choose and/or design learning environments that incorporate as many different forms of experience as possible (social, cultural, physical, and psychological) in working toward the desired learning outcomes.</a:t>
            </a:r>
          </a:p>
          <a:p>
            <a:pPr>
              <a:buFont typeface="Arial" pitchFamily="34" charset="0"/>
              <a:buChar char="•"/>
            </a:pPr>
            <a:endParaRPr lang="en-US" sz="1100" dirty="0"/>
          </a:p>
          <a:p>
            <a:pPr>
              <a:buFont typeface="Arial" pitchFamily="34" charset="0"/>
              <a:buChar char="•"/>
            </a:pPr>
            <a:r>
              <a:rPr lang="en-US" sz="1100" dirty="0"/>
              <a:t>In such an environment, students discover meaningful relationships between abstract ideas and practical applications in the context of the real world; concepts are internalized through the process of discovering, reinforcing, and relating. For example, a physics class studying thermal conductivity might measure how the quality and amount of building insulation material affect the amount of energy required to keep the building heated or cooled. Or a biology or chemistry class might learn basic scientific concepts by studying the spread of HIV or the ways in which farmers maximize water usage for</a:t>
            </a:r>
            <a:r>
              <a:rPr lang="en-US" sz="1100" baseline="0" dirty="0"/>
              <a:t> crop production. </a:t>
            </a:r>
            <a:endParaRPr lang="en-US" sz="1100" dirty="0"/>
          </a:p>
          <a:p>
            <a:pPr>
              <a:buFont typeface="Arial" pitchFamily="34" charset="0"/>
              <a:buChar char="•"/>
            </a:pPr>
            <a:endParaRPr lang="en-US" sz="1100" dirty="0"/>
          </a:p>
          <a:p>
            <a:pPr>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77</a:t>
            </a:fld>
            <a:endParaRPr lang="en-US" dirty="0"/>
          </a:p>
        </p:txBody>
      </p:sp>
    </p:spTree>
    <p:extLst>
      <p:ext uri="{BB962C8B-B14F-4D97-AF65-F5344CB8AC3E}">
        <p14:creationId xmlns:p14="http://schemas.microsoft.com/office/powerpoint/2010/main" val="1004410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marL="0" indent="0">
              <a:lnSpc>
                <a:spcPct val="95000"/>
              </a:lnSpc>
              <a:buFontTx/>
              <a:buNone/>
            </a:pPr>
            <a:r>
              <a:rPr lang="en-US" sz="1100" dirty="0"/>
              <a:t>Learning is a complex, multi-faceted process that goes beyond drill-oriented, stimulus-and-response methodologies.</a:t>
            </a:r>
          </a:p>
          <a:p>
            <a:pPr marL="0" indent="0">
              <a:lnSpc>
                <a:spcPct val="95000"/>
              </a:lnSpc>
              <a:buFontTx/>
              <a:buNone/>
            </a:pPr>
            <a:endParaRPr lang="en-US" sz="1100" dirty="0"/>
          </a:p>
          <a:p>
            <a:pPr>
              <a:buFontTx/>
              <a:buNone/>
            </a:pPr>
            <a:r>
              <a:rPr lang="en-US" sz="1100" dirty="0"/>
              <a:t>The mind naturally seeks meaning in context, in relation to a person’s environment, doing so by searching for relationships that make sense </a:t>
            </a:r>
            <a:br>
              <a:rPr lang="en-US" sz="1100" dirty="0"/>
            </a:br>
            <a:r>
              <a:rPr lang="en-US" sz="1100" dirty="0"/>
              <a:t>and appear useful. Allows students to discover meaningful relationships between abstract ideas and practical applications.</a:t>
            </a:r>
          </a:p>
          <a:p>
            <a:pPr>
              <a:buFontTx/>
              <a:buNone/>
            </a:pPr>
            <a:endParaRPr lang="en-US" sz="1100" dirty="0"/>
          </a:p>
          <a:p>
            <a:pPr>
              <a:buFontTx/>
              <a:buNone/>
            </a:pPr>
            <a:r>
              <a:rPr lang="en-US" sz="1100" dirty="0"/>
              <a:t>Encourages design of learning environments that incorporate different forms of experience.</a:t>
            </a:r>
          </a:p>
          <a:p>
            <a:pPr>
              <a:buFontTx/>
              <a:buNone/>
            </a:pPr>
            <a:endParaRPr lang="en-US" sz="1100" dirty="0"/>
          </a:p>
          <a:p>
            <a:pPr>
              <a:buFontTx/>
              <a:buNone/>
            </a:pPr>
            <a:r>
              <a:rPr lang="en-US" sz="1100" dirty="0"/>
              <a:t>Enables concepts to be internalized through discovering, reinforcing, and relating.</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78</a:t>
            </a:fld>
            <a:endParaRPr lang="en-US" dirty="0"/>
          </a:p>
        </p:txBody>
      </p:sp>
    </p:spTree>
    <p:extLst>
      <p:ext uri="{BB962C8B-B14F-4D97-AF65-F5344CB8AC3E}">
        <p14:creationId xmlns:p14="http://schemas.microsoft.com/office/powerpoint/2010/main" val="2251707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a:buFont typeface="Arial" pitchFamily="34" charset="0"/>
              <a:buChar char="•"/>
            </a:pPr>
            <a:endParaRPr lang="en-US" sz="1100" dirty="0"/>
          </a:p>
          <a:p>
            <a:pPr>
              <a:buFont typeface="Arial" pitchFamily="34" charset="0"/>
              <a:buNone/>
            </a:pPr>
            <a:r>
              <a:rPr lang="en-US" sz="1100" dirty="0"/>
              <a:t>In addition to making connections between and among various</a:t>
            </a:r>
            <a:r>
              <a:rPr lang="en-US" sz="1100" baseline="0" dirty="0"/>
              <a:t> </a:t>
            </a:r>
            <a:r>
              <a:rPr lang="en-US" sz="1100" dirty="0"/>
              <a:t>school subjects, educators can enhance the learning process by engaging students in hands-on activities and concrete experiences as other ways of reinforcing the usefulness of the knowledge. Lab activities, experiments, and projects that require students to be actively involved in the community usually stimulate interest and motivation to learn.</a:t>
            </a:r>
          </a:p>
          <a:p>
            <a:pPr>
              <a:buFont typeface="Arial" pitchFamily="34" charset="0"/>
              <a:buNone/>
            </a:pPr>
            <a:endParaRPr lang="en-US" sz="1100" dirty="0"/>
          </a:p>
          <a:p>
            <a:pPr>
              <a:buFont typeface="Arial" pitchFamily="34" charset="0"/>
              <a:buNone/>
            </a:pPr>
            <a:r>
              <a:rPr lang="en-US" sz="1100" dirty="0"/>
              <a:t>Read</a:t>
            </a:r>
            <a:r>
              <a:rPr lang="en-US" sz="1100" baseline="0" dirty="0"/>
              <a:t> the slide and provide personal examples if appropriate. </a:t>
            </a:r>
          </a:p>
          <a:p>
            <a:pPr>
              <a:buFont typeface="Arial" pitchFamily="34" charset="0"/>
              <a:buNone/>
            </a:pPr>
            <a:endParaRPr lang="en-US" sz="1100" dirty="0"/>
          </a:p>
          <a:p>
            <a:pPr>
              <a:buFont typeface="Arial" pitchFamily="34" charset="0"/>
              <a:buNone/>
            </a:pPr>
            <a:r>
              <a:rPr lang="en-US" sz="1100" dirty="0"/>
              <a:t>The teacher role</a:t>
            </a:r>
          </a:p>
          <a:p>
            <a:pPr lvl="1">
              <a:buFont typeface="Arial" pitchFamily="34" charset="0"/>
              <a:buChar char="•"/>
            </a:pPr>
            <a:r>
              <a:rPr lang="en-US" sz="1100" dirty="0"/>
              <a:t>Traditional Lecturer</a:t>
            </a:r>
          </a:p>
          <a:p>
            <a:pPr lvl="2">
              <a:buFont typeface="Arial" pitchFamily="34" charset="0"/>
              <a:buChar char="•"/>
            </a:pPr>
            <a:r>
              <a:rPr lang="en-US" sz="1100" dirty="0"/>
              <a:t>Information provider</a:t>
            </a:r>
          </a:p>
          <a:p>
            <a:pPr lvl="2">
              <a:buFont typeface="Arial" pitchFamily="34" charset="0"/>
              <a:buChar char="•"/>
            </a:pPr>
            <a:r>
              <a:rPr lang="en-US" sz="1100" dirty="0"/>
              <a:t>Source of all knowledge and answers</a:t>
            </a:r>
          </a:p>
          <a:p>
            <a:pPr lvl="2">
              <a:buFont typeface="Arial" pitchFamily="34" charset="0"/>
              <a:buChar char="•"/>
            </a:pPr>
            <a:r>
              <a:rPr lang="en-US" sz="1100" dirty="0"/>
              <a:t>“Sage on the stage”	 </a:t>
            </a:r>
          </a:p>
          <a:p>
            <a:pPr lvl="1">
              <a:buFont typeface="Arial" pitchFamily="34" charset="0"/>
              <a:buChar char="•"/>
            </a:pPr>
            <a:r>
              <a:rPr lang="en-US" sz="1100" dirty="0"/>
              <a:t>Contextual Facilitator</a:t>
            </a:r>
          </a:p>
          <a:p>
            <a:pPr lvl="2">
              <a:buFont typeface="Arial" pitchFamily="34" charset="0"/>
              <a:buChar char="•"/>
            </a:pPr>
            <a:r>
              <a:rPr lang="en-US" sz="1100" dirty="0"/>
              <a:t>Coach	</a:t>
            </a:r>
          </a:p>
          <a:p>
            <a:pPr lvl="2">
              <a:buFont typeface="Arial" pitchFamily="34" charset="0"/>
              <a:buChar char="•"/>
            </a:pPr>
            <a:r>
              <a:rPr lang="en-US" sz="1100" dirty="0"/>
              <a:t>Director</a:t>
            </a:r>
          </a:p>
          <a:p>
            <a:pPr lvl="2">
              <a:buFont typeface="Arial" pitchFamily="34" charset="0"/>
              <a:buChar char="•"/>
            </a:pPr>
            <a:r>
              <a:rPr lang="en-US" sz="1100" dirty="0"/>
              <a:t>Empowers students</a:t>
            </a:r>
          </a:p>
          <a:p>
            <a:pPr lvl="2">
              <a:buFont typeface="Arial" pitchFamily="34" charset="0"/>
              <a:buChar char="•"/>
            </a:pPr>
            <a:r>
              <a:rPr lang="en-US" sz="1100" dirty="0"/>
              <a:t>“Guide on the side” </a:t>
            </a:r>
          </a:p>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79</a:t>
            </a:fld>
            <a:endParaRPr lang="en-US" dirty="0"/>
          </a:p>
        </p:txBody>
      </p:sp>
    </p:spTree>
    <p:extLst>
      <p:ext uri="{BB962C8B-B14F-4D97-AF65-F5344CB8AC3E}">
        <p14:creationId xmlns:p14="http://schemas.microsoft.com/office/powerpoint/2010/main" val="19602920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a:buFont typeface="Arial" pitchFamily="34" charset="0"/>
              <a:buNone/>
            </a:pPr>
            <a:endParaRPr lang="en-US" sz="11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dirty="0"/>
              <a:t>Read</a:t>
            </a:r>
            <a:r>
              <a:rPr lang="en-US" sz="1100" baseline="0" dirty="0"/>
              <a:t> the slide and provide personal examples if appropriate. </a:t>
            </a:r>
          </a:p>
          <a:p>
            <a:pPr>
              <a:buFont typeface="Arial" pitchFamily="34" charset="0"/>
              <a:buNone/>
            </a:pPr>
            <a:endParaRPr lang="en-US" sz="1100" dirty="0"/>
          </a:p>
          <a:p>
            <a:pPr>
              <a:buFont typeface="Arial" pitchFamily="34" charset="0"/>
              <a:buNone/>
            </a:pPr>
            <a:r>
              <a:rPr lang="en-US" sz="1100" dirty="0"/>
              <a:t>The student role</a:t>
            </a:r>
          </a:p>
          <a:p>
            <a:pPr lvl="1">
              <a:buFont typeface="Arial" pitchFamily="34" charset="0"/>
              <a:buChar char="•"/>
            </a:pPr>
            <a:r>
              <a:rPr lang="en-US" sz="1100" dirty="0"/>
              <a:t>Traditional</a:t>
            </a:r>
          </a:p>
          <a:p>
            <a:pPr lvl="2">
              <a:buFont typeface="Arial" pitchFamily="34" charset="0"/>
              <a:buChar char="•"/>
            </a:pPr>
            <a:r>
              <a:rPr lang="en-US" sz="1100" dirty="0"/>
              <a:t>Passive recipient of knowledge</a:t>
            </a:r>
          </a:p>
          <a:p>
            <a:pPr lvl="2">
              <a:buFont typeface="Arial" pitchFamily="34" charset="0"/>
              <a:buChar char="•"/>
            </a:pPr>
            <a:r>
              <a:rPr lang="en-US" sz="1100" dirty="0"/>
              <a:t>Remain seated in desks</a:t>
            </a:r>
          </a:p>
          <a:p>
            <a:pPr lvl="2">
              <a:buFont typeface="Arial" pitchFamily="34" charset="0"/>
              <a:buChar char="•"/>
            </a:pPr>
            <a:r>
              <a:rPr lang="en-US" sz="1100" dirty="0"/>
              <a:t>Generally not motivated to ask questions</a:t>
            </a:r>
          </a:p>
          <a:p>
            <a:pPr lvl="1">
              <a:buFont typeface="Arial" pitchFamily="34" charset="0"/>
              <a:buChar char="•"/>
            </a:pPr>
            <a:r>
              <a:rPr lang="en-US" sz="1100" dirty="0"/>
              <a:t>Contextual Active “doer”</a:t>
            </a:r>
          </a:p>
          <a:p>
            <a:pPr lvl="2">
              <a:buFont typeface="Arial" pitchFamily="34" charset="0"/>
              <a:buChar char="•"/>
            </a:pPr>
            <a:r>
              <a:rPr lang="en-US" sz="1100" dirty="0"/>
              <a:t>Discoverer and user of knowledge</a:t>
            </a:r>
          </a:p>
          <a:p>
            <a:pPr lvl="2">
              <a:buFont typeface="Arial" pitchFamily="34" charset="0"/>
              <a:buChar char="•"/>
            </a:pPr>
            <a:r>
              <a:rPr lang="en-US" sz="1100" dirty="0"/>
              <a:t>Fits together the pieces of the puzzle</a:t>
            </a:r>
          </a:p>
          <a:p>
            <a:pPr lvl="2">
              <a:buFont typeface="Arial" pitchFamily="34" charset="0"/>
              <a:buChar char="•"/>
            </a:pPr>
            <a:r>
              <a:rPr lang="en-US" sz="1100" dirty="0"/>
              <a:t>Eager to ask questions that lead to deeper understanding</a:t>
            </a:r>
          </a:p>
          <a:p>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80</a:t>
            </a:fld>
            <a:endParaRPr lang="en-US" dirty="0"/>
          </a:p>
        </p:txBody>
      </p:sp>
    </p:spTree>
    <p:extLst>
      <p:ext uri="{BB962C8B-B14F-4D97-AF65-F5344CB8AC3E}">
        <p14:creationId xmlns:p14="http://schemas.microsoft.com/office/powerpoint/2010/main" val="22447462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dirty="0"/>
              <a:t>Read</a:t>
            </a:r>
            <a:r>
              <a:rPr lang="en-US" sz="1100" baseline="0" dirty="0"/>
              <a:t> the slide and provide personal examples if appropriate. </a:t>
            </a:r>
          </a:p>
          <a:p>
            <a:pPr lvl="0">
              <a:buFont typeface="Arial" pitchFamily="34" charset="0"/>
              <a:buNone/>
            </a:pPr>
            <a:endParaRPr lang="en-US" sz="1100" b="1" dirty="0">
              <a:cs typeface="Times New Roman" pitchFamily="18" charset="0"/>
            </a:endParaRPr>
          </a:p>
          <a:p>
            <a:pPr lvl="0">
              <a:buFont typeface="Arial" pitchFamily="34" charset="0"/>
              <a:buNone/>
            </a:pPr>
            <a:r>
              <a:rPr lang="en-US" sz="1100" dirty="0">
                <a:cs typeface="Times New Roman" pitchFamily="18" charset="0"/>
              </a:rPr>
              <a:t>Classroom methods</a:t>
            </a:r>
          </a:p>
          <a:p>
            <a:pPr lvl="1">
              <a:buFont typeface="Arial" pitchFamily="34" charset="0"/>
              <a:buChar char="•"/>
            </a:pPr>
            <a:r>
              <a:rPr lang="en-US" sz="1100" dirty="0"/>
              <a:t>Traditional</a:t>
            </a:r>
          </a:p>
          <a:p>
            <a:pPr lvl="2">
              <a:buFont typeface="Arial" pitchFamily="34" charset="0"/>
              <a:buChar char="•"/>
            </a:pPr>
            <a:r>
              <a:rPr lang="en-US" sz="1100" dirty="0"/>
              <a:t>Rote learning</a:t>
            </a:r>
          </a:p>
          <a:p>
            <a:pPr lvl="2">
              <a:buFont typeface="Arial" pitchFamily="34" charset="0"/>
              <a:buChar char="•"/>
            </a:pPr>
            <a:r>
              <a:rPr lang="en-US" sz="1100" dirty="0"/>
              <a:t>Skill drill</a:t>
            </a:r>
          </a:p>
          <a:p>
            <a:pPr lvl="2">
              <a:buFont typeface="Arial" pitchFamily="34" charset="0"/>
              <a:buChar char="•"/>
            </a:pPr>
            <a:r>
              <a:rPr lang="en-US" sz="1100" dirty="0"/>
              <a:t>Memorization</a:t>
            </a:r>
          </a:p>
          <a:p>
            <a:pPr lvl="2">
              <a:buFont typeface="Arial" pitchFamily="34" charset="0"/>
              <a:buChar char="•"/>
            </a:pPr>
            <a:r>
              <a:rPr lang="en-US" sz="1100" dirty="0"/>
              <a:t>“Practice makes perfect”</a:t>
            </a:r>
          </a:p>
          <a:p>
            <a:pPr lvl="2">
              <a:buFont typeface="Arial" pitchFamily="34" charset="0"/>
              <a:buChar char="•"/>
            </a:pPr>
            <a:r>
              <a:rPr lang="en-US" sz="1100" dirty="0"/>
              <a:t>Multiple-choice tests</a:t>
            </a:r>
          </a:p>
          <a:p>
            <a:pPr lvl="1">
              <a:buFont typeface="Arial" pitchFamily="34" charset="0"/>
              <a:buChar char="•"/>
            </a:pPr>
            <a:r>
              <a:rPr lang="en-US" sz="1100" dirty="0"/>
              <a:t>Contextual</a:t>
            </a:r>
          </a:p>
          <a:p>
            <a:pPr lvl="2">
              <a:buFont typeface="Arial" pitchFamily="34" charset="0"/>
              <a:buChar char="•"/>
            </a:pPr>
            <a:r>
              <a:rPr lang="en-US" sz="1100" dirty="0"/>
              <a:t>Cooperative learning groups</a:t>
            </a:r>
          </a:p>
          <a:p>
            <a:pPr lvl="2">
              <a:buFont typeface="Arial" pitchFamily="34" charset="0"/>
              <a:buChar char="•"/>
            </a:pPr>
            <a:r>
              <a:rPr lang="en-US" sz="1100" dirty="0"/>
              <a:t>Peer mentoring</a:t>
            </a:r>
          </a:p>
          <a:p>
            <a:pPr lvl="2">
              <a:buFont typeface="Arial" pitchFamily="34" charset="0"/>
              <a:buChar char="•"/>
            </a:pPr>
            <a:r>
              <a:rPr lang="en-US" sz="1100" dirty="0"/>
              <a:t>Students gather data to solve problems</a:t>
            </a:r>
          </a:p>
          <a:p>
            <a:pPr lvl="2">
              <a:buFont typeface="Arial" pitchFamily="34" charset="0"/>
              <a:buChar char="•"/>
            </a:pPr>
            <a:r>
              <a:rPr lang="en-US" sz="1100" dirty="0"/>
              <a:t>Alternative assessments</a:t>
            </a:r>
          </a:p>
          <a:p>
            <a:pPr lvl="2">
              <a:buFont typeface="Arial" pitchFamily="34" charset="0"/>
              <a:buChar char="•"/>
            </a:pPr>
            <a:r>
              <a:rPr lang="en-US" sz="1100" dirty="0"/>
              <a:t>Hands-on, activity-based learning</a:t>
            </a:r>
          </a:p>
          <a:p>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81</a:t>
            </a:fld>
            <a:endParaRPr lang="en-US" dirty="0"/>
          </a:p>
        </p:txBody>
      </p:sp>
    </p:spTree>
    <p:extLst>
      <p:ext uri="{BB962C8B-B14F-4D97-AF65-F5344CB8AC3E}">
        <p14:creationId xmlns:p14="http://schemas.microsoft.com/office/powerpoint/2010/main" val="3481599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000" u="sng" dirty="0"/>
              <a:t>Trainer Notes:</a:t>
            </a:r>
          </a:p>
          <a:p>
            <a:pPr>
              <a:lnSpc>
                <a:spcPct val="95000"/>
              </a:lnSpc>
              <a:buFont typeface="Arial" pitchFamily="34" charset="0"/>
              <a:buChar char="•"/>
            </a:pPr>
            <a:r>
              <a:rPr lang="en-US" sz="1000" dirty="0"/>
              <a:t>Learning is enhanced when new information is presented in familiar contexts.</a:t>
            </a:r>
          </a:p>
          <a:p>
            <a:pPr>
              <a:lnSpc>
                <a:spcPct val="95000"/>
              </a:lnSpc>
              <a:buFont typeface="Arial" pitchFamily="34" charset="0"/>
              <a:buChar char="•"/>
            </a:pPr>
            <a:r>
              <a:rPr lang="en-US" sz="1000" dirty="0"/>
              <a:t>Most people learn best experientially – meaning through their</a:t>
            </a:r>
            <a:r>
              <a:rPr lang="en-US" sz="1000" baseline="0" dirty="0"/>
              <a:t> experiences</a:t>
            </a:r>
            <a:r>
              <a:rPr lang="en-US" sz="1000" dirty="0"/>
              <a:t>.</a:t>
            </a:r>
          </a:p>
          <a:p>
            <a:pPr>
              <a:lnSpc>
                <a:spcPct val="95000"/>
              </a:lnSpc>
              <a:buFont typeface="Arial" pitchFamily="34" charset="0"/>
              <a:buChar char="•"/>
            </a:pPr>
            <a:r>
              <a:rPr lang="en-US" sz="1000" dirty="0"/>
              <a:t>Most people learn best through inter-personal communications, sharing, etc.</a:t>
            </a:r>
          </a:p>
          <a:p>
            <a:pPr>
              <a:lnSpc>
                <a:spcPct val="95000"/>
              </a:lnSpc>
              <a:buFont typeface="Arial" pitchFamily="34" charset="0"/>
              <a:buChar char="•"/>
            </a:pPr>
            <a:r>
              <a:rPr lang="en-US" sz="1000" dirty="0"/>
              <a:t>Transfer of knowledge from one situation to another is not a given, and is itself a skill to be learned.</a:t>
            </a:r>
          </a:p>
          <a:p>
            <a:pPr>
              <a:lnSpc>
                <a:spcPct val="95000"/>
              </a:lnSpc>
              <a:buFont typeface="Arial" pitchFamily="34" charset="0"/>
              <a:buChar char="•"/>
            </a:pPr>
            <a:r>
              <a:rPr lang="en-US" sz="1000" dirty="0"/>
              <a:t>The process of what is now called “brain-based learning” or contextual</a:t>
            </a:r>
            <a:r>
              <a:rPr lang="en-US" sz="1000" baseline="0" dirty="0"/>
              <a:t> teaching </a:t>
            </a:r>
            <a:r>
              <a:rPr lang="en-US" sz="1000" dirty="0"/>
              <a:t>calls for making connections. Psychologists, philosophers, and educators from William James to John Dewey to Jerome Bruner—all the way </a:t>
            </a:r>
          </a:p>
          <a:p>
            <a:pPr>
              <a:lnSpc>
                <a:spcPct val="95000"/>
              </a:lnSpc>
              <a:buFont typeface="Arial" pitchFamily="34" charset="0"/>
              <a:buChar char="•"/>
            </a:pPr>
            <a:r>
              <a:rPr lang="en-US" sz="1000" dirty="0"/>
              <a:t>to Howard Gardner and Robert Sternberg—have made the case for making connections in education. In the past few decades, neuroscientists have shown the need for making connections in the teaching and learning process. </a:t>
            </a:r>
          </a:p>
          <a:p>
            <a:pPr>
              <a:lnSpc>
                <a:spcPct val="95000"/>
              </a:lnSpc>
              <a:buFont typeface="Arial" pitchFamily="34" charset="0"/>
              <a:buChar char="•"/>
            </a:pPr>
            <a:endParaRPr lang="en-US" sz="1000" dirty="0"/>
          </a:p>
          <a:p>
            <a:pPr>
              <a:lnSpc>
                <a:spcPct val="95000"/>
              </a:lnSpc>
              <a:buFont typeface="Arial" pitchFamily="34" charset="0"/>
              <a:buChar char="•"/>
            </a:pPr>
            <a:r>
              <a:rPr lang="en-US" sz="1000" dirty="0"/>
              <a:t>In 1989, the Secretary of Labor’s Commission on Achieving Necessary Skills (SCANS) was formed under the leadership of Secretary of Labor Elizabeth Dole and Assistant Secretary Robert Jones. Representatives from business, industry, labor, government, and education labored mightily to shed light on the question, “What does work require of schools?” The Commission staff studied the cognitive science research literature related to the importance of contextual teaching. They also interviewed a number of cognitive scientists and more that 500 private and public employers to discover what they expected of educational institutions and what kind of education and </a:t>
            </a:r>
          </a:p>
          <a:p>
            <a:pPr>
              <a:lnSpc>
                <a:spcPct val="95000"/>
              </a:lnSpc>
              <a:buFont typeface="Arial" pitchFamily="34" charset="0"/>
              <a:buNone/>
            </a:pPr>
            <a:r>
              <a:rPr lang="en-US" sz="1000" dirty="0"/>
              <a:t>training they thought would be required to meet future needs. As a result the Commission formed the following mission statement: </a:t>
            </a:r>
          </a:p>
          <a:p>
            <a:pPr lvl="1">
              <a:lnSpc>
                <a:spcPct val="95000"/>
              </a:lnSpc>
              <a:buFont typeface="Arial" pitchFamily="34" charset="0"/>
              <a:buChar char="•"/>
            </a:pPr>
            <a:r>
              <a:rPr lang="en-US" sz="1000" dirty="0"/>
              <a:t> We believe that these skills (SCANS-recommended skills and competencies) are best learned in context and especially in the context of realistic workplace problems. Thus the teaching of functional skills will require the most radical change in educational practices since the beginning of this century. (SCANS 1991) </a:t>
            </a:r>
          </a:p>
          <a:p>
            <a:pPr>
              <a:lnSpc>
                <a:spcPct val="95000"/>
              </a:lnSpc>
              <a:buFont typeface="Arial" pitchFamily="34" charset="0"/>
              <a:buChar char="•"/>
            </a:pPr>
            <a:r>
              <a:rPr lang="en-US" sz="1000" dirty="0"/>
              <a:t>The contextual approach to teaching and learning is not a new pedagogical method. There have always been highly effective teachers who motivate their students to achieve academically by connecting content to context. One of the first educational tools for teaching mathematics contextually was called Applied Mathematics, developed in 1986–1988 by a consortium of over 40 state education agencies led by CORD. </a:t>
            </a:r>
          </a:p>
          <a:p>
            <a:pPr>
              <a:lnSpc>
                <a:spcPct val="95000"/>
              </a:lnSpc>
              <a:buFont typeface="Arial" pitchFamily="34" charset="0"/>
              <a:buChar char="•"/>
            </a:pPr>
            <a:endParaRPr lang="en-US" sz="1000" dirty="0"/>
          </a:p>
          <a:p>
            <a:pPr>
              <a:lnSpc>
                <a:spcPct val="95000"/>
              </a:lnSpc>
              <a:buFont typeface="Arial" pitchFamily="34" charset="0"/>
              <a:buChar char="•"/>
            </a:pPr>
            <a:r>
              <a:rPr lang="en-US" sz="1000" dirty="0"/>
              <a:t>The first large-scale test of Applied Mathematics was administered during the 1992–1993 school year, when 326 students completing Applied Mathematics at 20 schools in 13 states were tested in algebra I concepts and compared with 843 traditional algebra I completers. Results showed no significant difference in the scores of the two groups, despite the fact that the Applied Mathematics students had significantly lower entry-level skills. This means that the applied group improved at a higher rate. </a:t>
            </a:r>
          </a:p>
          <a:p>
            <a:pPr>
              <a:lnSpc>
                <a:spcPct val="95000"/>
              </a:lnSpc>
              <a:buFont typeface="Arial" pitchFamily="34" charset="0"/>
              <a:buChar char="•"/>
            </a:pPr>
            <a:endParaRPr lang="en-US" sz="1000" dirty="0"/>
          </a:p>
          <a:p>
            <a:pPr>
              <a:lnSpc>
                <a:spcPct val="95000"/>
              </a:lnSpc>
              <a:buFont typeface="Arial" pitchFamily="34" charset="0"/>
              <a:buChar char="•"/>
            </a:pPr>
            <a:r>
              <a:rPr lang="en-US" sz="1000" dirty="0"/>
              <a:t>During the same school year, four researchers from the University of Georgia studied the Applied Mathematics curriculum as it relates to college preparatory credit. One of their findings dealt with the motivational impact of teaching contextually. Teachers attributed the very high rate of success of students who had not previously been </a:t>
            </a:r>
          </a:p>
          <a:p>
            <a:pPr>
              <a:lnSpc>
                <a:spcPct val="95000"/>
              </a:lnSpc>
              <a:buFont typeface="Arial" pitchFamily="34" charset="0"/>
              <a:buChar char="•"/>
            </a:pPr>
            <a:r>
              <a:rPr lang="en-US" sz="1000" dirty="0"/>
              <a:t>successful in mathematics, to the positive attitudes students had toward the activity-oriented approach to teaching. </a:t>
            </a:r>
          </a:p>
          <a:p>
            <a:pPr>
              <a:lnSpc>
                <a:spcPct val="95000"/>
              </a:lnSpc>
              <a:buFont typeface="Arial" pitchFamily="34" charset="0"/>
              <a:buChar char="•"/>
            </a:pPr>
            <a:endParaRPr lang="en-US" sz="1000" dirty="0"/>
          </a:p>
          <a:p>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82</a:t>
            </a:fld>
            <a:endParaRPr lang="en-US" dirty="0"/>
          </a:p>
        </p:txBody>
      </p:sp>
    </p:spTree>
    <p:extLst>
      <p:ext uri="{BB962C8B-B14F-4D97-AF65-F5344CB8AC3E}">
        <p14:creationId xmlns:p14="http://schemas.microsoft.com/office/powerpoint/2010/main" val="383876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10</a:t>
            </a:fld>
            <a:endParaRPr lang="en-US" dirty="0"/>
          </a:p>
        </p:txBody>
      </p:sp>
    </p:spTree>
    <p:extLst>
      <p:ext uri="{BB962C8B-B14F-4D97-AF65-F5344CB8AC3E}">
        <p14:creationId xmlns:p14="http://schemas.microsoft.com/office/powerpoint/2010/main" val="39462850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u="sng" dirty="0"/>
              <a:t>Trainer Notes:</a:t>
            </a:r>
          </a:p>
          <a:p>
            <a:pPr>
              <a:buFont typeface="Arial" pitchFamily="34" charset="0"/>
              <a:buNone/>
            </a:pPr>
            <a:r>
              <a:rPr lang="en-US" sz="1000" dirty="0"/>
              <a:t>There are several classroom teaching strategies that illustrate</a:t>
            </a:r>
            <a:r>
              <a:rPr lang="en-US" sz="1000" baseline="0" dirty="0"/>
              <a:t> some or all of the learning theories we’ve covered thus far. You can follow along on page 13 of your notebook or page 236 in  the book, and there are internet resources for many of these strategies on page 26 of the notebook. </a:t>
            </a:r>
          </a:p>
          <a:p>
            <a:pPr>
              <a:buFont typeface="Arial" pitchFamily="34" charset="0"/>
              <a:buNone/>
            </a:pPr>
            <a:endParaRPr lang="en-US" sz="1000" dirty="0"/>
          </a:p>
          <a:p>
            <a:pPr>
              <a:buFont typeface="Arial" pitchFamily="34" charset="0"/>
              <a:buChar char="•"/>
            </a:pPr>
            <a:r>
              <a:rPr lang="en-US" sz="1000" b="1" dirty="0"/>
              <a:t>Problem-Based Learning</a:t>
            </a:r>
            <a:r>
              <a:rPr lang="en-US" sz="1000" dirty="0"/>
              <a:t>:  With problem-based learning, the educational experience is organized around problems and themes rather than subject-matter disciplines. Problem-based learning is a strategy many teachers use to create a student-centered learning environment in the classroom. Teachers create or encourage students to identify an ill-defined problem or issue that is grounded in the students’ experiences. The classroom teacher then serves as a guide as the students work through solving the problem through a discovery-based, research-rich learning process. When students solve problems rather than learning passively, they take ownership of the knowledge and skills they are gaining. They develop an intrinsic motivation based on the satisfaction of accomplishment. </a:t>
            </a:r>
          </a:p>
          <a:p>
            <a:pPr>
              <a:buFont typeface="Arial" pitchFamily="34" charset="0"/>
              <a:buChar char="•"/>
            </a:pPr>
            <a:endParaRPr lang="en-US" sz="1000" b="1" dirty="0"/>
          </a:p>
          <a:p>
            <a:pPr>
              <a:buFont typeface="Arial" pitchFamily="34" charset="0"/>
              <a:buChar char="•"/>
            </a:pPr>
            <a:r>
              <a:rPr lang="en-US" sz="1000" b="1" dirty="0"/>
              <a:t>Project-Based Learning</a:t>
            </a:r>
            <a:r>
              <a:rPr lang="en-US" sz="1000" dirty="0"/>
              <a:t>:  Project-based learning has become a time-proven approach for providing rigorous, relevant, contextual, learning in a manner consistent with how learning takes place beyond the walls of the school and is also compatible with how the brain learns more efficiently. In project-based learning, individual students, small groups, or the entire class focus on creating a useful product or service or similar tangible outcome that is of authentic value to someone outside the classroom. It is similar to problem-based learning in terms of the constructivist process in which students engage, however, project-based learning goes an important step beyond problem-based learning: creation of a tangible outcome. Ideally, projects should closely resemble the kinds of accomplishments performed by adults in the “real world.” </a:t>
            </a:r>
          </a:p>
          <a:p>
            <a:pPr lvl="1">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83</a:t>
            </a:fld>
            <a:endParaRPr lang="en-US" dirty="0"/>
          </a:p>
        </p:txBody>
      </p:sp>
    </p:spTree>
    <p:extLst>
      <p:ext uri="{BB962C8B-B14F-4D97-AF65-F5344CB8AC3E}">
        <p14:creationId xmlns:p14="http://schemas.microsoft.com/office/powerpoint/2010/main" val="24556247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u="sng" dirty="0"/>
              <a:t>Trainer Notes:</a:t>
            </a:r>
          </a:p>
          <a:p>
            <a:pPr>
              <a:buFont typeface="Arial" pitchFamily="34" charset="0"/>
              <a:buChar char="•"/>
            </a:pPr>
            <a:r>
              <a:rPr lang="en-US" sz="1000" b="1" dirty="0"/>
              <a:t>Service Learning</a:t>
            </a:r>
            <a:r>
              <a:rPr lang="en-US" sz="1000" dirty="0"/>
              <a:t>:   Many educators believe that young people should be connected with their community and their own humanity through service. The added notion of linking service with learning has made the concept of service even more attractive as a vehicle for better connecting what happens in school with what happens in the real world. Service learning is a form of experiential education and is a powerful vehicle for achieving the goals of character education. Learning is facilitated when it is personally relevant and contextual and when the learners can see application in their own lives of what they are being asked to learn. Service learning usually takes the form of project-based learning with the project being something that serves the good of some element of the community (e.g. working with a non-profit or local government agency). </a:t>
            </a:r>
          </a:p>
          <a:p>
            <a:pPr lvl="1">
              <a:buFont typeface="Arial" pitchFamily="34" charset="0"/>
              <a:buChar char="•"/>
            </a:pPr>
            <a:endParaRPr lang="en-US" sz="1000" dirty="0"/>
          </a:p>
          <a:p>
            <a:pPr lvl="0">
              <a:buFont typeface="Arial" pitchFamily="34" charset="0"/>
              <a:buChar char="•"/>
            </a:pPr>
            <a:r>
              <a:rPr lang="en-US" sz="1000" b="1" dirty="0"/>
              <a:t>Cooperative Learning</a:t>
            </a:r>
            <a:r>
              <a:rPr lang="en-US" sz="1000" dirty="0"/>
              <a:t>:  Cooperative learning involves deliberately structuring working groups to replicate the population in the classroom. The heterogeneous nature of a truly cooperative group may be one of the most significant factors. Students learn from each other, building understanding and tolerance of differences and at the same time learning to value the diversity. The group functions as an interdependent unit to solve a problem, reach a goal, or create a project. The cooperative learning teacher structures activities in such a way as to create a need for students to depend on each other. At the same time, the students are reminded that they have an individual responsibility to contribute to the group outcome. These cooperative methods have been used successfully in industry settings all over the world. </a:t>
            </a:r>
          </a:p>
          <a:p>
            <a:pPr lvl="1">
              <a:buFont typeface="Arial" pitchFamily="34" charset="0"/>
              <a:buChar char="•"/>
            </a:pPr>
            <a:endParaRPr lang="en-US" sz="1000" dirty="0"/>
          </a:p>
          <a:p>
            <a:pPr lvl="0">
              <a:buFont typeface="Arial" pitchFamily="34" charset="0"/>
              <a:buChar char="•"/>
            </a:pPr>
            <a:r>
              <a:rPr lang="en-US" sz="1000" b="1" dirty="0"/>
              <a:t>Work-Based Learning</a:t>
            </a:r>
            <a:r>
              <a:rPr lang="en-US" sz="1000" dirty="0"/>
              <a:t>:  Work-based learning is a critical component of a system capable of preparing students for life. Work-based learning is knowledge, skills, and attitudes taught in the context of work or life settings. This type of student-centered learning goes beyond the classroom by engaging students through direct contact with the workforce. Work-based learning experiences such as internships and apprenticeships place students in realistic work environments, engaging them with real-world problems and empowering them to find real-world solutions.  </a:t>
            </a:r>
          </a:p>
          <a:p>
            <a:pPr lvl="0">
              <a:buFont typeface="Arial" pitchFamily="34" charset="0"/>
              <a:buChar char="•"/>
            </a:pPr>
            <a:endParaRPr lang="en-US" sz="1000" dirty="0"/>
          </a:p>
          <a:p>
            <a:pPr lvl="0">
              <a:buFont typeface="Arial" pitchFamily="34" charset="0"/>
              <a:buChar char="•"/>
            </a:pPr>
            <a:r>
              <a:rPr lang="en-US" sz="1000" b="1" i="1" dirty="0"/>
              <a:t>Mentorship</a:t>
            </a:r>
            <a:r>
              <a:rPr lang="en-US" sz="1000" dirty="0"/>
              <a:t>, both workplace-based and off-site, provides adult role models and benefits for students and supervisors. Research shows that mentees improve their job skills, employability skills, academic performance and attendance rates in addition to gaining self-esteem and finding more relevance in their education. Mentors benefit from training future workers and improving their supervisory skills, in addition to the high-quality work they get from mentees. Work-based learning connects the skill or knowledge with the real application. </a:t>
            </a:r>
          </a:p>
          <a:p>
            <a:pPr lvl="1" rtl="0" eaLnBrk="1" latinLnBrk="0" hangingPunct="1"/>
            <a:endParaRPr lang="en-US" sz="10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84</a:t>
            </a:fld>
            <a:endParaRPr lang="en-US" dirty="0"/>
          </a:p>
        </p:txBody>
      </p:sp>
    </p:spTree>
    <p:extLst>
      <p:ext uri="{BB962C8B-B14F-4D97-AF65-F5344CB8AC3E}">
        <p14:creationId xmlns:p14="http://schemas.microsoft.com/office/powerpoint/2010/main" val="15745571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a:t>Trainer Notes:</a:t>
            </a:r>
          </a:p>
          <a:p>
            <a:pPr lvl="0">
              <a:buFont typeface="Arial" pitchFamily="34" charset="0"/>
              <a:buChar char="•"/>
            </a:pPr>
            <a:r>
              <a:rPr lang="en-US" sz="1000" b="1" dirty="0"/>
              <a:t>School-Based Enterprise</a:t>
            </a:r>
            <a:r>
              <a:rPr lang="en-US" sz="1000" dirty="0"/>
              <a:t>:  A school-based enterprise is any activity through which students produce goods or services for sale to or use by people other than themselves. It is important to realize that participating in the establishment and operation of a school-related business is preparation for both careers and postsecondary education. Some examples of school-based enterprises are sales of refreshments, school supplies, or other merchandise like furniture or recycled materials. Also, a student-run bank is another example. Students learn creation of a business plan, marketing, accounting, manufacturing, distribution, etc. </a:t>
            </a:r>
          </a:p>
          <a:p>
            <a:pPr lvl="0">
              <a:buFont typeface="Arial" pitchFamily="34" charset="0"/>
              <a:buChar char="•"/>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b="1" dirty="0"/>
              <a:t>Small Learning</a:t>
            </a:r>
            <a:r>
              <a:rPr lang="en-US" sz="1000" b="1" baseline="0" dirty="0"/>
              <a:t> Communities: </a:t>
            </a:r>
            <a:r>
              <a:rPr lang="en-US" sz="1000" dirty="0"/>
              <a:t>The term “smaller learning communities” has been used with schools which have a small population and with small groupings of students and teachers within a larger school. These small groupings have been referred to as an academy, a pod, a building, a team, or a cohort. Students normally stay with an interdisciplinary team of teachers. Several personalized strategies used in the smaller settings have resulted in improved behavior and attendance while students perform as well or better than large school students. The U.S. Department of Education awarded Smaller Learning Communities grants from fiscal year 2000 through 2009 to encourage the development of, and research on, the practice. </a:t>
            </a:r>
          </a:p>
          <a:p>
            <a:pPr lvl="0">
              <a:buFont typeface="Arial" pitchFamily="34" charset="0"/>
              <a:buNone/>
            </a:pPr>
            <a:endParaRPr lang="en-US" sz="1000" baseline="0" dirty="0"/>
          </a:p>
          <a:p>
            <a:pPr lvl="0">
              <a:buFont typeface="Arial" pitchFamily="34" charset="0"/>
              <a:buChar char="•"/>
            </a:pPr>
            <a:r>
              <a:rPr lang="en-US" sz="1000" b="1" baseline="0" dirty="0"/>
              <a:t>Career Academies: </a:t>
            </a:r>
            <a:r>
              <a:rPr lang="en-US" sz="1000" b="0" baseline="0" dirty="0"/>
              <a:t> </a:t>
            </a:r>
            <a:r>
              <a:rPr lang="en-US" sz="1000" dirty="0"/>
              <a:t>A career academy is a type of smaller learning community. The use of career academies is a very promising practice used by a growing number of high schools. However, career academies are more than just a classroom teaching strategy. Career academies are a way to restructure schools. They typically operate as schools within schools with each academy focused on a career theme in which there are good employment opportunities and sufficient businesses in the area that can provide advice to the academy as well as job shadowing and internships to the students. An example of the kind of learning experience typically found in a career academy is project-based learning. </a:t>
            </a:r>
          </a:p>
          <a:p>
            <a:pPr lvl="0">
              <a:buFont typeface="Arial" pitchFamily="34" charset="0"/>
              <a:buNone/>
            </a:pPr>
            <a:endParaRPr lang="en-US" sz="1000" b="1" baseline="0" dirty="0"/>
          </a:p>
          <a:p>
            <a:pPr lvl="0">
              <a:buFont typeface="Arial" pitchFamily="34" charset="0"/>
              <a:buNone/>
            </a:pPr>
            <a:r>
              <a:rPr lang="en-US" sz="1000" b="1" dirty="0"/>
              <a:t>The point of highlighting these</a:t>
            </a:r>
            <a:r>
              <a:rPr lang="en-US" sz="1000" b="1" baseline="0" dirty="0"/>
              <a:t> promising practices is to find ways to connect CTE and academic knowledge and skills to some real world experience. </a:t>
            </a:r>
            <a:endParaRPr lang="en-US" sz="1000" b="1"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85</a:t>
            </a:fld>
            <a:endParaRPr lang="en-US" dirty="0"/>
          </a:p>
        </p:txBody>
      </p:sp>
    </p:spTree>
    <p:extLst>
      <p:ext uri="{BB962C8B-B14F-4D97-AF65-F5344CB8AC3E}">
        <p14:creationId xmlns:p14="http://schemas.microsoft.com/office/powerpoint/2010/main" val="37518927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80000"/>
              </a:lnSpc>
              <a:spcBef>
                <a:spcPct val="30000"/>
              </a:spcBef>
              <a:buClr>
                <a:srgbClr val="CC0000"/>
              </a:buClr>
              <a:buFontTx/>
              <a:buNone/>
            </a:pPr>
            <a:r>
              <a:rPr lang="en-US" sz="1000" u="sng" dirty="0"/>
              <a:t>Trainer Notes:</a:t>
            </a:r>
          </a:p>
          <a:p>
            <a:pPr>
              <a:lnSpc>
                <a:spcPct val="80000"/>
              </a:lnSpc>
              <a:spcBef>
                <a:spcPct val="30000"/>
              </a:spcBef>
              <a:buClr>
                <a:srgbClr val="CC0000"/>
              </a:buClr>
              <a:buFont typeface="Arial" pitchFamily="34" charset="0"/>
              <a:buNone/>
            </a:pPr>
            <a:r>
              <a:rPr lang="en-US" sz="1000" dirty="0"/>
              <a:t>Curriculum integration models</a:t>
            </a:r>
          </a:p>
          <a:p>
            <a:pPr lvl="1">
              <a:lnSpc>
                <a:spcPct val="80000"/>
              </a:lnSpc>
              <a:spcBef>
                <a:spcPct val="30000"/>
              </a:spcBef>
              <a:buClr>
                <a:srgbClr val="CC0000"/>
              </a:buClr>
              <a:buFont typeface="Arial" pitchFamily="34" charset="0"/>
              <a:buNone/>
            </a:pPr>
            <a:r>
              <a:rPr lang="en-US" sz="1000" dirty="0">
                <a:solidFill>
                  <a:srgbClr val="CC0000"/>
                </a:solidFill>
              </a:rPr>
              <a:t>CTE Courses Infused with High Level Academics</a:t>
            </a:r>
            <a:r>
              <a:rPr lang="en-US" sz="1000" dirty="0"/>
              <a:t> </a:t>
            </a:r>
          </a:p>
          <a:p>
            <a:pPr lvl="2">
              <a:lnSpc>
                <a:spcPct val="80000"/>
              </a:lnSpc>
              <a:spcBef>
                <a:spcPct val="30000"/>
              </a:spcBef>
              <a:buClr>
                <a:srgbClr val="CC0000"/>
              </a:buClr>
              <a:buFontTx/>
              <a:buNone/>
            </a:pPr>
            <a:r>
              <a:rPr lang="en-US" sz="1000" dirty="0"/>
              <a:t>Primary focus is career content – with specific academic skills emphasized </a:t>
            </a:r>
          </a:p>
          <a:p>
            <a:pPr lvl="1">
              <a:lnSpc>
                <a:spcPct val="80000"/>
              </a:lnSpc>
              <a:spcBef>
                <a:spcPct val="30000"/>
              </a:spcBef>
              <a:buClr>
                <a:srgbClr val="CC0000"/>
              </a:buClr>
              <a:buFont typeface="Arial" pitchFamily="34" charset="0"/>
              <a:buNone/>
            </a:pPr>
            <a:r>
              <a:rPr lang="en-US" sz="1000" dirty="0"/>
              <a:t>Writing or Mathematics Across-the-Curriculum-</a:t>
            </a:r>
            <a:r>
              <a:rPr lang="en-US" sz="1000" dirty="0">
                <a:solidFill>
                  <a:srgbClr val="CC0000"/>
                </a:solidFill>
              </a:rPr>
              <a:t>Academic Courses Infused with CTE Knowledge/Skills</a:t>
            </a:r>
          </a:p>
          <a:p>
            <a:pPr lvl="2">
              <a:lnSpc>
                <a:spcPct val="80000"/>
              </a:lnSpc>
              <a:spcBef>
                <a:spcPct val="30000"/>
              </a:spcBef>
              <a:buClr>
                <a:srgbClr val="CC0000"/>
              </a:buClr>
              <a:buFontTx/>
              <a:buNone/>
            </a:pPr>
            <a:r>
              <a:rPr lang="en-US" sz="1000" dirty="0"/>
              <a:t>Teach academic skills using career-related themes</a:t>
            </a:r>
          </a:p>
          <a:p>
            <a:pPr lvl="2">
              <a:lnSpc>
                <a:spcPct val="80000"/>
              </a:lnSpc>
              <a:spcBef>
                <a:spcPct val="30000"/>
              </a:spcBef>
              <a:buClr>
                <a:srgbClr val="CC0000"/>
              </a:buClr>
              <a:buFontTx/>
              <a:buNone/>
            </a:pPr>
            <a:r>
              <a:rPr lang="en-US" sz="1000" dirty="0"/>
              <a:t>Real-world scenarios/applications are used to reinforce content</a:t>
            </a:r>
          </a:p>
          <a:p>
            <a:pPr lvl="2">
              <a:lnSpc>
                <a:spcPct val="80000"/>
              </a:lnSpc>
              <a:spcBef>
                <a:spcPct val="30000"/>
              </a:spcBef>
              <a:buClr>
                <a:srgbClr val="CC0000"/>
              </a:buClr>
              <a:buFontTx/>
              <a:buNone/>
            </a:pPr>
            <a:r>
              <a:rPr lang="en-US" sz="1000" dirty="0"/>
              <a:t>Creating PPT presentations in a Speech course</a:t>
            </a:r>
          </a:p>
          <a:p>
            <a:pPr lvl="2">
              <a:lnSpc>
                <a:spcPct val="80000"/>
              </a:lnSpc>
              <a:spcBef>
                <a:spcPct val="30000"/>
              </a:spcBef>
              <a:buClr>
                <a:srgbClr val="CC0000"/>
              </a:buClr>
              <a:buFontTx/>
              <a:buNone/>
            </a:pPr>
            <a:r>
              <a:rPr lang="en-US" sz="1000" dirty="0"/>
              <a:t>Incorporating Health Sciences concepts in Physics</a:t>
            </a:r>
          </a:p>
          <a:p>
            <a:pPr lvl="1">
              <a:lnSpc>
                <a:spcPct val="80000"/>
              </a:lnSpc>
              <a:spcBef>
                <a:spcPct val="30000"/>
              </a:spcBef>
              <a:buClr>
                <a:srgbClr val="CC0000"/>
              </a:buClr>
              <a:buFont typeface="Arial" pitchFamily="34" charset="0"/>
              <a:buNone/>
            </a:pPr>
            <a:r>
              <a:rPr lang="en-US" sz="1000" dirty="0">
                <a:solidFill>
                  <a:srgbClr val="CC0000"/>
                </a:solidFill>
              </a:rPr>
              <a:t>Hybrid Courses</a:t>
            </a:r>
          </a:p>
          <a:p>
            <a:pPr lvl="2">
              <a:lnSpc>
                <a:spcPct val="80000"/>
              </a:lnSpc>
              <a:spcBef>
                <a:spcPct val="30000"/>
              </a:spcBef>
              <a:buClr>
                <a:srgbClr val="CC0000"/>
              </a:buClr>
              <a:buFontTx/>
              <a:buNone/>
            </a:pPr>
            <a:r>
              <a:rPr lang="en-US" sz="1000" dirty="0"/>
              <a:t>Courses specifically designed to teach BOTH academic &amp; CTE competencies</a:t>
            </a:r>
          </a:p>
          <a:p>
            <a:pPr lvl="2">
              <a:lnSpc>
                <a:spcPct val="80000"/>
              </a:lnSpc>
              <a:spcBef>
                <a:spcPct val="30000"/>
              </a:spcBef>
              <a:buClr>
                <a:srgbClr val="CC0000"/>
              </a:buClr>
              <a:buFontTx/>
              <a:buNone/>
            </a:pPr>
            <a:r>
              <a:rPr lang="en-US" sz="1000" dirty="0"/>
              <a:t>ChemCom – Chemistry in the Community</a:t>
            </a:r>
          </a:p>
          <a:p>
            <a:pPr lvl="2">
              <a:lnSpc>
                <a:spcPct val="80000"/>
              </a:lnSpc>
              <a:spcBef>
                <a:spcPct val="30000"/>
              </a:spcBef>
              <a:buClr>
                <a:srgbClr val="CC0000"/>
              </a:buClr>
              <a:buFontTx/>
              <a:buNone/>
            </a:pPr>
            <a:r>
              <a:rPr lang="en-US" sz="1000" dirty="0"/>
              <a:t>Principles of Technology – Applied Physics</a:t>
            </a:r>
          </a:p>
          <a:p>
            <a:pPr lvl="1">
              <a:lnSpc>
                <a:spcPct val="80000"/>
              </a:lnSpc>
              <a:spcBef>
                <a:spcPct val="30000"/>
              </a:spcBef>
              <a:buClr>
                <a:srgbClr val="CC0000"/>
              </a:buClr>
              <a:buFont typeface="Arial" pitchFamily="34" charset="0"/>
              <a:buNone/>
            </a:pPr>
            <a:r>
              <a:rPr lang="en-US" sz="1000" dirty="0">
                <a:solidFill>
                  <a:srgbClr val="CC0000"/>
                </a:solidFill>
              </a:rPr>
              <a:t>Linked Courses</a:t>
            </a:r>
            <a:r>
              <a:rPr lang="en-US" sz="1000" dirty="0"/>
              <a:t> </a:t>
            </a:r>
          </a:p>
          <a:p>
            <a:pPr lvl="2">
              <a:lnSpc>
                <a:spcPct val="80000"/>
              </a:lnSpc>
              <a:spcBef>
                <a:spcPct val="30000"/>
              </a:spcBef>
              <a:buClr>
                <a:srgbClr val="CC0000"/>
              </a:buClr>
              <a:buFontTx/>
              <a:buNone/>
            </a:pPr>
            <a:r>
              <a:rPr lang="en-US" sz="1000" dirty="0"/>
              <a:t>Paired Courses</a:t>
            </a:r>
          </a:p>
          <a:p>
            <a:pPr lvl="3">
              <a:lnSpc>
                <a:spcPct val="80000"/>
              </a:lnSpc>
              <a:spcBef>
                <a:spcPct val="30000"/>
              </a:spcBef>
              <a:buClr>
                <a:srgbClr val="CC0000"/>
              </a:buClr>
              <a:buFontTx/>
              <a:buNone/>
            </a:pPr>
            <a:r>
              <a:rPr lang="en-US" sz="1000" dirty="0"/>
              <a:t>Speech &amp; Marketing</a:t>
            </a:r>
          </a:p>
          <a:p>
            <a:pPr lvl="3">
              <a:lnSpc>
                <a:spcPct val="80000"/>
              </a:lnSpc>
              <a:spcBef>
                <a:spcPct val="30000"/>
              </a:spcBef>
              <a:buClr>
                <a:srgbClr val="CC0000"/>
              </a:buClr>
              <a:buFontTx/>
              <a:buNone/>
            </a:pPr>
            <a:r>
              <a:rPr lang="en-US" sz="1000" dirty="0"/>
              <a:t>Social Studies &amp; Criminal Justice</a:t>
            </a:r>
          </a:p>
          <a:p>
            <a:pPr lvl="2">
              <a:lnSpc>
                <a:spcPct val="80000"/>
              </a:lnSpc>
              <a:spcBef>
                <a:spcPct val="30000"/>
              </a:spcBef>
              <a:buClr>
                <a:srgbClr val="CC0000"/>
              </a:buClr>
              <a:buFontTx/>
              <a:buNone/>
            </a:pPr>
            <a:r>
              <a:rPr lang="en-US" sz="1000" dirty="0"/>
              <a:t>Align:  Curriculum, Assignments, Discussions</a:t>
            </a:r>
          </a:p>
          <a:p>
            <a:pPr lvl="2">
              <a:lnSpc>
                <a:spcPct val="80000"/>
              </a:lnSpc>
              <a:spcBef>
                <a:spcPct val="30000"/>
              </a:spcBef>
              <a:buClr>
                <a:srgbClr val="CC0000"/>
              </a:buClr>
              <a:buFontTx/>
              <a:buNone/>
            </a:pPr>
            <a:r>
              <a:rPr lang="en-US" sz="1000" dirty="0"/>
              <a:t>Reinforces content/skills learned in each course</a:t>
            </a:r>
          </a:p>
          <a:p>
            <a:pPr lvl="1">
              <a:lnSpc>
                <a:spcPct val="80000"/>
              </a:lnSpc>
              <a:spcBef>
                <a:spcPct val="30000"/>
              </a:spcBef>
              <a:buClr>
                <a:srgbClr val="CC0000"/>
              </a:buClr>
              <a:buFont typeface="Arial" pitchFamily="34" charset="0"/>
              <a:buNone/>
            </a:pPr>
            <a:r>
              <a:rPr lang="en-US" sz="1000" dirty="0">
                <a:solidFill>
                  <a:srgbClr val="CC0000"/>
                </a:solidFill>
              </a:rPr>
              <a:t>Clustered Courses</a:t>
            </a:r>
          </a:p>
          <a:p>
            <a:pPr lvl="2">
              <a:lnSpc>
                <a:spcPct val="80000"/>
              </a:lnSpc>
              <a:spcBef>
                <a:spcPct val="30000"/>
              </a:spcBef>
              <a:buClr>
                <a:srgbClr val="CC0000"/>
              </a:buClr>
              <a:buFontTx/>
              <a:buNone/>
            </a:pPr>
            <a:r>
              <a:rPr lang="en-US" sz="1000" dirty="0"/>
              <a:t>Referred to as “small learning communities” or  “academies” (see below for distinctions)</a:t>
            </a:r>
          </a:p>
          <a:p>
            <a:pPr lvl="2">
              <a:lnSpc>
                <a:spcPct val="80000"/>
              </a:lnSpc>
              <a:spcBef>
                <a:spcPct val="30000"/>
              </a:spcBef>
              <a:buClr>
                <a:srgbClr val="CC0000"/>
              </a:buClr>
              <a:buFontTx/>
              <a:buNone/>
            </a:pPr>
            <a:r>
              <a:rPr lang="en-US" sz="1000" dirty="0"/>
              <a:t>Groups of students agree to take a cluster of courses</a:t>
            </a:r>
          </a:p>
          <a:p>
            <a:pPr lvl="2">
              <a:lnSpc>
                <a:spcPct val="80000"/>
              </a:lnSpc>
              <a:spcBef>
                <a:spcPct val="30000"/>
              </a:spcBef>
              <a:buClr>
                <a:srgbClr val="CC0000"/>
              </a:buClr>
              <a:buFontTx/>
              <a:buNone/>
            </a:pPr>
            <a:r>
              <a:rPr lang="en-US" sz="1000" dirty="0"/>
              <a:t>Connect curriculum between one or more academic courses &amp; at least one career-related course</a:t>
            </a:r>
          </a:p>
          <a:p>
            <a:pPr lvl="2">
              <a:lnSpc>
                <a:spcPct val="80000"/>
              </a:lnSpc>
              <a:spcBef>
                <a:spcPct val="30000"/>
              </a:spcBef>
              <a:buClr>
                <a:srgbClr val="CC0000"/>
              </a:buClr>
              <a:buFontTx/>
              <a:buNone/>
            </a:pPr>
            <a:r>
              <a:rPr lang="en-US" sz="1000" dirty="0"/>
              <a:t>Students usually required to take all of courses offered in cluster</a:t>
            </a:r>
          </a:p>
          <a:p>
            <a:pPr lvl="2">
              <a:lnSpc>
                <a:spcPct val="80000"/>
              </a:lnSpc>
              <a:spcBef>
                <a:spcPct val="30000"/>
              </a:spcBef>
              <a:buClr>
                <a:srgbClr val="CC0000"/>
              </a:buClr>
              <a:buFontTx/>
              <a:buNone/>
            </a:pPr>
            <a:r>
              <a:rPr lang="en-US" sz="1000" dirty="0"/>
              <a:t>Finance Academy, Criminal Justice Academy</a:t>
            </a:r>
          </a:p>
          <a:p>
            <a:pPr marL="0" indent="0" algn="ctr">
              <a:lnSpc>
                <a:spcPct val="80000"/>
              </a:lnSpc>
              <a:spcBef>
                <a:spcPct val="30000"/>
              </a:spcBef>
              <a:buFont typeface="Arial" pitchFamily="34" charset="0"/>
              <a:buNone/>
            </a:pPr>
            <a:r>
              <a:rPr lang="en-US" sz="1000" dirty="0"/>
              <a:t>Adapted from:  </a:t>
            </a:r>
            <a:r>
              <a:rPr lang="en-US" sz="1000" i="1" dirty="0"/>
              <a:t>Integrating Academic &amp; Career-Related Education: A Professional Development </a:t>
            </a:r>
          </a:p>
          <a:p>
            <a:pPr marL="0" indent="0" algn="ctr">
              <a:lnSpc>
                <a:spcPct val="80000"/>
              </a:lnSpc>
              <a:spcBef>
                <a:spcPct val="30000"/>
              </a:spcBef>
              <a:buFont typeface="Arial" pitchFamily="34" charset="0"/>
              <a:buNone/>
            </a:pPr>
            <a:r>
              <a:rPr lang="en-US" sz="1000" i="1" dirty="0"/>
              <a:t>Guide for Community College Faculty</a:t>
            </a:r>
            <a:r>
              <a:rPr lang="en-US" sz="1000" dirty="0"/>
              <a:t>; Teachers College, Columbia University)</a:t>
            </a:r>
          </a:p>
          <a:p>
            <a:pPr marL="0" indent="0" rtl="0" eaLnBrk="1" latinLnBrk="0" hangingPunct="1">
              <a:buFont typeface="Arial" pitchFamily="34" charset="0"/>
              <a:buNone/>
            </a:pPr>
            <a:endParaRPr lang="en-US" sz="1000" dirty="0"/>
          </a:p>
          <a:p>
            <a:pPr marL="0" indent="0" rtl="0" eaLnBrk="1" latinLnBrk="0" hangingPunct="1">
              <a:buFont typeface="Arial" pitchFamily="34" charset="0"/>
              <a:buNone/>
            </a:pPr>
            <a:r>
              <a:rPr lang="en-US" sz="1000" dirty="0"/>
              <a:t>One of the reasons academy students find their learning experiences so rewarding and relevant is that extensive use is made of real-world connected experiences. Two organizations which provide direction and services to career academies are the National Career Academy Coalition (www.ncacinc.com) and the National Academy Foundation (NAF; www.naf.org). NAF reports that more than 97 percent of NAF students graduated from high school—compared to 50 percent of non-academy students in the urban areas where the NAF academies are located. </a:t>
            </a:r>
          </a:p>
          <a:p>
            <a:pPr marL="0" indent="0" rtl="0" eaLnBrk="1" latinLnBrk="0" hangingPunct="1">
              <a:buFont typeface="Arial" pitchFamily="34" charset="0"/>
              <a:buNone/>
            </a:pPr>
            <a:endParaRPr lang="en-US" sz="1000" dirty="0"/>
          </a:p>
          <a:p>
            <a:pPr marL="0" indent="0" rtl="0" eaLnBrk="1" latinLnBrk="0" hangingPunct="1">
              <a:buFont typeface="Arial" pitchFamily="34" charset="0"/>
              <a:buNone/>
            </a:pPr>
            <a:r>
              <a:rPr lang="en-US" sz="1000" dirty="0"/>
              <a:t>In a report on career academies funded by several independent foundations, MDRC (a nonprofit, nonpartisan research organization) studied nine urban high schools over a 15-year period. The study followed randomly assigned students from entering high school until eight years after their scheduled graduation. One of the most significant findings is that career academy graduates had 11 percent more sustained earnings than individuals in the control group, and these impacts on earnings are concentrated among young men and students at risk of academic failure. </a:t>
            </a:r>
          </a:p>
          <a:p>
            <a:endParaRPr lang="en-US" sz="1000" dirty="0"/>
          </a:p>
          <a:p>
            <a:pPr rtl="0" eaLnBrk="1" latinLnBrk="0" hangingPunct="1"/>
            <a:endParaRPr lang="en-US" sz="1000" b="1"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86</a:t>
            </a:fld>
            <a:endParaRPr lang="en-US" dirty="0"/>
          </a:p>
        </p:txBody>
      </p:sp>
    </p:spTree>
    <p:extLst>
      <p:ext uri="{BB962C8B-B14F-4D97-AF65-F5344CB8AC3E}">
        <p14:creationId xmlns:p14="http://schemas.microsoft.com/office/powerpoint/2010/main" val="18533992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defTabSz="881370">
              <a:defRPr/>
            </a:pPr>
            <a:r>
              <a:rPr lang="en-US" dirty="0">
                <a:latin typeface="Arial" pitchFamily="34" charset="0"/>
                <a:ea typeface="ＭＳ Ｐゴシック" pitchFamily="34" charset="-128"/>
              </a:rPr>
              <a:t>Switching</a:t>
            </a:r>
            <a:r>
              <a:rPr lang="en-US" baseline="0" dirty="0">
                <a:latin typeface="Arial" pitchFamily="34" charset="0"/>
                <a:ea typeface="ＭＳ Ｐゴシック" pitchFamily="34" charset="-128"/>
              </a:rPr>
              <a:t> gears:</a:t>
            </a:r>
            <a:br>
              <a:rPr lang="en-US" baseline="0" dirty="0">
                <a:latin typeface="Arial" pitchFamily="34" charset="0"/>
                <a:ea typeface="ＭＳ Ｐゴシック" pitchFamily="34" charset="-128"/>
              </a:rPr>
            </a:br>
            <a:r>
              <a:rPr lang="en-US" baseline="0" dirty="0">
                <a:latin typeface="Arial" pitchFamily="34" charset="0"/>
                <a:ea typeface="ＭＳ Ｐゴシック" pitchFamily="34" charset="-128"/>
              </a:rPr>
              <a:t>Now that participants have been introduced to Career Pathways as an organizing principle for developing adult education curriculum and also to the resources available to them through LINCS, it is time to explore contextual teaching and learning. This will be an introduction for some and a review for others.  Later in the workshop, participants will be guided to identify workplace and career pathways contexts in existing ACP resources.</a:t>
            </a:r>
            <a:endParaRPr lang="en-US" dirty="0">
              <a:latin typeface="Arial" pitchFamily="34" charset="0"/>
              <a:ea typeface="ＭＳ Ｐゴシック" pitchFamily="34" charset="-128"/>
            </a:endParaRPr>
          </a:p>
          <a:p>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276402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54813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a:buFont typeface="Arial" pitchFamily="34" charset="0"/>
              <a:buNone/>
            </a:pPr>
            <a:endParaRPr lang="en-US" sz="1100" dirty="0"/>
          </a:p>
          <a:p>
            <a:pPr>
              <a:buFont typeface="Arial" pitchFamily="34" charset="0"/>
              <a:buNone/>
            </a:pPr>
            <a:r>
              <a:rPr lang="en-US" sz="1100" dirty="0"/>
              <a:t>Convey Information Using Multiple Modes --</a:t>
            </a:r>
            <a:r>
              <a:rPr lang="en-US" dirty="0"/>
              <a:t>this is a reminder that students learn in various ways, so multiple modes of interaction with the content should be planned</a:t>
            </a:r>
            <a:endParaRPr lang="en-US" sz="1100" dirty="0"/>
          </a:p>
          <a:p>
            <a:pPr lvl="1">
              <a:buFont typeface="Arial" pitchFamily="34" charset="0"/>
              <a:buChar char="•"/>
            </a:pPr>
            <a:r>
              <a:rPr lang="en-US" sz="1100" dirty="0"/>
              <a:t>Remember multiple intelligences and multiple learning style preferences</a:t>
            </a:r>
          </a:p>
          <a:p>
            <a:pPr lvl="1">
              <a:buFont typeface="Arial" pitchFamily="34" charset="0"/>
              <a:buChar char="•"/>
            </a:pPr>
            <a:r>
              <a:rPr lang="en-US" sz="1100" dirty="0"/>
              <a:t>Combine hands-on and minds-on activities</a:t>
            </a:r>
          </a:p>
          <a:p>
            <a:pPr lvl="1">
              <a:buFont typeface="Arial" pitchFamily="34" charset="0"/>
              <a:buChar char="•"/>
            </a:pPr>
            <a:r>
              <a:rPr lang="en-US" sz="1100" dirty="0"/>
              <a:t>Create mental scaffolding that helps concepts stick</a:t>
            </a:r>
          </a:p>
          <a:p>
            <a:pPr lvl="1">
              <a:buFont typeface="Arial" pitchFamily="34" charset="0"/>
              <a:buChar char="•"/>
            </a:pPr>
            <a:r>
              <a:rPr lang="en-US" sz="1100" dirty="0"/>
              <a:t>Allow students to select from a menu of options for gathering, organizing or expressing new knowledge</a:t>
            </a:r>
          </a:p>
          <a:p>
            <a:pPr lvl="1">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90</a:t>
            </a:fld>
            <a:endParaRPr lang="en-US" dirty="0"/>
          </a:p>
        </p:txBody>
      </p:sp>
    </p:spTree>
    <p:extLst>
      <p:ext uri="{BB962C8B-B14F-4D97-AF65-F5344CB8AC3E}">
        <p14:creationId xmlns:p14="http://schemas.microsoft.com/office/powerpoint/2010/main" val="27567453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eaLnBrk="1" hangingPunct="1"/>
            <a:r>
              <a:rPr lang="en-US" dirty="0">
                <a:latin typeface="Arial" pitchFamily="34" charset="0"/>
                <a:ea typeface="ＭＳ Ｐゴシック" pitchFamily="34" charset="-128"/>
              </a:rPr>
              <a:t>Facilitator prerequisites:</a:t>
            </a:r>
          </a:p>
          <a:p>
            <a:pPr eaLnBrk="1" hangingPunct="1"/>
            <a:r>
              <a:rPr lang="en-US" dirty="0">
                <a:latin typeface="Arial" pitchFamily="34" charset="0"/>
                <a:ea typeface="ＭＳ Ｐゴシック" pitchFamily="34" charset="-128"/>
              </a:rPr>
              <a:t>Familiarity</a:t>
            </a:r>
            <a:r>
              <a:rPr lang="en-US" baseline="0" dirty="0">
                <a:latin typeface="Arial" pitchFamily="34" charset="0"/>
                <a:ea typeface="ＭＳ Ｐゴシック" pitchFamily="34" charset="-128"/>
              </a:rPr>
              <a:t> with</a:t>
            </a:r>
            <a:endParaRPr lang="en-US" dirty="0">
              <a:latin typeface="Arial" pitchFamily="34" charset="0"/>
              <a:ea typeface="ＭＳ Ｐゴシック" pitchFamily="34" charset="-128"/>
            </a:endParaRPr>
          </a:p>
          <a:p>
            <a:pPr defTabSz="881370">
              <a:defRPr/>
            </a:pPr>
            <a:r>
              <a:rPr lang="en-US" dirty="0"/>
              <a:t>National Research Council. (2012). </a:t>
            </a:r>
            <a:r>
              <a:rPr lang="en-US" i="1" dirty="0"/>
              <a:t>Improving Adult Literacy Instruction: Options for Practice and Research</a:t>
            </a:r>
            <a:r>
              <a:rPr lang="en-US" dirty="0"/>
              <a:t>. Committee on Learning Sciences: Foundations and Applications to Adolescent and Adult Literacy, A.M. </a:t>
            </a:r>
            <a:r>
              <a:rPr lang="en-US" dirty="0" err="1"/>
              <a:t>Lesgold</a:t>
            </a:r>
            <a:r>
              <a:rPr lang="en-US" dirty="0"/>
              <a:t> and M. Welch-Ross, Eds. Division of Behavioral and Social Sciences and Education. Washington, DC: The National Academies Press.</a:t>
            </a:r>
          </a:p>
          <a:p>
            <a:pPr defTabSz="881370">
              <a:defRPr/>
            </a:pPr>
            <a:r>
              <a:rPr lang="en-US" u="sng" baseline="0" dirty="0">
                <a:latin typeface="Arial" pitchFamily="34" charset="0"/>
                <a:ea typeface="ＭＳ Ｐゴシック" pitchFamily="34" charset="-128"/>
              </a:rPr>
              <a:t>http://www.nap.edu/catalog.php?record_id=13242</a:t>
            </a:r>
          </a:p>
          <a:p>
            <a:pPr defTabSz="881370">
              <a:defRPr/>
            </a:pPr>
            <a:r>
              <a:rPr lang="en-US" dirty="0"/>
              <a:t>Chapter 4, p.110-111</a:t>
            </a:r>
          </a:p>
          <a:p>
            <a:pPr eaLnBrk="1" hangingPunct="1"/>
            <a:endParaRPr lang="en-US" dirty="0">
              <a:latin typeface="Arial" pitchFamily="34" charset="0"/>
              <a:ea typeface="ＭＳ Ｐゴシック" pitchFamily="34" charset="-128"/>
            </a:endParaRPr>
          </a:p>
          <a:p>
            <a:pPr eaLnBrk="1" hangingPunct="1"/>
            <a:r>
              <a:rPr lang="en-US" dirty="0">
                <a:latin typeface="Arial" pitchFamily="34" charset="0"/>
                <a:ea typeface="ＭＳ Ｐゴシック" pitchFamily="34" charset="-128"/>
              </a:rPr>
              <a:t>Talking points:</a:t>
            </a:r>
            <a:br>
              <a:rPr lang="en-US" dirty="0">
                <a:latin typeface="Arial" pitchFamily="34" charset="0"/>
                <a:ea typeface="ＭＳ Ｐゴシック" pitchFamily="34" charset="-128"/>
              </a:rPr>
            </a:br>
            <a:r>
              <a:rPr lang="en-US" dirty="0">
                <a:latin typeface="Arial" pitchFamily="34" charset="0"/>
                <a:ea typeface="ＭＳ Ｐゴシック" pitchFamily="34" charset="-128"/>
              </a:rPr>
              <a:t>This</a:t>
            </a:r>
            <a:r>
              <a:rPr lang="en-US" baseline="0" dirty="0">
                <a:latin typeface="Arial" pitchFamily="34" charset="0"/>
                <a:ea typeface="ＭＳ Ｐゴシック" pitchFamily="34" charset="-128"/>
              </a:rPr>
              <a:t> slide provides a research-based overview of how contextualized instruction supports the principles of good instructional design for reaching adult learners. The slides that follow ask participants to envision what this looks like when applied in the classroom.</a:t>
            </a:r>
            <a:endParaRPr lang="en-US" dirty="0">
              <a:latin typeface="Arial" pitchFamily="34" charset="0"/>
              <a:ea typeface="ＭＳ Ｐゴシック" pitchFamily="34" charset="-128"/>
            </a:endParaRPr>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7478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defTabSz="881370">
              <a:defRPr/>
            </a:pPr>
            <a:r>
              <a:rPr lang="en-US" sz="900" dirty="0">
                <a:latin typeface="Arial" pitchFamily="34" charset="0"/>
                <a:ea typeface="ＭＳ Ｐゴシック" pitchFamily="34" charset="-128"/>
              </a:rPr>
              <a:t>Talking points:</a:t>
            </a:r>
            <a:br>
              <a:rPr lang="en-US" sz="900" dirty="0">
                <a:latin typeface="Arial" pitchFamily="34" charset="0"/>
                <a:ea typeface="ＭＳ Ｐゴシック" pitchFamily="34" charset="-128"/>
              </a:rPr>
            </a:br>
            <a:r>
              <a:rPr lang="en-US" sz="900" dirty="0">
                <a:latin typeface="Arial" pitchFamily="34" charset="0"/>
                <a:ea typeface="ＭＳ Ｐゴシック" pitchFamily="34" charset="-128"/>
              </a:rPr>
              <a:t>While participants may not have been familiar with contextualized instruction before the workshop, they have probably been practicing many components of it already.  They have  enough background information from the previous workshop content to think critically and draw conclusions about appropriate Instructor, Roles, Learner Roles, and Classroom methods in contextualized instruction.</a:t>
            </a:r>
          </a:p>
          <a:p>
            <a:pPr defTabSz="881370">
              <a:defRPr/>
            </a:pPr>
            <a:endParaRPr lang="en-US" sz="900" dirty="0">
              <a:latin typeface="Arial" pitchFamily="34" charset="0"/>
              <a:ea typeface="ＭＳ Ｐゴシック" pitchFamily="34" charset="-128"/>
            </a:endParaRPr>
          </a:p>
          <a:p>
            <a:pPr defTabSz="881370">
              <a:defRPr/>
            </a:pPr>
            <a:r>
              <a:rPr lang="en-US" sz="900" dirty="0">
                <a:latin typeface="Arial" pitchFamily="34" charset="0"/>
                <a:ea typeface="ＭＳ Ｐゴシック" pitchFamily="34" charset="-128"/>
              </a:rPr>
              <a:t>Activity: Ask participants to brainstorm what the role of instructor in the contextual classroom looks like. (Again, many of them practice elements of contextualized instruction already.) This activity could be done with a flip chart—one trainer with the slides and another writing participants’ responses.  Some suggested answers can then be revealed on mouse click. </a:t>
            </a:r>
          </a:p>
          <a:p>
            <a:pPr eaLnBrk="1" hangingPunct="1">
              <a:buFont typeface="Wingdings" pitchFamily="2" charset="2"/>
              <a:buNone/>
            </a:pPr>
            <a:r>
              <a:rPr lang="en-US" sz="900" dirty="0">
                <a:latin typeface="Arial" pitchFamily="34" charset="0"/>
                <a:ea typeface="ＭＳ Ｐゴシック" pitchFamily="34" charset="-128"/>
              </a:rPr>
              <a:t/>
            </a:r>
            <a:br>
              <a:rPr lang="en-US" sz="900" dirty="0">
                <a:latin typeface="Arial" pitchFamily="34" charset="0"/>
                <a:ea typeface="ＭＳ Ｐゴシック" pitchFamily="34" charset="-128"/>
              </a:rPr>
            </a:br>
            <a:r>
              <a:rPr lang="en-US" sz="900" dirty="0">
                <a:latin typeface="Arial" pitchFamily="34" charset="0"/>
                <a:ea typeface="ＭＳ Ｐゴシック" pitchFamily="34" charset="-128"/>
              </a:rPr>
              <a:t>You may want to review the content on the previous slide and guide participants to respond with roles that support these items:</a:t>
            </a:r>
          </a:p>
          <a:p>
            <a:pPr eaLnBrk="1" hangingPunct="1">
              <a:buFont typeface="Wingdings" pitchFamily="2" charset="2"/>
              <a:buNone/>
            </a:pPr>
            <a:r>
              <a:rPr lang="en-US" sz="900" dirty="0">
                <a:latin typeface="Arial" pitchFamily="34" charset="0"/>
                <a:ea typeface="ＭＳ Ｐゴシック" pitchFamily="34" charset="-128"/>
              </a:rPr>
              <a:t/>
            </a:r>
            <a:br>
              <a:rPr lang="en-US" sz="900" dirty="0">
                <a:latin typeface="Arial" pitchFamily="34" charset="0"/>
                <a:ea typeface="ＭＳ Ｐゴシック" pitchFamily="34" charset="-128"/>
              </a:rPr>
            </a:br>
            <a:r>
              <a:rPr lang="en-US" sz="900" dirty="0">
                <a:solidFill>
                  <a:srgbClr val="396380"/>
                </a:solidFill>
              </a:rPr>
              <a:t>The Contextual Approach--</a:t>
            </a:r>
          </a:p>
          <a:p>
            <a:pPr eaLnBrk="1" hangingPunct="1"/>
            <a:r>
              <a:rPr lang="en-US" sz="900" dirty="0"/>
              <a:t>Encourages design of learning environments that use multiple teaching modalities and incorporate different forms of learning experiences.</a:t>
            </a:r>
          </a:p>
          <a:p>
            <a:pPr eaLnBrk="1" hangingPunct="1"/>
            <a:r>
              <a:rPr lang="en-US" sz="900" dirty="0"/>
              <a:t>Allows learners to discover meaningful relationships between abstract ideas and real-world applications.</a:t>
            </a:r>
          </a:p>
          <a:p>
            <a:pPr eaLnBrk="1" hangingPunct="1"/>
            <a:r>
              <a:rPr lang="en-US" sz="900" dirty="0"/>
              <a:t>Enables concepts to be internalized through discovery, reinforcement/modeling, and problem-solving.</a:t>
            </a:r>
          </a:p>
          <a:p>
            <a:pPr eaLnBrk="1" hangingPunct="1"/>
            <a:r>
              <a:rPr lang="en-US" sz="900" dirty="0"/>
              <a:t>Provides ongoing feedback that promotes further learner interaction with content.</a:t>
            </a:r>
          </a:p>
          <a:p>
            <a:pPr eaLnBrk="1" hangingPunct="1"/>
            <a:r>
              <a:rPr lang="en-US" sz="900" dirty="0"/>
              <a:t>Engages learners and motivates them to persist.</a:t>
            </a:r>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567984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US" dirty="0">
                <a:latin typeface="Arial" pitchFamily="34" charset="0"/>
                <a:ea typeface="ＭＳ Ｐゴシック" pitchFamily="34" charset="-128"/>
              </a:rPr>
              <a:t>Talking</a:t>
            </a:r>
            <a:r>
              <a:rPr lang="en-US" baseline="0" dirty="0">
                <a:latin typeface="Arial" pitchFamily="34" charset="0"/>
                <a:ea typeface="ＭＳ Ｐゴシック" pitchFamily="34" charset="-128"/>
              </a:rPr>
              <a:t> points:</a:t>
            </a:r>
            <a:br>
              <a:rPr lang="en-US" baseline="0" dirty="0">
                <a:latin typeface="Arial" pitchFamily="34" charset="0"/>
                <a:ea typeface="ＭＳ Ｐゴシック" pitchFamily="34" charset="-128"/>
              </a:rPr>
            </a:br>
            <a:r>
              <a:rPr lang="en-US" baseline="0" dirty="0">
                <a:latin typeface="Arial" pitchFamily="34" charset="0"/>
                <a:ea typeface="ＭＳ Ｐゴシック" pitchFamily="34" charset="-128"/>
              </a:rPr>
              <a:t>In this activity participants will identify what they see as the primary Learner Roles in the contextual classroom.</a:t>
            </a:r>
          </a:p>
          <a:p>
            <a:pPr eaLnBrk="1" hangingPunct="1"/>
            <a:endParaRPr lang="en-US" baseline="0" dirty="0">
              <a:latin typeface="Arial" pitchFamily="34" charset="0"/>
              <a:ea typeface="ＭＳ Ｐゴシック" pitchFamily="34" charset="-128"/>
            </a:endParaRPr>
          </a:p>
          <a:p>
            <a:pPr eaLnBrk="1" hangingPunct="1"/>
            <a:r>
              <a:rPr lang="en-US" baseline="0" dirty="0">
                <a:latin typeface="Arial" pitchFamily="34" charset="0"/>
                <a:ea typeface="ＭＳ Ｐゴシック" pitchFamily="34" charset="-128"/>
              </a:rPr>
              <a:t>Activity:  Ask participants to brainstorm what </a:t>
            </a:r>
            <a:r>
              <a:rPr lang="en-US" u="none" baseline="0" dirty="0">
                <a:latin typeface="Arial" pitchFamily="34" charset="0"/>
                <a:ea typeface="ＭＳ Ｐゴシック" pitchFamily="34" charset="-128"/>
              </a:rPr>
              <a:t>the role of learner in the contextual classroom looks like. </a:t>
            </a:r>
            <a:r>
              <a:rPr lang="en-US" baseline="0" dirty="0">
                <a:latin typeface="Arial" pitchFamily="34" charset="0"/>
                <a:ea typeface="ＭＳ Ｐゴシック" pitchFamily="34" charset="-128"/>
              </a:rPr>
              <a:t>This could be done with a flip chart—one trainer with the slides and another writing participants’ responses.  Some suggested answers can then be revealed on mouse click. </a:t>
            </a:r>
            <a:br>
              <a:rPr lang="en-US" baseline="0" dirty="0">
                <a:latin typeface="Arial" pitchFamily="34" charset="0"/>
                <a:ea typeface="ＭＳ Ｐゴシック" pitchFamily="34" charset="-128"/>
              </a:rPr>
            </a:br>
            <a:r>
              <a:rPr lang="en-US" baseline="0" dirty="0">
                <a:latin typeface="Arial" pitchFamily="34" charset="0"/>
                <a:ea typeface="ＭＳ Ｐゴシック" pitchFamily="34" charset="-128"/>
              </a:rPr>
              <a:t>Possible responses from participants include:  learners participate actively; learners take responsibility for exploration of content; learners formulate questions; learners solve problems; learners work collaboratively.</a:t>
            </a:r>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08122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11</a:t>
            </a:fld>
            <a:endParaRPr lang="en-US" dirty="0"/>
          </a:p>
        </p:txBody>
      </p:sp>
    </p:spTree>
    <p:extLst>
      <p:ext uri="{BB962C8B-B14F-4D97-AF65-F5344CB8AC3E}">
        <p14:creationId xmlns:p14="http://schemas.microsoft.com/office/powerpoint/2010/main" val="24462321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defTabSz="881370">
              <a:defRPr/>
            </a:pPr>
            <a:r>
              <a:rPr lang="en-US" sz="1000" dirty="0">
                <a:latin typeface="Arial" pitchFamily="34" charset="0"/>
                <a:ea typeface="ＭＳ Ｐゴシック" pitchFamily="34" charset="-128"/>
              </a:rPr>
              <a:t>Facilitator prerequisites:</a:t>
            </a:r>
            <a:br>
              <a:rPr lang="en-US" sz="1000" dirty="0">
                <a:latin typeface="Arial" pitchFamily="34" charset="0"/>
                <a:ea typeface="ＭＳ Ｐゴシック" pitchFamily="34" charset="-128"/>
              </a:rPr>
            </a:br>
            <a:r>
              <a:rPr lang="en-US" sz="1000" dirty="0">
                <a:latin typeface="Arial" pitchFamily="34" charset="0"/>
                <a:ea typeface="ＭＳ Ｐゴシック" pitchFamily="34" charset="-128"/>
              </a:rPr>
              <a:t>Familiarity with Bloom’s </a:t>
            </a:r>
            <a:r>
              <a:rPr lang="en-US" sz="1000" dirty="0"/>
              <a:t>Taxonomy of Educational Objectives and the updated version of it.</a:t>
            </a:r>
          </a:p>
          <a:p>
            <a:pPr defTabSz="881370">
              <a:defRPr/>
            </a:pPr>
            <a:r>
              <a:rPr lang="en-US" sz="1000" dirty="0"/>
              <a:t>A helpful article:</a:t>
            </a:r>
            <a:br>
              <a:rPr lang="en-US" sz="1000" dirty="0"/>
            </a:br>
            <a:r>
              <a:rPr lang="en-US" sz="1000" dirty="0" err="1"/>
              <a:t>Abudi</a:t>
            </a:r>
            <a:r>
              <a:rPr lang="en-US" sz="1000" dirty="0"/>
              <a:t>, G. (2010). “Using Bloom’s Taxonomy: Teaching Adults to Learn Effectively.”</a:t>
            </a:r>
            <a:br>
              <a:rPr lang="en-US" sz="1000" dirty="0"/>
            </a:br>
            <a:r>
              <a:rPr lang="en-US" sz="1000" u="sng" dirty="0"/>
              <a:t>http://www.ginaabudi.com/using-blooms-taxonomy-teaching-adults-to-learn-effectively/</a:t>
            </a:r>
          </a:p>
          <a:p>
            <a:pPr defTabSz="881370">
              <a:defRPr/>
            </a:pPr>
            <a:endParaRPr lang="en-US" sz="1000" dirty="0">
              <a:latin typeface="Arial" pitchFamily="34" charset="0"/>
              <a:ea typeface="ＭＳ Ｐゴシック" pitchFamily="34" charset="-128"/>
            </a:endParaRPr>
          </a:p>
          <a:p>
            <a:pPr eaLnBrk="1" hangingPunct="1"/>
            <a:r>
              <a:rPr lang="en-US" sz="1000" dirty="0">
                <a:latin typeface="Arial" pitchFamily="34" charset="0"/>
                <a:ea typeface="ＭＳ Ｐゴシック" pitchFamily="34" charset="-128"/>
              </a:rPr>
              <a:t>Talking points:</a:t>
            </a:r>
            <a:br>
              <a:rPr lang="en-US" sz="1000" dirty="0">
                <a:latin typeface="Arial" pitchFamily="34" charset="0"/>
                <a:ea typeface="ＭＳ Ｐゴシック" pitchFamily="34" charset="-128"/>
              </a:rPr>
            </a:br>
            <a:r>
              <a:rPr lang="en-US" sz="1000" dirty="0">
                <a:latin typeface="Arial" pitchFamily="34" charset="0"/>
                <a:ea typeface="ＭＳ Ｐゴシック" pitchFamily="34" charset="-128"/>
              </a:rPr>
              <a:t>In this activity participants will identify Classroom Methods appropriate for use in the contextual classroom.</a:t>
            </a:r>
            <a:br>
              <a:rPr lang="en-US" sz="1000" dirty="0">
                <a:latin typeface="Arial" pitchFamily="34" charset="0"/>
                <a:ea typeface="ＭＳ Ｐゴシック" pitchFamily="34" charset="-128"/>
              </a:rPr>
            </a:br>
            <a:endParaRPr lang="en-US" sz="1000" dirty="0">
              <a:latin typeface="Arial" pitchFamily="34" charset="0"/>
              <a:ea typeface="ＭＳ Ｐゴシック" pitchFamily="34" charset="-128"/>
            </a:endParaRPr>
          </a:p>
          <a:p>
            <a:pPr eaLnBrk="1" hangingPunct="1"/>
            <a:r>
              <a:rPr lang="en-US" sz="1000" dirty="0">
                <a:latin typeface="Arial" pitchFamily="34" charset="0"/>
                <a:ea typeface="ＭＳ Ｐゴシック" pitchFamily="34" charset="-128"/>
              </a:rPr>
              <a:t>Activity:  Ask participants to brainstorm what classroom methods that would support contextual instruction. This could be done with a flip chart—one trainer with the slides and another writing participants’ responses.  Some suggested answers can then be revealed on mouse click. </a:t>
            </a:r>
            <a:br>
              <a:rPr lang="en-US" sz="1000" dirty="0">
                <a:latin typeface="Arial" pitchFamily="34" charset="0"/>
                <a:ea typeface="ＭＳ Ｐゴシック" pitchFamily="34" charset="-128"/>
              </a:rPr>
            </a:br>
            <a:r>
              <a:rPr lang="en-US" sz="1000" dirty="0">
                <a:latin typeface="Arial" pitchFamily="34" charset="0"/>
                <a:ea typeface="ＭＳ Ｐゴシック" pitchFamily="34" charset="-128"/>
              </a:rPr>
              <a:t>Vocabulary: Participants may need to prompted to describe </a:t>
            </a:r>
            <a:r>
              <a:rPr lang="en-US" sz="1000" i="1" dirty="0">
                <a:latin typeface="Arial" pitchFamily="34" charset="0"/>
                <a:ea typeface="ＭＳ Ｐゴシック" pitchFamily="34" charset="-128"/>
              </a:rPr>
              <a:t>formative assessments </a:t>
            </a:r>
            <a:r>
              <a:rPr lang="en-US" sz="1000" dirty="0">
                <a:latin typeface="Arial" pitchFamily="34" charset="0"/>
                <a:ea typeface="ＭＳ Ｐゴシック" pitchFamily="34" charset="-128"/>
              </a:rPr>
              <a:t>for their colleagues. Ask for a volunteer to give examples; guide if necessary.</a:t>
            </a:r>
            <a:endParaRPr lang="en-US" sz="1000" dirty="0"/>
          </a:p>
          <a:p>
            <a:pPr eaLnBrk="1" hangingPunct="1"/>
            <a:r>
              <a:rPr lang="en-US" sz="1000" dirty="0">
                <a:latin typeface="Arial" pitchFamily="34" charset="0"/>
                <a:ea typeface="ＭＳ Ｐゴシック" pitchFamily="34" charset="-128"/>
              </a:rPr>
              <a:t/>
            </a:r>
            <a:br>
              <a:rPr lang="en-US" sz="1000" dirty="0">
                <a:latin typeface="Arial" pitchFamily="34" charset="0"/>
                <a:ea typeface="ＭＳ Ｐゴシック" pitchFamily="34" charset="-128"/>
              </a:rPr>
            </a:br>
            <a:r>
              <a:rPr lang="en-US" sz="1000" dirty="0">
                <a:latin typeface="Arial" pitchFamily="34" charset="0"/>
                <a:ea typeface="ＭＳ Ｐゴシック" pitchFamily="34" charset="-128"/>
              </a:rPr>
              <a:t>Potential answers include: there are more activities in the contextual classroom; learner engagement is encouraged; assessments could be more “real-world”; ongoing feedback is provided to encourage learner understanding and continuing interaction with content</a:t>
            </a:r>
          </a:p>
          <a:p>
            <a:pPr eaLnBrk="1" hangingPunct="1"/>
            <a:r>
              <a:rPr lang="en-US" sz="1000" dirty="0">
                <a:latin typeface="Arial" pitchFamily="34" charset="0"/>
                <a:ea typeface="ＭＳ Ｐゴシック" pitchFamily="34" charset="-128"/>
              </a:rPr>
              <a:t>Use the topic of </a:t>
            </a:r>
            <a:r>
              <a:rPr lang="en-US" sz="1000" i="1" dirty="0">
                <a:latin typeface="Arial" pitchFamily="34" charset="0"/>
                <a:ea typeface="ＭＳ Ｐゴシック" pitchFamily="34" charset="-128"/>
              </a:rPr>
              <a:t>learner engagement  </a:t>
            </a:r>
            <a:r>
              <a:rPr lang="en-US" sz="1000" dirty="0">
                <a:latin typeface="Arial" pitchFamily="34" charset="0"/>
                <a:ea typeface="ＭＳ Ｐゴシック" pitchFamily="34" charset="-128"/>
              </a:rPr>
              <a:t>as the transition topic for the next slide.</a:t>
            </a:r>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99102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9240" y="4379744"/>
            <a:ext cx="5907467" cy="4718211"/>
          </a:xfrm>
        </p:spPr>
        <p:txBody>
          <a:bodyPr>
            <a:noAutofit/>
          </a:bodyPr>
          <a:lstStyle/>
          <a:p>
            <a:r>
              <a:rPr lang="en-US" sz="800" dirty="0"/>
              <a:t>Handout #5: Stop and Share--Reflection on Contextual Learning Experiences</a:t>
            </a:r>
          </a:p>
          <a:p>
            <a:endParaRPr lang="en-US" sz="800" dirty="0"/>
          </a:p>
          <a:p>
            <a:pPr eaLnBrk="1" hangingPunct="1"/>
            <a:r>
              <a:rPr lang="en-US" sz="800" dirty="0">
                <a:latin typeface="Arial" pitchFamily="34" charset="0"/>
                <a:ea typeface="ＭＳ Ｐゴシック" pitchFamily="34" charset="-128"/>
              </a:rPr>
              <a:t>Facilitator prerequisites:</a:t>
            </a:r>
          </a:p>
          <a:p>
            <a:pPr eaLnBrk="1" hangingPunct="1"/>
            <a:r>
              <a:rPr lang="en-US" sz="800" dirty="0">
                <a:latin typeface="Arial" pitchFamily="34" charset="0"/>
                <a:ea typeface="ＭＳ Ｐゴシック" pitchFamily="34" charset="-128"/>
              </a:rPr>
              <a:t>Familiarity with</a:t>
            </a:r>
          </a:p>
          <a:p>
            <a:pPr defTabSz="881370">
              <a:defRPr/>
            </a:pPr>
            <a:r>
              <a:rPr lang="en-US" sz="800" dirty="0"/>
              <a:t>National Research Council. (2012). </a:t>
            </a:r>
            <a:r>
              <a:rPr lang="en-US" sz="800" i="1" dirty="0"/>
              <a:t>Improving Adult Literacy Instruction: Options for Practice and Research</a:t>
            </a:r>
            <a:r>
              <a:rPr lang="en-US" sz="800" dirty="0"/>
              <a:t>. Committee on Learning Sciences: Foundations and Applications to Adolescent and Adult Literacy, A.M. </a:t>
            </a:r>
            <a:r>
              <a:rPr lang="en-US" sz="800" dirty="0" err="1"/>
              <a:t>Lesgold</a:t>
            </a:r>
            <a:r>
              <a:rPr lang="en-US" sz="800" dirty="0"/>
              <a:t> and M. Welch-Ross, Eds. Division of Behavioral and Social Sciences and Education. Washington, DC: The National Academies Press.</a:t>
            </a:r>
          </a:p>
          <a:p>
            <a:pPr defTabSz="881370">
              <a:defRPr/>
            </a:pPr>
            <a:r>
              <a:rPr lang="en-US" sz="800" u="sng" dirty="0">
                <a:latin typeface="Arial" pitchFamily="34" charset="0"/>
                <a:ea typeface="ＭＳ Ｐゴシック" pitchFamily="34" charset="-128"/>
              </a:rPr>
              <a:t>http://www.nap.edu/catalog.php?record_id=13242</a:t>
            </a:r>
          </a:p>
          <a:p>
            <a:pPr defTabSz="881370">
              <a:defRPr/>
            </a:pPr>
            <a:r>
              <a:rPr lang="en-US" sz="800" dirty="0"/>
              <a:t>Chapter 4, p.110-111</a:t>
            </a:r>
          </a:p>
          <a:p>
            <a:endParaRPr lang="en-US" sz="800" dirty="0"/>
          </a:p>
          <a:p>
            <a:r>
              <a:rPr lang="en-US" sz="800" dirty="0"/>
              <a:t>Talking points:</a:t>
            </a:r>
            <a:br>
              <a:rPr lang="en-US" sz="800" dirty="0"/>
            </a:br>
            <a:r>
              <a:rPr lang="en-US" sz="800" dirty="0"/>
              <a:t>In this activity, participants will reflect on personal experiences with contextual learning—in the classroom (e.g. learning to measure using rulers to calculate height in health class)—or out of the classroom (e.g. learning to measure using measuring cups in the kitchen).</a:t>
            </a:r>
          </a:p>
          <a:p>
            <a:endParaRPr lang="en-US" sz="800" dirty="0"/>
          </a:p>
          <a:p>
            <a:pPr eaLnBrk="1" hangingPunct="1"/>
            <a:r>
              <a:rPr lang="en-US" sz="800" dirty="0"/>
              <a:t>Questions 1 &amp; 2 should elicit positive responses for contextual learning, with reasoning aligned to the Contextual Approach Supports Best Practices for Reaching Adult Learners and/or REACT strategies slides. Recall the principles of adult learning referenced at the beginning of this topic: </a:t>
            </a:r>
            <a:br>
              <a:rPr lang="en-US" sz="800" dirty="0"/>
            </a:br>
            <a:r>
              <a:rPr lang="en-US" sz="800" dirty="0"/>
              <a:t/>
            </a:r>
            <a:br>
              <a:rPr lang="en-US" sz="800" dirty="0"/>
            </a:br>
            <a:r>
              <a:rPr lang="en-US" sz="800" dirty="0"/>
              <a:t>Encourages design of learning environments that use multiple teaching modalities and incorporate different forms of learning experiences.</a:t>
            </a:r>
          </a:p>
          <a:p>
            <a:pPr eaLnBrk="1" hangingPunct="1"/>
            <a:endParaRPr lang="en-US" sz="800" dirty="0"/>
          </a:p>
          <a:p>
            <a:pPr eaLnBrk="1" hangingPunct="1"/>
            <a:r>
              <a:rPr lang="en-US" sz="800" dirty="0"/>
              <a:t>Allows learners to discover meaningful relationships between abstract ideas and real-world applications.</a:t>
            </a:r>
          </a:p>
          <a:p>
            <a:pPr eaLnBrk="1" hangingPunct="1"/>
            <a:endParaRPr lang="en-US" sz="800" dirty="0"/>
          </a:p>
          <a:p>
            <a:pPr eaLnBrk="1" hangingPunct="1"/>
            <a:r>
              <a:rPr lang="en-US" sz="800" dirty="0"/>
              <a:t>Enables concepts to be internalized through discovery, reinforcement/modeling, and problem-solving.</a:t>
            </a:r>
          </a:p>
          <a:p>
            <a:pPr eaLnBrk="1" hangingPunct="1"/>
            <a:endParaRPr lang="en-US" sz="800" dirty="0"/>
          </a:p>
          <a:p>
            <a:pPr eaLnBrk="1" hangingPunct="1"/>
            <a:r>
              <a:rPr lang="en-US" sz="800" dirty="0"/>
              <a:t>Provides ongoing feedback that promotes further learner interaction with content.</a:t>
            </a:r>
          </a:p>
          <a:p>
            <a:pPr eaLnBrk="1" hangingPunct="1"/>
            <a:r>
              <a:rPr lang="en-US" sz="800" dirty="0"/>
              <a:t>Engages learners and motivates them to persist.</a:t>
            </a:r>
          </a:p>
          <a:p>
            <a:pPr eaLnBrk="1" hangingPunct="1"/>
            <a:endParaRPr lang="en-US" sz="800" b="1" dirty="0">
              <a:solidFill>
                <a:srgbClr val="C00000"/>
              </a:solidFill>
            </a:endParaRPr>
          </a:p>
          <a:p>
            <a:pPr eaLnBrk="1" hangingPunct="1"/>
            <a:r>
              <a:rPr lang="en-US" sz="800" dirty="0"/>
              <a:t>This activity can be done collaboratively at tables or individually.  Either way, participant reflections on the discussion prompt illustrating their personal experiences (context in which this material is being learned) should be shared with the whole group.</a:t>
            </a: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10321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70">
              <a:defRPr/>
            </a:pPr>
            <a:r>
              <a:rPr lang="en-US" dirty="0"/>
              <a:t>Talking points:</a:t>
            </a:r>
            <a:br>
              <a:rPr lang="en-US" dirty="0"/>
            </a:br>
            <a:r>
              <a:rPr lang="en-US" b="0" dirty="0"/>
              <a:t>Before proceeding,</a:t>
            </a:r>
            <a:r>
              <a:rPr lang="en-US" b="0" baseline="0" dirty="0"/>
              <a:t> ask whether there are any questions about the content thus far.</a:t>
            </a:r>
            <a:endParaRPr lang="en-US" b="0"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134782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defTabSz="925098">
              <a:buFont typeface="Arial" pitchFamily="34" charset="0"/>
              <a:buNone/>
              <a:defRPr/>
            </a:pPr>
            <a:r>
              <a:rPr lang="en-US" sz="1100" dirty="0"/>
              <a:t>Going</a:t>
            </a:r>
            <a:r>
              <a:rPr lang="en-US" sz="1100" baseline="0" dirty="0"/>
              <a:t> back to page 9 in our notebooks, our goal is to facilitate learning, because g</a:t>
            </a:r>
            <a:r>
              <a:rPr lang="en-US" dirty="0"/>
              <a:t>ood teaching as a guide on the side encourages students to take</a:t>
            </a:r>
            <a:r>
              <a:rPr lang="en-US" baseline="0" dirty="0"/>
              <a:t> </a:t>
            </a:r>
            <a:r>
              <a:rPr lang="en-US" dirty="0"/>
              <a:t>greater responsibility for their</a:t>
            </a:r>
            <a:r>
              <a:rPr lang="en-US" baseline="0" dirty="0"/>
              <a:t> </a:t>
            </a:r>
            <a:r>
              <a:rPr lang="en-US" dirty="0"/>
              <a:t>learning and supports life-long learning</a:t>
            </a:r>
            <a:r>
              <a:rPr lang="en-US" baseline="0" dirty="0"/>
              <a:t> skills </a:t>
            </a:r>
            <a:endParaRPr lang="en-US" dirty="0"/>
          </a:p>
          <a:p>
            <a:pPr>
              <a:buFont typeface="Arial" pitchFamily="34" charset="0"/>
              <a:buChar char="•"/>
            </a:pPr>
            <a:endParaRPr lang="en-US" sz="1100" dirty="0"/>
          </a:p>
          <a:p>
            <a:pPr lvl="1">
              <a:buFont typeface="Arial" pitchFamily="34" charset="0"/>
              <a:buChar char="•"/>
            </a:pPr>
            <a:r>
              <a:rPr lang="en-US" sz="1100" dirty="0"/>
              <a:t>Design activities that require students to take more responsibility for their learning</a:t>
            </a:r>
          </a:p>
          <a:p>
            <a:pPr lvl="1">
              <a:buFont typeface="Arial" pitchFamily="34" charset="0"/>
              <a:buChar char="•"/>
            </a:pPr>
            <a:r>
              <a:rPr lang="en-US" sz="1100" dirty="0"/>
              <a:t>Explain performance expectations very clearly, have a rubric</a:t>
            </a:r>
            <a:r>
              <a:rPr lang="en-US" sz="1100" baseline="0" dirty="0"/>
              <a:t> already established and disseminated to students prior to the project starting, so they know what is excellent work verses work that could use improvement. </a:t>
            </a:r>
            <a:endParaRPr lang="en-US" sz="1100" dirty="0"/>
          </a:p>
          <a:p>
            <a:pPr lvl="1">
              <a:buFont typeface="Arial" pitchFamily="34" charset="0"/>
              <a:buChar char="•"/>
            </a:pPr>
            <a:r>
              <a:rPr lang="en-US" sz="1100" dirty="0"/>
              <a:t>Provide resources and direction, through guided</a:t>
            </a:r>
            <a:r>
              <a:rPr lang="en-US" sz="1100" baseline="0" dirty="0"/>
              <a:t> questions. Do not provide students with </a:t>
            </a:r>
            <a:r>
              <a:rPr lang="en-US" sz="1100" dirty="0"/>
              <a:t>easy answers; encourage independence to build skills for life-long learning</a:t>
            </a:r>
          </a:p>
          <a:p>
            <a:pPr>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97</a:t>
            </a:fld>
            <a:endParaRPr lang="en-US" dirty="0"/>
          </a:p>
        </p:txBody>
      </p:sp>
    </p:spTree>
    <p:extLst>
      <p:ext uri="{BB962C8B-B14F-4D97-AF65-F5344CB8AC3E}">
        <p14:creationId xmlns:p14="http://schemas.microsoft.com/office/powerpoint/2010/main" val="15951907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Trainer Notes:</a:t>
            </a:r>
          </a:p>
          <a:p>
            <a:pPr defTabSz="925098">
              <a:buFont typeface="Arial" pitchFamily="34" charset="0"/>
              <a:buNone/>
              <a:defRPr/>
            </a:pPr>
            <a:r>
              <a:rPr lang="en-US" sz="1100" dirty="0"/>
              <a:t>Use Authentic Assessments--</a:t>
            </a:r>
            <a:r>
              <a:rPr lang="en-US" dirty="0"/>
              <a:t>designing assessments that go beyond tests—using</a:t>
            </a:r>
            <a:r>
              <a:rPr lang="en-US" baseline="0" dirty="0"/>
              <a:t> </a:t>
            </a:r>
            <a:r>
              <a:rPr lang="en-US" dirty="0"/>
              <a:t>real-world tasks</a:t>
            </a:r>
          </a:p>
          <a:p>
            <a:pPr lvl="1">
              <a:buFont typeface="Arial" pitchFamily="34" charset="0"/>
              <a:buNone/>
            </a:pPr>
            <a:endParaRPr lang="en-US" sz="1100" dirty="0"/>
          </a:p>
          <a:p>
            <a:pPr lvl="1">
              <a:buFont typeface="Arial" pitchFamily="34" charset="0"/>
              <a:buNone/>
            </a:pPr>
            <a:r>
              <a:rPr lang="en-US" sz="1100" dirty="0"/>
              <a:t>Read the slides </a:t>
            </a:r>
          </a:p>
          <a:p>
            <a:pPr lvl="1">
              <a:buFont typeface="Arial" pitchFamily="34" charset="0"/>
              <a:buNone/>
            </a:pPr>
            <a:endParaRPr lang="en-US" sz="1100" dirty="0"/>
          </a:p>
          <a:p>
            <a:pPr lvl="1">
              <a:buFont typeface="Arial" pitchFamily="34" charset="0"/>
              <a:buNone/>
            </a:pPr>
            <a:r>
              <a:rPr lang="en-US" sz="1100" dirty="0"/>
              <a:t>Give frequent, ungraded feedback to guide student development and re-direct efforts</a:t>
            </a:r>
          </a:p>
          <a:p>
            <a:pPr lvl="1">
              <a:buFont typeface="Arial" pitchFamily="34" charset="0"/>
              <a:buNone/>
            </a:pPr>
            <a:r>
              <a:rPr lang="en-US" sz="1100" dirty="0"/>
              <a:t>Require demonstration of skills/learning, </a:t>
            </a:r>
            <a:r>
              <a:rPr lang="en-US" sz="1100" i="1" dirty="0"/>
              <a:t>e.g.,</a:t>
            </a:r>
          </a:p>
          <a:p>
            <a:pPr lvl="2">
              <a:buFont typeface="Arial" pitchFamily="34" charset="0"/>
              <a:buChar char="•"/>
            </a:pPr>
            <a:r>
              <a:rPr lang="en-US" sz="1100" dirty="0"/>
              <a:t>Display of working model</a:t>
            </a:r>
          </a:p>
          <a:p>
            <a:pPr lvl="2">
              <a:buFont typeface="Arial" pitchFamily="34" charset="0"/>
              <a:buChar char="•"/>
            </a:pPr>
            <a:r>
              <a:rPr lang="en-US" sz="1100" dirty="0"/>
              <a:t>Completion and explanation of multi-step process</a:t>
            </a:r>
          </a:p>
          <a:p>
            <a:pPr lvl="2">
              <a:buFont typeface="Arial" pitchFamily="34" charset="0"/>
              <a:buChar char="•"/>
            </a:pPr>
            <a:r>
              <a:rPr lang="en-US" sz="1100" dirty="0"/>
              <a:t>Class presentation/poster session</a:t>
            </a:r>
          </a:p>
          <a:p>
            <a:pPr lvl="2">
              <a:buFont typeface="Arial" pitchFamily="34" charset="0"/>
              <a:buChar char="•"/>
            </a:pPr>
            <a:r>
              <a:rPr lang="en-US" sz="1100" dirty="0"/>
              <a:t>Technical skills demonstration</a:t>
            </a:r>
          </a:p>
          <a:p>
            <a:pPr lvl="2">
              <a:buFont typeface="Arial" pitchFamily="34" charset="0"/>
              <a:buChar char="•"/>
            </a:pPr>
            <a:r>
              <a:rPr lang="en-US" sz="1100" dirty="0"/>
              <a:t>Website, video, or portfolio</a:t>
            </a:r>
          </a:p>
          <a:p>
            <a:pPr lvl="2">
              <a:buFont typeface="Arial" pitchFamily="34" charset="0"/>
              <a:buChar char="•"/>
            </a:pPr>
            <a:r>
              <a:rPr lang="en-US" sz="1100" dirty="0"/>
              <a:t>Written report or other product</a:t>
            </a:r>
          </a:p>
          <a:p>
            <a:pPr lvl="2">
              <a:buFont typeface="Arial" pitchFamily="34" charset="0"/>
              <a:buChar char="•"/>
            </a:pPr>
            <a:r>
              <a:rPr lang="en-US" sz="1100" dirty="0"/>
              <a:t>Case study analysis, discussion and debate</a:t>
            </a:r>
          </a:p>
          <a:p>
            <a:pPr>
              <a:buFont typeface="Arial" pitchFamily="34" charset="0"/>
              <a:buChar char="•"/>
            </a:pPr>
            <a:endParaRPr lang="en-US" sz="1100" dirty="0"/>
          </a:p>
          <a:p>
            <a:pPr lvl="1">
              <a:buFont typeface="Arial" pitchFamily="34" charset="0"/>
              <a:buChar char="•"/>
            </a:pPr>
            <a:endParaRPr lang="en-US" sz="1100" dirty="0"/>
          </a:p>
          <a:p>
            <a:pPr>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98</a:t>
            </a:fld>
            <a:endParaRPr lang="en-US" dirty="0"/>
          </a:p>
        </p:txBody>
      </p:sp>
    </p:spTree>
    <p:extLst>
      <p:ext uri="{BB962C8B-B14F-4D97-AF65-F5344CB8AC3E}">
        <p14:creationId xmlns:p14="http://schemas.microsoft.com/office/powerpoint/2010/main" val="16391165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100" u="sng" dirty="0"/>
              <a:t>Trainer Notes:</a:t>
            </a:r>
          </a:p>
          <a:p>
            <a:pPr marL="0" indent="0">
              <a:buFont typeface="Arial" pitchFamily="34" charset="0"/>
              <a:buNone/>
            </a:pPr>
            <a:endParaRPr lang="en-US" sz="1100" dirty="0"/>
          </a:p>
          <a:p>
            <a:pPr>
              <a:buFont typeface="Arial" pitchFamily="34" charset="0"/>
              <a:buNone/>
            </a:pPr>
            <a:r>
              <a:rPr lang="en-US" sz="1100" dirty="0"/>
              <a:t>Delivery methods for education and worker training must also continue to expand, particularly in ways that more efficiently help to retrain displaced or under-skilled adult workers. Online learning, a rapidly growing methodology, is one way this is likely to occur. </a:t>
            </a:r>
          </a:p>
          <a:p>
            <a:pPr>
              <a:buFont typeface="Arial" pitchFamily="34" charset="0"/>
              <a:buNone/>
            </a:pPr>
            <a:endParaRPr lang="en-US" sz="1100" dirty="0"/>
          </a:p>
          <a:p>
            <a:pPr>
              <a:buFont typeface="Arial" pitchFamily="34" charset="0"/>
              <a:buNone/>
            </a:pPr>
            <a:r>
              <a:rPr lang="en-US" sz="1100" dirty="0"/>
              <a:t>Online learning enables students to connect with course materials they might not otherwise be able to access, at times and in ways that are more convenient to them, which is of particular importance to working adults and students in rural areas. The number of elementary and secondary students taking online courses increased tenfold between 2000 and 2007, as documented by the Sloan Consortium21, and a study from the National Research Center for CTE finds that almost half of community colleges offer credit-granting online occupational programs in which at least 50 percent of course content is delivered online. </a:t>
            </a:r>
          </a:p>
          <a:p>
            <a:pPr>
              <a:buFont typeface="Arial" pitchFamily="34" charset="0"/>
              <a:buNone/>
            </a:pPr>
            <a:endParaRPr lang="en-US" sz="1100" dirty="0"/>
          </a:p>
          <a:p>
            <a:pPr>
              <a:buFont typeface="Arial" pitchFamily="34" charset="0"/>
              <a:buNone/>
            </a:pPr>
            <a:r>
              <a:rPr lang="en-US" sz="1100" dirty="0"/>
              <a:t>Online learning isn’t just convenient and flexible. It works. Research from the Center for American Progress concludes that online learning provides high-quality instruction, while the Department of Education has found that students who take courses online perform slightly better than those who receive face-to-face instruction. </a:t>
            </a:r>
          </a:p>
          <a:p>
            <a:pPr>
              <a:buFont typeface="Arial" pitchFamily="34" charset="0"/>
              <a:buNone/>
            </a:pPr>
            <a:endParaRPr lang="en-US" sz="1100" dirty="0"/>
          </a:p>
          <a:p>
            <a:pPr>
              <a:buFont typeface="Arial" pitchFamily="34" charset="0"/>
              <a:buNone/>
            </a:pPr>
            <a:r>
              <a:rPr lang="en-US" sz="1100" dirty="0"/>
              <a:t>Within CTE, some course content such as web design can be delivered entirely online. Other CTE programs require a hybrid approach that includes work-based learning activities such as internships and, in some cases, on-campus skill acquisition through laboratory courses. Whether content is delivered entirely online or in a hybrid format, online learning has proven itself an effective strategy for CTE and workforce training in schools such as Auburn Career Center (OH). </a:t>
            </a:r>
          </a:p>
          <a:p>
            <a:pPr>
              <a:buFont typeface="Arial" pitchFamily="34" charset="0"/>
              <a:buNone/>
            </a:pPr>
            <a:endParaRPr lang="en-US" sz="1100" dirty="0"/>
          </a:p>
          <a:p>
            <a:pPr>
              <a:buFont typeface="Arial" pitchFamily="34" charset="0"/>
              <a:buNone/>
            </a:pPr>
            <a:r>
              <a:rPr lang="en-US" sz="1100" dirty="0"/>
              <a:t>In addition, mastering the use of digital technology is an important part of career readiness for almost any workplace. When technology is embedded into classrooms, students are not just engaged. They also learn how to effectively use digital tools on a daily basis, as they often will in the workforce, and how to participate in our world as digital citizens. </a:t>
            </a:r>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100</a:t>
            </a:fld>
            <a:endParaRPr lang="en-US" dirty="0"/>
          </a:p>
        </p:txBody>
      </p:sp>
    </p:spTree>
    <p:extLst>
      <p:ext uri="{BB962C8B-B14F-4D97-AF65-F5344CB8AC3E}">
        <p14:creationId xmlns:p14="http://schemas.microsoft.com/office/powerpoint/2010/main" val="40441180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25098">
              <a:defRPr/>
            </a:pPr>
            <a:r>
              <a:rPr lang="en-US" sz="1100" u="sng" dirty="0"/>
              <a:t>Trainer Notes:</a:t>
            </a:r>
          </a:p>
          <a:p>
            <a:pPr defTabSz="925098">
              <a:buFont typeface="Arial" pitchFamily="34" charset="0"/>
              <a:buNone/>
              <a:defRPr/>
            </a:pPr>
            <a:r>
              <a:rPr lang="en-US" sz="1100" dirty="0"/>
              <a:t>Games, simulations and technology can help any educator motivate and engage learners.   Here are some examples and they are found on page 23 in your notebook. </a:t>
            </a:r>
            <a:endParaRPr lang="en-US" sz="1100" u="sng" dirty="0"/>
          </a:p>
          <a:p>
            <a:pPr>
              <a:buFont typeface="Arial" pitchFamily="34" charset="0"/>
              <a:buNone/>
            </a:pPr>
            <a:r>
              <a:rPr lang="en-US" sz="1100" dirty="0"/>
              <a:t>ACTIVITY:</a:t>
            </a:r>
            <a:r>
              <a:rPr lang="en-US" sz="1100" baseline="0" dirty="0"/>
              <a:t> Show us one that you use or explore one and give a synopsis. Give an example of how you would integrate it.</a:t>
            </a:r>
          </a:p>
          <a:p>
            <a:pPr>
              <a:buFont typeface="Arial" pitchFamily="34" charset="0"/>
              <a:buNone/>
            </a:pPr>
            <a:endParaRPr lang="en-US" sz="1100" dirty="0"/>
          </a:p>
          <a:p>
            <a:pPr>
              <a:buFont typeface="Arial" pitchFamily="34" charset="0"/>
              <a:buChar char="•"/>
            </a:pPr>
            <a:r>
              <a:rPr lang="en-US" sz="1100" dirty="0"/>
              <a:t>Edmodo – allows you to ask questions, share information/experiences/ideas, collaborate, comment on the material/presenter/posts, increases communication between teachers, students, and/or between students and the teacher.</a:t>
            </a:r>
          </a:p>
          <a:p>
            <a:pPr>
              <a:buFont typeface="Arial" pitchFamily="34" charset="0"/>
              <a:buChar char="•"/>
            </a:pPr>
            <a:endParaRPr lang="en-US" sz="1100" dirty="0"/>
          </a:p>
          <a:p>
            <a:pPr>
              <a:buFont typeface="Arial" pitchFamily="34" charset="0"/>
              <a:buChar char="•"/>
            </a:pPr>
            <a:r>
              <a:rPr lang="en-US" sz="1100" dirty="0"/>
              <a:t>Socrative – allows assessments, polls, and communication</a:t>
            </a:r>
          </a:p>
          <a:p>
            <a:pPr>
              <a:buFont typeface="Arial" pitchFamily="34" charset="0"/>
              <a:buChar char="•"/>
            </a:pPr>
            <a:endParaRPr lang="en-US" sz="1100" dirty="0"/>
          </a:p>
          <a:p>
            <a:pPr>
              <a:buFont typeface="Arial" pitchFamily="34" charset="0"/>
              <a:buChar char="•"/>
            </a:pPr>
            <a:r>
              <a:rPr lang="en-US" sz="1100" dirty="0"/>
              <a:t>Woices – hear native languages, historical tours, cultural differences, etc.</a:t>
            </a:r>
          </a:p>
          <a:p>
            <a:pPr>
              <a:buFont typeface="Arial" pitchFamily="34" charset="0"/>
              <a:buChar char="•"/>
            </a:pPr>
            <a:endParaRPr lang="en-US" sz="1100" dirty="0"/>
          </a:p>
          <a:p>
            <a:pPr>
              <a:buFont typeface="Arial" pitchFamily="34" charset="0"/>
              <a:buChar char="•"/>
            </a:pPr>
            <a:r>
              <a:rPr lang="en-US" sz="1100" dirty="0"/>
              <a:t>Wordle &amp; tagxedo – create art with words</a:t>
            </a:r>
          </a:p>
          <a:p>
            <a:pPr>
              <a:buFont typeface="Arial" pitchFamily="34" charset="0"/>
              <a:buChar char="•"/>
            </a:pPr>
            <a:endParaRPr lang="en-US" sz="1100" dirty="0"/>
          </a:p>
          <a:p>
            <a:pPr>
              <a:buFont typeface="Arial" pitchFamily="34" charset="0"/>
              <a:buChar char="•"/>
            </a:pPr>
            <a:r>
              <a:rPr lang="en-US" sz="1100" dirty="0"/>
              <a:t>Blabberize – put dialog with any picture</a:t>
            </a:r>
          </a:p>
          <a:p>
            <a:pPr>
              <a:buFont typeface="Arial" pitchFamily="34" charset="0"/>
              <a:buChar char="•"/>
            </a:pPr>
            <a:endParaRPr lang="en-US" sz="1100" dirty="0"/>
          </a:p>
          <a:p>
            <a:pPr>
              <a:buFont typeface="Arial" pitchFamily="34" charset="0"/>
              <a:buChar char="•"/>
            </a:pPr>
            <a:r>
              <a:rPr lang="en-US" sz="1100" dirty="0"/>
              <a:t>Glogster &amp; eduglogster – create interactive posters</a:t>
            </a:r>
          </a:p>
          <a:p>
            <a:pPr>
              <a:buFont typeface="Arial" pitchFamily="34" charset="0"/>
              <a:buChar char="•"/>
            </a:pPr>
            <a:endParaRPr lang="en-US" sz="1100" dirty="0"/>
          </a:p>
          <a:p>
            <a:pPr>
              <a:buFont typeface="Arial" pitchFamily="34" charset="0"/>
              <a:buChar char="•"/>
            </a:pPr>
            <a:r>
              <a:rPr lang="en-US" sz="1100" dirty="0"/>
              <a:t>Toondoo, toontastic, toon camera – help create cartoons</a:t>
            </a:r>
          </a:p>
          <a:p>
            <a:pPr>
              <a:buFont typeface="Arial" pitchFamily="34" charset="0"/>
              <a:buChar char="•"/>
            </a:pPr>
            <a:endParaRPr lang="en-US" sz="1100" dirty="0"/>
          </a:p>
          <a:p>
            <a:pPr>
              <a:buFont typeface="Arial" pitchFamily="34" charset="0"/>
              <a:buChar char="•"/>
            </a:pPr>
            <a:r>
              <a:rPr lang="en-US" sz="1100" dirty="0"/>
              <a:t>Second Life – an interactive virtual world</a:t>
            </a:r>
          </a:p>
          <a:p>
            <a:pPr>
              <a:buFont typeface="Arial" pitchFamily="34" charset="0"/>
              <a:buChar char="•"/>
            </a:pPr>
            <a:endParaRPr lang="en-US" sz="1100" dirty="0"/>
          </a:p>
          <a:p>
            <a:pPr>
              <a:buFont typeface="Arial" pitchFamily="34" charset="0"/>
              <a:buChar char="•"/>
            </a:pPr>
            <a:r>
              <a:rPr lang="en-US" sz="1100" dirty="0"/>
              <a:t>Scratch – anyone can easily create a simple game</a:t>
            </a:r>
          </a:p>
          <a:p>
            <a:pPr>
              <a:buFont typeface="Arial" pitchFamily="34" charset="0"/>
              <a:buChar char="•"/>
            </a:pPr>
            <a:endParaRPr lang="en-US" sz="1100" dirty="0"/>
          </a:p>
          <a:p>
            <a:pPr>
              <a:buFont typeface="Arial" pitchFamily="34" charset="0"/>
              <a:buChar char="•"/>
            </a:pPr>
            <a:r>
              <a:rPr lang="en-US" sz="1100" dirty="0"/>
              <a:t>Scribble Press – create and share stories by turning them into online books</a:t>
            </a:r>
          </a:p>
          <a:p>
            <a:pPr>
              <a:buFont typeface="Arial" pitchFamily="34" charset="0"/>
              <a:buChar char="•"/>
            </a:pPr>
            <a:endParaRPr lang="en-US" sz="1100" dirty="0"/>
          </a:p>
          <a:p>
            <a:pPr>
              <a:buFont typeface="Arial" pitchFamily="34" charset="0"/>
              <a:buChar char="•"/>
            </a:pPr>
            <a:r>
              <a:rPr lang="en-US" sz="1100" dirty="0"/>
              <a:t>MadPad – Remix sounds to create music</a:t>
            </a:r>
          </a:p>
          <a:p>
            <a:pPr>
              <a:buFont typeface="Arial" pitchFamily="34" charset="0"/>
              <a:buChar char="•"/>
            </a:pPr>
            <a:endParaRPr lang="en-US" sz="1100" dirty="0"/>
          </a:p>
          <a:p>
            <a:pPr>
              <a:buFont typeface="Arial" pitchFamily="34" charset="0"/>
              <a:buChar char="•"/>
            </a:pPr>
            <a:r>
              <a:rPr lang="en-US" sz="1100" dirty="0"/>
              <a:t>QR code readers &amp; creators – use codes for quick links, audio or video files, pictures or diagrams</a:t>
            </a:r>
          </a:p>
          <a:p>
            <a:pPr>
              <a:buFont typeface="Arial" pitchFamily="34" charset="0"/>
              <a:buChar char="•"/>
            </a:pPr>
            <a:endParaRPr lang="en-US" sz="1100" dirty="0"/>
          </a:p>
          <a:p>
            <a:pPr>
              <a:buFont typeface="Arial" pitchFamily="34" charset="0"/>
              <a:buChar char="•"/>
            </a:pPr>
            <a:r>
              <a:rPr lang="en-US" sz="1100" dirty="0"/>
              <a:t>History Pin – combines photography of locations from past and current pictures</a:t>
            </a:r>
          </a:p>
          <a:p>
            <a:pPr>
              <a:buFont typeface="Arial" pitchFamily="34" charset="0"/>
              <a:buChar char="•"/>
            </a:pPr>
            <a:endParaRPr lang="en-US" sz="1100" dirty="0"/>
          </a:p>
          <a:p>
            <a:pPr>
              <a:buFont typeface="Arial" pitchFamily="34" charset="0"/>
              <a:buChar char="•"/>
            </a:pPr>
            <a:r>
              <a:rPr lang="en-US" sz="1100" dirty="0"/>
              <a:t>Twitter &amp; Twiducate – can be used for communicating between teachers, students, and students &amp; teachers</a:t>
            </a:r>
          </a:p>
          <a:p>
            <a:pPr>
              <a:buFont typeface="Arial" pitchFamily="34" charset="0"/>
              <a:buChar char="•"/>
            </a:pPr>
            <a:endParaRPr lang="en-US" sz="1100" dirty="0"/>
          </a:p>
          <a:p>
            <a:pPr>
              <a:buFont typeface="Arial" pitchFamily="34" charset="0"/>
              <a:buChar char="•"/>
            </a:pPr>
            <a:r>
              <a:rPr lang="en-US" sz="1100" dirty="0"/>
              <a:t>World of Warcraft – a popular game that has its own economics, politics, and critical thinking/problem-solving within groups</a:t>
            </a:r>
          </a:p>
          <a:p>
            <a:pPr>
              <a:buFont typeface="Arial" pitchFamily="34" charset="0"/>
              <a:buChar char="•"/>
            </a:pPr>
            <a:endParaRPr lang="en-US" sz="1100" dirty="0"/>
          </a:p>
          <a:p>
            <a:pPr>
              <a:buFont typeface="Arial" pitchFamily="34" charset="0"/>
              <a:buChar char="•"/>
            </a:pPr>
            <a:r>
              <a:rPr lang="en-US" sz="1100" dirty="0"/>
              <a:t>Scavenger Hunt – create your own campus-wide or off-campus scavenger hunt</a:t>
            </a:r>
          </a:p>
          <a:p>
            <a:pPr>
              <a:buFont typeface="Arial" pitchFamily="34" charset="0"/>
              <a:buChar char="•"/>
            </a:pPr>
            <a:endParaRPr lang="en-US" sz="1100" dirty="0"/>
          </a:p>
          <a:p>
            <a:pPr>
              <a:buFont typeface="Arial" pitchFamily="34" charset="0"/>
              <a:buChar char="•"/>
            </a:pPr>
            <a:r>
              <a:rPr lang="en-US" sz="1100" dirty="0"/>
              <a:t>Weebly – easily create your website</a:t>
            </a:r>
          </a:p>
          <a:p>
            <a:pPr>
              <a:buFont typeface="Arial" pitchFamily="34" charset="0"/>
              <a:buChar char="•"/>
            </a:pPr>
            <a:endParaRPr lang="en-US" sz="1100" dirty="0"/>
          </a:p>
          <a:p>
            <a:pPr>
              <a:buFont typeface="Arial" pitchFamily="34" charset="0"/>
              <a:buChar char="•"/>
            </a:pPr>
            <a:r>
              <a:rPr lang="en-US" sz="1100" dirty="0"/>
              <a:t>Symbaloo – easily create your own social bookmarking website</a:t>
            </a:r>
          </a:p>
          <a:p>
            <a:pPr>
              <a:buFont typeface="Arial" pitchFamily="34" charset="0"/>
              <a:buChar char="•"/>
            </a:pPr>
            <a:endParaRPr lang="en-US" sz="1100" dirty="0"/>
          </a:p>
          <a:p>
            <a:pPr>
              <a:buFont typeface="Arial" pitchFamily="34" charset="0"/>
              <a:buChar char="•"/>
            </a:pPr>
            <a:r>
              <a:rPr lang="en-US" sz="1100" dirty="0"/>
              <a:t>Remind 101 – keep in touch with students (and/or parents) using a one-way texting and/or email system without giving up privacy of sharing personal phone numbers and email addresses</a:t>
            </a:r>
          </a:p>
          <a:p>
            <a:pPr>
              <a:buFont typeface="Arial" pitchFamily="34" charset="0"/>
              <a:buChar char="•"/>
            </a:pPr>
            <a:endParaRPr lang="en-US" sz="1100" dirty="0"/>
          </a:p>
          <a:p>
            <a:pPr defTabSz="925098">
              <a:buFont typeface="Arial" pitchFamily="34" charset="0"/>
              <a:buChar char="•"/>
              <a:defRPr/>
            </a:pPr>
            <a:endParaRPr lang="en-US" sz="110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101</a:t>
            </a:fld>
            <a:endParaRPr lang="en-US" dirty="0"/>
          </a:p>
        </p:txBody>
      </p:sp>
    </p:spTree>
    <p:extLst>
      <p:ext uri="{BB962C8B-B14F-4D97-AF65-F5344CB8AC3E}">
        <p14:creationId xmlns:p14="http://schemas.microsoft.com/office/powerpoint/2010/main" val="24066298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Trainer Notes: </a:t>
            </a:r>
          </a:p>
          <a:p>
            <a:endParaRPr lang="en-US" dirty="0"/>
          </a:p>
          <a:p>
            <a:r>
              <a:rPr lang="en-US" dirty="0"/>
              <a:t>If you have the time,</a:t>
            </a:r>
            <a:r>
              <a:rPr lang="en-US" baseline="0" dirty="0"/>
              <a:t> patience and resources, consider extending the lesson using multimedia.  According to Dr. Judy Willis, author of </a:t>
            </a:r>
            <a:r>
              <a:rPr lang="en-US" i="1" u="sng" baseline="0" dirty="0"/>
              <a:t>Research Based Strategies to Ignite student Learning,</a:t>
            </a:r>
            <a:r>
              <a:rPr lang="en-US" baseline="0" dirty="0"/>
              <a:t> today’s students have larger ocular sections of their brain than previous generations. Using a fMRI (a functional MRI) scientists can see that young people gather more information using their eyes than other generations. </a:t>
            </a:r>
          </a:p>
          <a:p>
            <a:r>
              <a:rPr lang="en-US" baseline="0" dirty="0"/>
              <a:t/>
            </a:r>
            <a:br>
              <a:rPr lang="en-US" baseline="0" dirty="0"/>
            </a:br>
            <a:r>
              <a:rPr lang="en-US" baseline="0" dirty="0"/>
              <a:t>Using a video, similar to a movie trailer to emotionally engage students in their learning, is what we call emotional hook.  You will want to story board your scenario so you can organize it in a logical sequence.  Afterward, you can use a variety of multimedia tools to create a video of your story board; such as i-movie, movie maker, power point (as in this example), Prezi, and others. </a:t>
            </a:r>
          </a:p>
          <a:p>
            <a:endParaRPr lang="en-US" baseline="0" dirty="0"/>
          </a:p>
          <a:p>
            <a:r>
              <a:rPr lang="en-US" baseline="0" dirty="0"/>
              <a:t>Click on example (expand if need be) 3 minutes long.  Notice that the video is pretty raw and not professionally edited, most students today like more “real” footage – those get the most hits on You Tube! </a:t>
            </a:r>
          </a:p>
          <a:p>
            <a:endParaRPr lang="en-US" baseline="0" dirty="0"/>
          </a:p>
          <a:p>
            <a:r>
              <a:rPr lang="en-US" baseline="0" dirty="0"/>
              <a:t>Note, the story board and the video are not the same example.</a:t>
            </a:r>
          </a:p>
          <a:p>
            <a:endParaRPr lang="en-US" baseline="0" dirty="0"/>
          </a:p>
          <a:p>
            <a:r>
              <a:rPr lang="en-US" baseline="0" dirty="0"/>
              <a:t>If you are not comfortable designing your own video, encourage your students to use this format to document their learning.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102</a:t>
            </a:fld>
            <a:endParaRPr lang="en-US" dirty="0"/>
          </a:p>
        </p:txBody>
      </p:sp>
    </p:spTree>
    <p:extLst>
      <p:ext uri="{BB962C8B-B14F-4D97-AF65-F5344CB8AC3E}">
        <p14:creationId xmlns:p14="http://schemas.microsoft.com/office/powerpoint/2010/main" val="26965558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313957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406400" y="696913"/>
            <a:ext cx="6197600" cy="3486150"/>
          </a:xfrm>
          <a:ln/>
        </p:spPr>
      </p:sp>
      <p:sp>
        <p:nvSpPr>
          <p:cNvPr id="31748" name="Rectangle 3"/>
          <p:cNvSpPr>
            <a:spLocks noGrp="1" noChangeArrowheads="1"/>
          </p:cNvSpPr>
          <p:nvPr>
            <p:ph type="body" idx="1"/>
          </p:nvPr>
        </p:nvSpPr>
        <p:spPr>
          <a:xfrm>
            <a:off x="701678" y="4416427"/>
            <a:ext cx="5607049" cy="4181475"/>
          </a:xfrm>
          <a:noFill/>
          <a:ln/>
        </p:spPr>
        <p:txBody>
          <a:bodyPr/>
          <a:lstStyle/>
          <a:p>
            <a:pPr eaLnBrk="1" hangingPunct="1"/>
            <a:r>
              <a:rPr lang="en-US" dirty="0"/>
              <a:t>Talking points: </a:t>
            </a:r>
            <a:br>
              <a:rPr lang="en-US" dirty="0"/>
            </a:br>
            <a:r>
              <a:rPr lang="en-US" baseline="0" dirty="0"/>
              <a:t>These are designed to r</a:t>
            </a:r>
            <a:r>
              <a:rPr lang="en-US" dirty="0"/>
              <a:t>epresent the entire world of work.</a:t>
            </a:r>
            <a:r>
              <a:rPr lang="en-US" baseline="0" dirty="0"/>
              <a:t> Some states have added specific clusters where they saw a need, such as the Energy cluster in Florida.</a:t>
            </a:r>
            <a:endParaRPr lang="en-US" dirty="0"/>
          </a:p>
          <a:p>
            <a:pPr eaLnBrk="1" hangingPunct="1"/>
            <a:endParaRPr lang="en-US" dirty="0"/>
          </a:p>
          <a:p>
            <a:pPr eaLnBrk="1" hangingPunct="1"/>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5969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A20D1-1867-454F-AD0B-9775228E43BB}" type="slidenum">
              <a:rPr lang="en-US" smtClean="0"/>
              <a:pPr/>
              <a:t>12</a:t>
            </a:fld>
            <a:endParaRPr lang="en-US" dirty="0"/>
          </a:p>
        </p:txBody>
      </p:sp>
    </p:spTree>
    <p:extLst>
      <p:ext uri="{BB962C8B-B14F-4D97-AF65-F5344CB8AC3E}">
        <p14:creationId xmlns:p14="http://schemas.microsoft.com/office/powerpoint/2010/main" val="3910134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xfrm>
            <a:off x="406400" y="696913"/>
            <a:ext cx="6197600" cy="3486150"/>
          </a:xfrm>
          <a:ln/>
        </p:spPr>
      </p:sp>
      <p:sp>
        <p:nvSpPr>
          <p:cNvPr id="31748" name="Rectangle 3"/>
          <p:cNvSpPr>
            <a:spLocks noGrp="1" noChangeArrowheads="1"/>
          </p:cNvSpPr>
          <p:nvPr>
            <p:ph type="body" idx="1"/>
          </p:nvPr>
        </p:nvSpPr>
        <p:spPr>
          <a:xfrm>
            <a:off x="701678" y="4416427"/>
            <a:ext cx="5607049" cy="4181475"/>
          </a:xfrm>
          <a:noFill/>
          <a:ln/>
        </p:spPr>
        <p:txBody>
          <a:bodyPr/>
          <a:lstStyle/>
          <a:p>
            <a:pPr eaLnBrk="1" hangingPunct="1"/>
            <a:r>
              <a:rPr lang="en-US" dirty="0"/>
              <a:t>Talking points: </a:t>
            </a:r>
            <a:br>
              <a:rPr lang="en-US" dirty="0"/>
            </a:br>
            <a:r>
              <a:rPr lang="en-US" baseline="0" dirty="0"/>
              <a:t>These are designed to r</a:t>
            </a:r>
            <a:r>
              <a:rPr lang="en-US" dirty="0"/>
              <a:t>epresent the entire world of work.</a:t>
            </a:r>
            <a:r>
              <a:rPr lang="en-US" baseline="0" dirty="0"/>
              <a:t> Some states have added specific clusters where they saw a need, such as the Energy cluster in Florida.</a:t>
            </a:r>
            <a:endParaRPr lang="en-US" dirty="0"/>
          </a:p>
          <a:p>
            <a:pPr eaLnBrk="1" hangingPunct="1"/>
            <a:endParaRPr lang="en-US" dirty="0"/>
          </a:p>
          <a:p>
            <a:pPr eaLnBrk="1" hangingPunct="1"/>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596916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71791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 name="Slide Number Placeholder 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63259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490538"/>
            <a:ext cx="5283200" cy="2971800"/>
          </a:xfrm>
        </p:spPr>
      </p:sp>
      <p:sp>
        <p:nvSpPr>
          <p:cNvPr id="3" name="Notes Placeholder 2"/>
          <p:cNvSpPr>
            <a:spLocks noGrp="1"/>
          </p:cNvSpPr>
          <p:nvPr>
            <p:ph type="body" idx="1"/>
          </p:nvPr>
        </p:nvSpPr>
        <p:spPr/>
        <p:txBody>
          <a:bodyPr>
            <a:normAutofit/>
          </a:bodyPr>
          <a:lstStyle/>
          <a:p>
            <a:r>
              <a:rPr lang="en-US" b="1" dirty="0"/>
              <a:t>Facilitator</a:t>
            </a:r>
            <a:r>
              <a:rPr lang="en-US" b="1" baseline="0" dirty="0"/>
              <a:t> prerequisite:</a:t>
            </a:r>
          </a:p>
          <a:p>
            <a:r>
              <a:rPr lang="en-US" baseline="0" dirty="0"/>
              <a:t>Be familiar with the Minnesota FastTRAC model </a:t>
            </a:r>
            <a:r>
              <a:rPr lang="en-US" dirty="0">
                <a:hlinkClick r:id="rId3"/>
              </a:rPr>
              <a:t>http://mnfasttrac.org/</a:t>
            </a:r>
            <a:r>
              <a:rPr lang="en-US" dirty="0"/>
              <a:t>, </a:t>
            </a:r>
            <a:r>
              <a:rPr lang="en-US" baseline="0" dirty="0"/>
              <a:t>which consists of a series of bridge preparation and bridge courses that lead to entrance into a postsecondary program. The career pathway also prepares learners for an entry-level job with opportunities for advancement upon completion of successive course levels.</a:t>
            </a:r>
          </a:p>
          <a:p>
            <a:endParaRPr lang="en-US" baseline="0" dirty="0"/>
          </a:p>
          <a:p>
            <a:r>
              <a:rPr lang="en-US" b="1" baseline="0" dirty="0"/>
              <a:t>Talking points:</a:t>
            </a:r>
            <a:r>
              <a:rPr lang="en-US" baseline="0" dirty="0"/>
              <a:t/>
            </a:r>
            <a:br>
              <a:rPr lang="en-US" baseline="0" dirty="0"/>
            </a:br>
            <a:r>
              <a:rPr lang="en-US" baseline="0" dirty="0"/>
              <a:t>It is important that participants understand where ABE/GED/ESL coursework fits within the continuum of career pathway coursework. Career pathways can work in managed and open enrollment program environments as well as small or larger class sizes.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307686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490538"/>
            <a:ext cx="5283200" cy="2971800"/>
          </a:xfrm>
        </p:spPr>
      </p:sp>
      <p:sp>
        <p:nvSpPr>
          <p:cNvPr id="3" name="Notes Placeholder 2"/>
          <p:cNvSpPr>
            <a:spLocks noGrp="1"/>
          </p:cNvSpPr>
          <p:nvPr>
            <p:ph type="body" idx="1"/>
          </p:nvPr>
        </p:nvSpPr>
        <p:spPr/>
        <p:txBody>
          <a:bodyPr>
            <a:normAutofit fontScale="92500" lnSpcReduction="10000"/>
          </a:bodyPr>
          <a:lstStyle/>
          <a:p>
            <a:pPr>
              <a:spcBef>
                <a:spcPts val="361"/>
              </a:spcBef>
            </a:pPr>
            <a:r>
              <a:rPr lang="en-US" b="1" dirty="0"/>
              <a:t>Facilitator prerequisite:</a:t>
            </a:r>
            <a:r>
              <a:rPr lang="en-US" dirty="0"/>
              <a:t/>
            </a:r>
            <a:br>
              <a:rPr lang="en-US" dirty="0"/>
            </a:br>
            <a:r>
              <a:rPr lang="en-US" dirty="0"/>
              <a:t>Minnesota FastTRAC Adult Career Pathways. (2011). </a:t>
            </a:r>
            <a:r>
              <a:rPr lang="en-US" i="1" dirty="0"/>
              <a:t>Minnesota FastTRAC adult career pathway program model  </a:t>
            </a:r>
            <a:r>
              <a:rPr lang="en-US" dirty="0"/>
              <a:t>[PowerPoint slides]. Retrieved from </a:t>
            </a:r>
            <a:br>
              <a:rPr lang="en-US" dirty="0"/>
            </a:br>
            <a:r>
              <a:rPr lang="en-US" u="sng" dirty="0">
                <a:hlinkClick r:id="rId3"/>
              </a:rPr>
              <a:t>http://www.mnfasttrac.org/docs/MN%20FastTRAC%20Program%20Model%20Je%202011.ppt</a:t>
            </a:r>
            <a:endParaRPr lang="en-US" dirty="0"/>
          </a:p>
          <a:p>
            <a:pPr>
              <a:spcBef>
                <a:spcPts val="361"/>
              </a:spcBef>
            </a:pPr>
            <a:endParaRPr lang="en-US" dirty="0"/>
          </a:p>
          <a:p>
            <a:pPr>
              <a:spcBef>
                <a:spcPts val="361"/>
              </a:spcBef>
            </a:pPr>
            <a:r>
              <a:rPr lang="en-US" b="1" i="1" dirty="0"/>
              <a:t>Activity: Watch the Minnesota sample</a:t>
            </a:r>
            <a:r>
              <a:rPr lang="en-US" b="1" i="1" baseline="0" dirty="0"/>
              <a:t> lesson, EL Civics: Bridges to Work, and have participants reflect on the video.</a:t>
            </a:r>
            <a:r>
              <a:rPr lang="en-US" dirty="0"/>
              <a:t/>
            </a:r>
            <a:br>
              <a:rPr lang="en-US" dirty="0"/>
            </a:br>
            <a:r>
              <a:rPr lang="en-US" dirty="0"/>
              <a:t>This example lesson is from Bridge Prep (first</a:t>
            </a:r>
            <a:r>
              <a:rPr lang="en-US" baseline="0" dirty="0"/>
              <a:t> level) of the MN FastTRAC model. Bridge Prep courses feature:</a:t>
            </a:r>
          </a:p>
          <a:p>
            <a:pPr marL="456243" lvl="1" indent="-228120" defTabSz="912484">
              <a:spcBef>
                <a:spcPts val="361"/>
              </a:spcBef>
              <a:buFont typeface="Wingdings" pitchFamily="2" charset="2"/>
              <a:buChar char="§"/>
            </a:pPr>
            <a:r>
              <a:rPr lang="en-US" dirty="0">
                <a:ea typeface="Calibri" pitchFamily="34" charset="0"/>
                <a:cs typeface="Times New Roman" pitchFamily="18" charset="0"/>
              </a:rPr>
              <a:t>Intentional focus on work content by embedding work skills in ABE/ESL coursework.</a:t>
            </a:r>
          </a:p>
          <a:p>
            <a:pPr marL="456243" lvl="1" indent="-228120" defTabSz="912484">
              <a:spcBef>
                <a:spcPts val="361"/>
              </a:spcBef>
              <a:buFont typeface="Wingdings" pitchFamily="2" charset="2"/>
              <a:buChar char="§"/>
            </a:pPr>
            <a:r>
              <a:rPr lang="en-US" dirty="0">
                <a:ea typeface="Calibri" pitchFamily="34" charset="0"/>
                <a:cs typeface="Times New Roman" pitchFamily="18" charset="0"/>
              </a:rPr>
              <a:t>Demonstrated learning through simulations and practice of work skills.</a:t>
            </a:r>
          </a:p>
          <a:p>
            <a:pPr marL="456243" lvl="1" indent="-228120" defTabSz="912484">
              <a:spcBef>
                <a:spcPts val="361"/>
              </a:spcBef>
              <a:buFont typeface="Wingdings" pitchFamily="2" charset="2"/>
              <a:buChar char="§"/>
            </a:pPr>
            <a:r>
              <a:rPr lang="en-US" dirty="0">
                <a:ea typeface="Calibri" pitchFamily="34" charset="0"/>
                <a:cs typeface="Times New Roman" pitchFamily="18" charset="0"/>
              </a:rPr>
              <a:t>Intentional focus on cultural/soft skills needed to be successful in a career path.</a:t>
            </a:r>
          </a:p>
          <a:p>
            <a:pPr marL="456243" lvl="1" indent="-228120" defTabSz="912484">
              <a:spcBef>
                <a:spcPts val="361"/>
              </a:spcBef>
              <a:buFont typeface="Wingdings" pitchFamily="2" charset="2"/>
              <a:buChar char="§"/>
            </a:pPr>
            <a:r>
              <a:rPr lang="en-US" dirty="0">
                <a:ea typeface="Calibri" pitchFamily="34" charset="0"/>
                <a:cs typeface="Times New Roman" pitchFamily="18" charset="0"/>
              </a:rPr>
              <a:t>Exposure to authentic work sites.</a:t>
            </a:r>
          </a:p>
          <a:p>
            <a:pPr marL="228120" lvl="1" defTabSz="912484">
              <a:spcBef>
                <a:spcPts val="361"/>
              </a:spcBef>
            </a:pPr>
            <a:endParaRPr lang="en-US" dirty="0">
              <a:ea typeface="Calibri" pitchFamily="34" charset="0"/>
              <a:cs typeface="Times New Roman" pitchFamily="18" charset="0"/>
            </a:endParaRPr>
          </a:p>
          <a:p>
            <a:pPr indent="-229035" defTabSz="912484">
              <a:spcBef>
                <a:spcPts val="361"/>
              </a:spcBef>
              <a:defRPr/>
            </a:pPr>
            <a:r>
              <a:rPr lang="en-US" dirty="0">
                <a:ea typeface="Calibri" pitchFamily="34" charset="0"/>
                <a:cs typeface="Times New Roman" pitchFamily="18" charset="0"/>
              </a:rPr>
              <a:t>Link to video</a:t>
            </a:r>
            <a:r>
              <a:rPr lang="en-US" baseline="0" dirty="0">
                <a:ea typeface="Calibri" pitchFamily="34" charset="0"/>
                <a:cs typeface="Times New Roman" pitchFamily="18" charset="0"/>
              </a:rPr>
              <a:t> – EL Civics: Bridges to Work</a:t>
            </a:r>
            <a:r>
              <a:rPr lang="en-US" dirty="0">
                <a:ea typeface="Calibri" pitchFamily="34" charset="0"/>
                <a:cs typeface="Times New Roman" pitchFamily="18" charset="0"/>
              </a:rPr>
              <a:t>: </a:t>
            </a:r>
            <a:r>
              <a:rPr lang="en-US" u="sng" dirty="0">
                <a:hlinkClick r:id="rId4"/>
              </a:rPr>
              <a:t>http://my.brainshark.com/EL-Civics-142661177</a:t>
            </a:r>
            <a:r>
              <a:rPr lang="en-US" dirty="0"/>
              <a:t> </a:t>
            </a:r>
          </a:p>
          <a:p>
            <a:pPr indent="-229035" defTabSz="912484">
              <a:spcBef>
                <a:spcPts val="361"/>
              </a:spcBef>
              <a:defRPr/>
            </a:pPr>
            <a:endParaRPr lang="en-US" baseline="0" dirty="0">
              <a:ea typeface="Calibri" pitchFamily="34" charset="0"/>
              <a:cs typeface="Times New Roman" pitchFamily="18" charset="0"/>
            </a:endParaRPr>
          </a:p>
          <a:p>
            <a:pPr indent="-229035" defTabSz="912484">
              <a:spcBef>
                <a:spcPts val="361"/>
              </a:spcBef>
              <a:defRPr/>
            </a:pPr>
            <a:r>
              <a:rPr lang="en-US" baseline="0" dirty="0">
                <a:ea typeface="Calibri" pitchFamily="34" charset="0"/>
                <a:cs typeface="Times New Roman" pitchFamily="18" charset="0"/>
              </a:rPr>
              <a:t>Watch the video with participants. Afterwards, reflect on the video with participants.</a:t>
            </a:r>
            <a:endParaRPr lang="en-US" dirty="0">
              <a:ea typeface="Calibri" pitchFamily="34"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019723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5188" y="490538"/>
            <a:ext cx="5283200" cy="2971800"/>
          </a:xfrm>
        </p:spPr>
      </p:sp>
      <p:sp>
        <p:nvSpPr>
          <p:cNvPr id="3" name="Notes Placeholder 2"/>
          <p:cNvSpPr>
            <a:spLocks noGrp="1"/>
          </p:cNvSpPr>
          <p:nvPr>
            <p:ph type="body" idx="1"/>
          </p:nvPr>
        </p:nvSpPr>
        <p:spPr/>
        <p:txBody>
          <a:bodyPr>
            <a:normAutofit/>
          </a:bodyPr>
          <a:lstStyle/>
          <a:p>
            <a:pPr defTabSz="912484">
              <a:defRPr/>
            </a:pPr>
            <a:r>
              <a:rPr lang="en-US" b="1" dirty="0"/>
              <a:t>Facilitator prerequisite:</a:t>
            </a:r>
            <a:r>
              <a:rPr lang="en-US" baseline="0" dirty="0"/>
              <a:t/>
            </a:r>
            <a:br>
              <a:rPr lang="en-US" baseline="0" dirty="0"/>
            </a:br>
            <a:r>
              <a:rPr lang="en-US" dirty="0"/>
              <a:t>Women Employed with Chicago Jobs Council</a:t>
            </a:r>
            <a:r>
              <a:rPr lang="en-US" baseline="0" dirty="0"/>
              <a:t> and</a:t>
            </a:r>
            <a:r>
              <a:rPr lang="en-US" dirty="0"/>
              <a:t> UIC Great Cities Institute. (2005). </a:t>
            </a:r>
            <a:r>
              <a:rPr lang="en-US" i="1" dirty="0"/>
              <a:t>Bridges to careers for low-skilled adults: A program development guide.</a:t>
            </a:r>
            <a:r>
              <a:rPr lang="en-US" dirty="0"/>
              <a:t> Retrieved from </a:t>
            </a:r>
            <a:r>
              <a:rPr lang="en-US" u="sng" dirty="0">
                <a:hlinkClick r:id="rId3"/>
              </a:rPr>
              <a:t>http://www.womenemployed.org/sites/default/files/resources/BridgeGuide.FullReport.2005.pdf</a:t>
            </a:r>
            <a:endParaRPr lang="en-US" u="sng" dirty="0"/>
          </a:p>
          <a:p>
            <a:pPr defTabSz="912484">
              <a:defRPr/>
            </a:pPr>
            <a:endParaRPr lang="en-US" dirty="0"/>
          </a:p>
          <a:p>
            <a:pPr defTabSz="912484">
              <a:defRPr/>
            </a:pPr>
            <a:r>
              <a:rPr lang="en-US" b="1" dirty="0"/>
              <a:t>Talking points:</a:t>
            </a:r>
            <a:r>
              <a:rPr lang="en-US" u="sng" dirty="0"/>
              <a:t/>
            </a:r>
            <a:br>
              <a:rPr lang="en-US" u="sng" dirty="0"/>
            </a:br>
            <a:r>
              <a:rPr lang="en-US" dirty="0"/>
              <a:t>This model shows the correlation between educational advancement and job advancement.</a:t>
            </a:r>
          </a:p>
          <a:p>
            <a:endParaRPr lang="en-US" u="non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847695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4A85D2D-509D-4B05-9EE5-0ECC25883A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87205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Texas model program, from the TCALL site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4A85D2D-509D-4B05-9EE5-0ECC25883A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420587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70">
              <a:defRPr/>
            </a:pPr>
            <a:r>
              <a:rPr lang="en-US" u="none" baseline="0" dirty="0"/>
              <a:t>Talking points:</a:t>
            </a:r>
            <a:br>
              <a:rPr lang="en-US" u="none" baseline="0" dirty="0"/>
            </a:br>
            <a:r>
              <a:rPr lang="en-US" u="none" baseline="0" dirty="0"/>
              <a:t>This formative assessment addresses the learning objectives of the session just completed.</a:t>
            </a:r>
            <a:br>
              <a:rPr lang="en-US" u="none" baseline="0" dirty="0"/>
            </a:br>
            <a:r>
              <a:rPr lang="en-US" u="none" baseline="0" dirty="0"/>
              <a:t>Answers are animated to fly in on mouse click.</a:t>
            </a:r>
          </a:p>
          <a:p>
            <a:pPr defTabSz="881370">
              <a:defRPr/>
            </a:pPr>
            <a:endParaRPr lang="en-US" u="none" dirty="0"/>
          </a:p>
          <a:p>
            <a:pPr defTabSz="881370">
              <a:defRPr/>
            </a:pPr>
            <a:endParaRPr lang="en-US" u="none" dirty="0"/>
          </a:p>
          <a:p>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262263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Switching gears:</a:t>
            </a:r>
          </a:p>
          <a:p>
            <a:r>
              <a:rPr lang="en-US" dirty="0"/>
              <a:t>From the preceding section, participants</a:t>
            </a:r>
            <a:r>
              <a:rPr lang="en-US" baseline="0" dirty="0"/>
              <a:t> have gained an understanding of and simple experience with contextualized instruction. They have also reflected on their own experiences learning in context.  </a:t>
            </a:r>
          </a:p>
          <a:p>
            <a:endParaRPr lang="en-US" baseline="0" dirty="0"/>
          </a:p>
          <a:p>
            <a:r>
              <a:rPr lang="en-US" baseline="0" dirty="0"/>
              <a:t>In this section, you will facilitate the  “unpacking”—  examination of 4 key elements of career pathways curriculum housed in the LINCS online resource collection.  </a:t>
            </a:r>
          </a:p>
          <a:p>
            <a:endParaRPr lang="en-US" baseline="0" dirty="0"/>
          </a:p>
          <a:p>
            <a:r>
              <a:rPr lang="en-US" dirty="0"/>
              <a:t>Workplace context</a:t>
            </a:r>
          </a:p>
          <a:p>
            <a:pPr defTabSz="881370">
              <a:defRPr/>
            </a:pPr>
            <a:r>
              <a:rPr lang="en-US" dirty="0"/>
              <a:t>Relevance to career pathways</a:t>
            </a:r>
          </a:p>
          <a:p>
            <a:r>
              <a:rPr lang="en-US" dirty="0"/>
              <a:t>Basic academic</a:t>
            </a:r>
            <a:r>
              <a:rPr lang="en-US" baseline="0" dirty="0"/>
              <a:t> skills, technical skills, and employability skills</a:t>
            </a:r>
            <a:r>
              <a:rPr lang="en-US" dirty="0"/>
              <a:t> addressed</a:t>
            </a:r>
          </a:p>
          <a:p>
            <a:r>
              <a:rPr lang="en-US" dirty="0"/>
              <a:t>Student engagement strategies</a:t>
            </a:r>
          </a:p>
          <a:p>
            <a:endParaRPr lang="en-US" baseline="0" dirty="0"/>
          </a:p>
          <a:p>
            <a:r>
              <a:rPr lang="en-US" baseline="0" dirty="0"/>
              <a:t>Talking points: The rationale for this process is threefold. It models the process the small groups will use to unpack curriculum in section 3 of this workshop; illustrates several different ways in which these elements might be addressed; and prepares participants to use these elements as the foundation for developing their own Adult Career Pathways instructional materials.</a:t>
            </a:r>
            <a:endParaRPr lang="en-US" dirty="0"/>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9CCBF6B-84BE-41B8-9812-BA08F8D1A75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6045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solidFill>
                  <a:srgbClr val="000000">
                    <a:tint val="75000"/>
                  </a:srgbClr>
                </a:solidFill>
              </a:rPr>
              <a:t>Copyright © 20XX American Institutes for Research. All rights reserved.</a:t>
            </a:r>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
        <p:nvSpPr>
          <p:cNvPr id="7" name="Text Placeholder 6"/>
          <p:cNvSpPr>
            <a:spLocks noGrp="1"/>
          </p:cNvSpPr>
          <p:nvPr>
            <p:ph type="body" sz="quarter" idx="15"/>
          </p:nvPr>
        </p:nvSpPr>
        <p:spPr>
          <a:xfrm>
            <a:off x="916517" y="4419601"/>
            <a:ext cx="10970683" cy="16004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0209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9448800" cy="1066800"/>
          </a:xfrm>
        </p:spPr>
        <p:txBody>
          <a:bodyPr/>
          <a:lstStyle>
            <a:lvl1pPr>
              <a:defRPr b="1">
                <a:solidFill>
                  <a:srgbClr val="D21242"/>
                </a:solidFill>
              </a:defRPr>
            </a:lvl1pPr>
          </a:lstStyle>
          <a:p>
            <a:r>
              <a:rPr lang="en-US" dirty="0"/>
              <a:t>Click to edit Master title style</a:t>
            </a:r>
          </a:p>
        </p:txBody>
      </p:sp>
      <p:sp>
        <p:nvSpPr>
          <p:cNvPr id="3" name="Content Placeholder 2"/>
          <p:cNvSpPr>
            <a:spLocks noGrp="1"/>
          </p:cNvSpPr>
          <p:nvPr>
            <p:ph idx="1"/>
          </p:nvPr>
        </p:nvSpPr>
        <p:spPr>
          <a:xfrm>
            <a:off x="609600" y="1981201"/>
            <a:ext cx="10972800" cy="4144963"/>
          </a:xfrm>
        </p:spPr>
        <p:txBody>
          <a:bodyPr/>
          <a:lstStyle>
            <a:lvl1pPr>
              <a:defRPr>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CPE-PPT-header-graphic-(LEAD-SUCCEED).jpg"/>
          <p:cNvPicPr>
            <a:picLocks noChangeAspect="1"/>
          </p:cNvPicPr>
          <p:nvPr userDrawn="1"/>
        </p:nvPicPr>
        <p:blipFill>
          <a:blip r:embed="rId2" cstate="print"/>
          <a:stretch>
            <a:fillRect/>
          </a:stretch>
        </p:blipFill>
        <p:spPr>
          <a:xfrm>
            <a:off x="203200" y="198120"/>
            <a:ext cx="1463040" cy="1097280"/>
          </a:xfrm>
          <a:prstGeom prst="rect">
            <a:avLst/>
          </a:prstGeom>
        </p:spPr>
      </p:pic>
      <p:cxnSp>
        <p:nvCxnSpPr>
          <p:cNvPr id="13" name="Straight Connector 12"/>
          <p:cNvCxnSpPr/>
          <p:nvPr userDrawn="1"/>
        </p:nvCxnSpPr>
        <p:spPr>
          <a:xfrm>
            <a:off x="0" y="1447800"/>
            <a:ext cx="12192000" cy="0"/>
          </a:xfrm>
          <a:prstGeom prst="line">
            <a:avLst/>
          </a:prstGeom>
          <a:ln w="38100">
            <a:solidFill>
              <a:srgbClr val="D212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1524000"/>
            <a:ext cx="12192000" cy="0"/>
          </a:xfrm>
          <a:prstGeom prst="line">
            <a:avLst/>
          </a:prstGeom>
          <a:ln w="63500">
            <a:solidFill>
              <a:srgbClr val="002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904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79274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1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516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857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6573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57350"/>
            <a:ext cx="5080000" cy="4114800"/>
          </a:xfrm>
        </p:spPr>
        <p:txBody>
          <a:bodyPr rtlCol="0">
            <a:normAutofit/>
          </a:bodyPr>
          <a:lstStyle/>
          <a:p>
            <a:pPr lvl="0"/>
            <a:endParaRPr lang="en-US" noProof="0" dirty="0"/>
          </a:p>
        </p:txBody>
      </p:sp>
    </p:spTree>
    <p:extLst>
      <p:ext uri="{BB962C8B-B14F-4D97-AF65-F5344CB8AC3E}">
        <p14:creationId xmlns:p14="http://schemas.microsoft.com/office/powerpoint/2010/main" val="2044260181"/>
      </p:ext>
    </p:extLst>
  </p:cSld>
  <p:clrMapOvr>
    <a:masterClrMapping/>
  </p:clrMapOvr>
  <p:transition xmlns:p14="http://schemas.microsoft.com/office/powerpoint/2010/mai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solidFill>
                  <a:srgbClr val="326295">
                    <a:lumMod val="75000"/>
                  </a:srgbClr>
                </a:solidFill>
              </a:rPr>
              <a:pPr/>
              <a:t>‹#›</a:t>
            </a:fld>
            <a:endParaRPr lang="en-US" dirty="0">
              <a:solidFill>
                <a:srgbClr val="326295">
                  <a:lumMod val="75000"/>
                </a:srgbClr>
              </a:solidFill>
            </a:endParaRPr>
          </a:p>
        </p:txBody>
      </p:sp>
    </p:spTree>
    <p:extLst>
      <p:ext uri="{BB962C8B-B14F-4D97-AF65-F5344CB8AC3E}">
        <p14:creationId xmlns:p14="http://schemas.microsoft.com/office/powerpoint/2010/main" val="425045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219365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341457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2872437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a:xfrm>
            <a:off x="916518" y="121788"/>
            <a:ext cx="10966449" cy="1486894"/>
          </a:xfrm>
          <a:prstGeom prst="rect">
            <a:avLst/>
          </a:prstGeom>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60642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5973234" y="-184666"/>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solidFill>
                <a:prstClr val="black"/>
              </a:solidFill>
              <a:latin typeface="Calibri"/>
            </a:endParaRPr>
          </a:p>
        </p:txBody>
      </p:sp>
      <p:sp>
        <p:nvSpPr>
          <p:cNvPr id="7171" name="Rectangle 3"/>
          <p:cNvSpPr>
            <a:spLocks noGrp="1" noChangeArrowheads="1"/>
          </p:cNvSpPr>
          <p:nvPr>
            <p:ph type="subTitle" idx="1"/>
          </p:nvPr>
        </p:nvSpPr>
        <p:spPr>
          <a:xfrm>
            <a:off x="0" y="4038600"/>
            <a:ext cx="12192000" cy="1219200"/>
          </a:xfrm>
        </p:spPr>
        <p:txBody>
          <a:bodyPr/>
          <a:lstStyle>
            <a:lvl1pPr marL="0" indent="0" algn="ctr">
              <a:buFont typeface="Wingdings" pitchFamily="2" charset="2"/>
              <a:buNone/>
              <a:defRPr b="1">
                <a:solidFill>
                  <a:srgbClr val="02BEBA"/>
                </a:solidFill>
              </a:defRPr>
            </a:lvl1pPr>
          </a:lstStyle>
          <a:p>
            <a:r>
              <a:rPr lang="en-US" dirty="0"/>
              <a:t>Click to edit Master subtitle style</a:t>
            </a:r>
          </a:p>
        </p:txBody>
      </p:sp>
    </p:spTree>
    <p:extLst>
      <p:ext uri="{BB962C8B-B14F-4D97-AF65-F5344CB8AC3E}">
        <p14:creationId xmlns:p14="http://schemas.microsoft.com/office/powerpoint/2010/main" val="3469039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058668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811981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165354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399093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1231392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864711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206794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12192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1"/>
            <a:ext cx="7515935" cy="6858001"/>
          </a:xfrm>
          <a:prstGeom prst="rect">
            <a:avLst/>
          </a:prstGeom>
        </p:spPr>
      </p:pic>
      <p:sp>
        <p:nvSpPr>
          <p:cNvPr id="2" name="Title 1"/>
          <p:cNvSpPr>
            <a:spLocks noGrp="1"/>
          </p:cNvSpPr>
          <p:nvPr>
            <p:ph type="title" hasCustomPrompt="1"/>
          </p:nvPr>
        </p:nvSpPr>
        <p:spPr>
          <a:xfrm>
            <a:off x="963084" y="3535839"/>
            <a:ext cx="103632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981200" y="6356351"/>
            <a:ext cx="1776765" cy="365125"/>
          </a:xfrm>
          <a:prstGeom prst="rect">
            <a:avLst/>
          </a:prstGeom>
        </p:spPr>
        <p:txBody>
          <a:bodyPr/>
          <a:lstStyle>
            <a:lvl1pPr>
              <a:defRPr b="1">
                <a:solidFill>
                  <a:schemeClr val="bg1"/>
                </a:solidFill>
              </a:defRPr>
            </a:lvl1pPr>
          </a:lstStyle>
          <a:p>
            <a:pPr fontAlgn="base">
              <a:spcBef>
                <a:spcPct val="0"/>
              </a:spcBef>
              <a:spcAft>
                <a:spcPct val="0"/>
              </a:spcAft>
            </a:pPr>
            <a:fld id="{C22B7696-F562-4F47-9437-D675BB36298F}" type="datetime1">
              <a:rPr lang="en-US" sz="2400" smtClean="0">
                <a:solidFill>
                  <a:srgbClr val="FFFFFF"/>
                </a:solidFill>
                <a:ea typeface="ＭＳ Ｐゴシック"/>
              </a:rPr>
              <a:pPr fontAlgn="base">
                <a:spcBef>
                  <a:spcPct val="0"/>
                </a:spcBef>
                <a:spcAft>
                  <a:spcPct val="0"/>
                </a:spcAft>
              </a:pPr>
              <a:t>7/26/16</a:t>
            </a:fld>
            <a:endParaRPr lang="en-US" sz="2400" dirty="0">
              <a:solidFill>
                <a:srgbClr val="FFFFFF"/>
              </a:solidFill>
              <a:ea typeface="ＭＳ Ｐゴシック"/>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b="1">
                <a:solidFill>
                  <a:schemeClr val="bg1"/>
                </a:solidFill>
              </a:defRPr>
            </a:lvl1pPr>
          </a:lstStyle>
          <a:p>
            <a:pPr fontAlgn="base">
              <a:spcBef>
                <a:spcPct val="0"/>
              </a:spcBef>
              <a:spcAft>
                <a:spcPct val="0"/>
              </a:spcAft>
            </a:pPr>
            <a:r>
              <a:rPr lang="en-US" sz="2400" dirty="0">
                <a:solidFill>
                  <a:srgbClr val="FFFFFF"/>
                </a:solidFill>
                <a:ea typeface="ＭＳ Ｐゴシック"/>
              </a:rPr>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smtClean="0">
                <a:solidFill>
                  <a:srgbClr val="FFFFFF"/>
                </a:solidFill>
              </a:rPr>
              <a:pPr/>
              <a:t>‹#›</a:t>
            </a:fld>
            <a:endParaRPr dirty="0">
              <a:solidFill>
                <a:srgbClr val="FFFFFF"/>
              </a:solidFill>
            </a:endParaRPr>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3201" y="326744"/>
            <a:ext cx="1336281" cy="984931"/>
          </a:xfrm>
          <a:prstGeom prst="rect">
            <a:avLst/>
          </a:prstGeom>
        </p:spPr>
      </p:pic>
      <p:sp>
        <p:nvSpPr>
          <p:cNvPr id="3" name="Text Placeholder 2"/>
          <p:cNvSpPr>
            <a:spLocks noGrp="1"/>
          </p:cNvSpPr>
          <p:nvPr>
            <p:ph type="body" idx="1" hasCustomPrompt="1"/>
          </p:nvPr>
        </p:nvSpPr>
        <p:spPr>
          <a:xfrm>
            <a:off x="963084" y="2035652"/>
            <a:ext cx="103632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47239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47791"/>
            <a:ext cx="5384800" cy="4792663"/>
          </a:xfrm>
        </p:spPr>
        <p:txBody>
          <a:bodyPr/>
          <a:lstStyle>
            <a:lvl1pPr marL="282575" indent="-282575">
              <a:spcBef>
                <a:spcPts val="0"/>
              </a:spcBef>
              <a:spcAft>
                <a:spcPts val="1200"/>
              </a:spcAft>
              <a:defRPr sz="2800" b="1">
                <a:solidFill>
                  <a:schemeClr val="tx1"/>
                </a:solidFill>
              </a:defRPr>
            </a:lvl1pPr>
            <a:lvl2pPr>
              <a:spcBef>
                <a:spcPts val="0"/>
              </a:spcBef>
              <a:spcAft>
                <a:spcPts val="1200"/>
              </a:spcAft>
              <a:defRPr sz="2400">
                <a:solidFill>
                  <a:schemeClr val="tx1"/>
                </a:solidFill>
              </a:defRPr>
            </a:lvl2pPr>
            <a:lvl3pPr>
              <a:spcBef>
                <a:spcPts val="0"/>
              </a:spcBef>
              <a:spcAft>
                <a:spcPts val="1200"/>
              </a:spcAft>
              <a:defRPr sz="2000">
                <a:solidFill>
                  <a:schemeClr val="tx1"/>
                </a:solidFill>
              </a:defRPr>
            </a:lvl3pPr>
            <a:lvl4pPr>
              <a:spcBef>
                <a:spcPts val="0"/>
              </a:spcBef>
              <a:spcAft>
                <a:spcPts val="1200"/>
              </a:spcAft>
              <a:defRPr sz="1800">
                <a:solidFill>
                  <a:schemeClr val="tx1"/>
                </a:solidFill>
              </a:defRPr>
            </a:lvl4pPr>
            <a:lvl5pPr>
              <a:spcBef>
                <a:spcPts val="0"/>
              </a:spcBef>
              <a:spcAft>
                <a:spcPts val="1200"/>
              </a:spcAft>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47791"/>
            <a:ext cx="5384800" cy="4792663"/>
          </a:xfrm>
        </p:spPr>
        <p:txBody>
          <a:bodyPr/>
          <a:lstStyle>
            <a:lvl1pPr marL="282575" indent="-282575">
              <a:spcBef>
                <a:spcPts val="0"/>
              </a:spcBef>
              <a:spcAft>
                <a:spcPts val="1200"/>
              </a:spcAft>
              <a:defRPr sz="2800" b="1"/>
            </a:lvl1pPr>
            <a:lvl2pPr>
              <a:spcBef>
                <a:spcPts val="0"/>
              </a:spcBef>
              <a:spcAft>
                <a:spcPts val="1200"/>
              </a:spcAft>
              <a:defRPr sz="2400"/>
            </a:lvl2pPr>
            <a:lvl3pPr>
              <a:spcBef>
                <a:spcPts val="0"/>
              </a:spcBef>
              <a:spcAft>
                <a:spcPts val="1200"/>
              </a:spcAft>
              <a:defRPr sz="2000"/>
            </a:lvl3pPr>
            <a:lvl4pPr>
              <a:spcBef>
                <a:spcPts val="0"/>
              </a:spcBef>
              <a:spcAft>
                <a:spcPts val="1200"/>
              </a:spcAft>
              <a:defRPr sz="1800"/>
            </a:lvl4pPr>
            <a:lvl5pPr>
              <a:spcBef>
                <a:spcPts val="0"/>
              </a:spcBef>
              <a:spcAft>
                <a:spcPts val="12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981199" y="6356351"/>
            <a:ext cx="1821543" cy="365125"/>
          </a:xfrm>
          <a:prstGeom prst="rect">
            <a:avLst/>
          </a:prstGeom>
        </p:spPr>
        <p:txBody>
          <a:bodyPr/>
          <a:lstStyle/>
          <a:p>
            <a:pPr fontAlgn="base">
              <a:spcBef>
                <a:spcPct val="0"/>
              </a:spcBef>
              <a:spcAft>
                <a:spcPct val="0"/>
              </a:spcAft>
            </a:pPr>
            <a:fld id="{0511BA87-0527-474A-9838-8E4EBA00D5C4}" type="datetime1">
              <a:rPr lang="en-US" sz="2400">
                <a:solidFill>
                  <a:srgbClr val="000000"/>
                </a:solidFill>
                <a:ea typeface="ＭＳ Ｐゴシック"/>
              </a:rPr>
              <a:pPr fontAlgn="base">
                <a:spcBef>
                  <a:spcPct val="0"/>
                </a:spcBef>
                <a:spcAft>
                  <a:spcPct val="0"/>
                </a:spcAft>
              </a:pPr>
              <a:t>7/26/16</a:t>
            </a:fld>
            <a:endParaRPr lang="en-US" sz="2400" dirty="0">
              <a:solidFill>
                <a:srgbClr val="000000"/>
              </a:solidFill>
              <a:ea typeface="ＭＳ Ｐゴシック"/>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r>
              <a:rPr lang="en-US" sz="2400" dirty="0">
                <a:solidFill>
                  <a:srgbClr val="000000"/>
                </a:solidFill>
                <a:ea typeface="ＭＳ Ｐゴシック"/>
              </a:rPr>
              <a:t>DRAFT</a:t>
            </a:r>
          </a:p>
        </p:txBody>
      </p:sp>
      <p:sp>
        <p:nvSpPr>
          <p:cNvPr id="7" name="Slide Number Placeholder 6"/>
          <p:cNvSpPr>
            <a:spLocks noGrp="1"/>
          </p:cNvSpPr>
          <p:nvPr>
            <p:ph type="sldNum" sz="quarter" idx="12"/>
          </p:nvPr>
        </p:nvSpPr>
        <p:spPr/>
        <p:txBody>
          <a:bodyPr/>
          <a:lstStyle/>
          <a:p>
            <a:fld id="{F2B5C535-1E55-594F-BF08-B4493BBB7B5D}" type="slidenum">
              <a:rPr>
                <a:solidFill>
                  <a:srgbClr val="FFFFFF">
                    <a:lumMod val="75000"/>
                  </a:srgbClr>
                </a:solidFill>
              </a:rPr>
              <a:pPr/>
              <a:t>‹#›</a:t>
            </a:fld>
            <a:endParaRPr dirty="0">
              <a:solidFill>
                <a:srgbClr val="FFFFFF">
                  <a:lumMod val="75000"/>
                </a:srgbClr>
              </a:solidFill>
            </a:endParaRPr>
          </a:p>
        </p:txBody>
      </p:sp>
      <p:pic>
        <p:nvPicPr>
          <p:cNvPr id="20" name="Picture 19" descr="framework_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96199" y="6231887"/>
            <a:ext cx="664547" cy="489816"/>
          </a:xfrm>
          <a:prstGeom prst="rect">
            <a:avLst/>
          </a:prstGeom>
        </p:spPr>
      </p:pic>
      <p:sp>
        <p:nvSpPr>
          <p:cNvPr id="21" name="Title 1"/>
          <p:cNvSpPr>
            <a:spLocks noGrp="1"/>
          </p:cNvSpPr>
          <p:nvPr>
            <p:ph type="title"/>
          </p:nvPr>
        </p:nvSpPr>
        <p:spPr>
          <a:xfrm>
            <a:off x="609600" y="105153"/>
            <a:ext cx="10972800" cy="845538"/>
          </a:xfrm>
        </p:spPr>
        <p:txBody>
          <a:bodyPr>
            <a:normAutofit/>
          </a:bodyPr>
          <a:lstStyle>
            <a:lvl1pPr>
              <a:defRPr sz="3600" i="0">
                <a:solidFill>
                  <a:srgbClr val="3D78B4"/>
                </a:solidFill>
              </a:defRPr>
            </a:lvl1pPr>
          </a:lstStyle>
          <a:p>
            <a:r>
              <a:rPr lang="en-US" dirty="0"/>
              <a:t>Click to edit Master title style</a:t>
            </a:r>
          </a:p>
        </p:txBody>
      </p:sp>
      <p:sp>
        <p:nvSpPr>
          <p:cNvPr id="22" name="Rectangle 21"/>
          <p:cNvSpPr/>
          <p:nvPr userDrawn="1"/>
        </p:nvSpPr>
        <p:spPr>
          <a:xfrm>
            <a:off x="0" y="1030750"/>
            <a:ext cx="12192000" cy="3175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pic>
        <p:nvPicPr>
          <p:cNvPr id="23" name="Picture 22" descr="academics_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6580" y="1030750"/>
            <a:ext cx="425712" cy="319284"/>
          </a:xfrm>
          <a:prstGeom prst="rect">
            <a:avLst/>
          </a:prstGeom>
        </p:spPr>
      </p:pic>
      <p:pic>
        <p:nvPicPr>
          <p:cNvPr id="24" name="Picture 23" descr="personalqualities_ico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95976" y="1030750"/>
            <a:ext cx="423333" cy="317500"/>
          </a:xfrm>
          <a:prstGeom prst="rect">
            <a:avLst/>
          </a:prstGeom>
        </p:spPr>
      </p:pic>
      <p:pic>
        <p:nvPicPr>
          <p:cNvPr id="25" name="Picture 24" descr="systemsthinking_ico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3573" y="1030751"/>
            <a:ext cx="428108" cy="321081"/>
          </a:xfrm>
          <a:prstGeom prst="rect">
            <a:avLst/>
          </a:prstGeom>
        </p:spPr>
      </p:pic>
    </p:spTree>
    <p:extLst>
      <p:ext uri="{BB962C8B-B14F-4D97-AF65-F5344CB8AC3E}">
        <p14:creationId xmlns:p14="http://schemas.microsoft.com/office/powerpoint/2010/main" val="2164754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729916" y="6365496"/>
            <a:ext cx="5204269" cy="228661"/>
          </a:xfrm>
          <a:prstGeom prst="rect">
            <a:avLst/>
          </a:prstGeom>
        </p:spPr>
        <p:txBody>
          <a:bodyPr/>
          <a:lstStyle>
            <a:lvl1pPr>
              <a:defRPr>
                <a:solidFill>
                  <a:schemeClr val="bg1"/>
                </a:solidFill>
              </a:defRPr>
            </a:lvl1pPr>
          </a:lstStyle>
          <a:p>
            <a:r>
              <a:rPr lang="en-US" dirty="0">
                <a:solidFill>
                  <a:prstClr val="white"/>
                </a:solidFill>
              </a:rPr>
              <a:t>Carson Consulting &amp; Training, LLC</a:t>
            </a:r>
          </a:p>
        </p:txBody>
      </p:sp>
      <p:sp>
        <p:nvSpPr>
          <p:cNvPr id="6" name="Slide Number Placeholder 5"/>
          <p:cNvSpPr>
            <a:spLocks noGrp="1"/>
          </p:cNvSpPr>
          <p:nvPr>
            <p:ph type="sldNum" sz="quarter" idx="12"/>
          </p:nvPr>
        </p:nvSpPr>
        <p:spPr>
          <a:xfrm>
            <a:off x="10545280" y="632531"/>
            <a:ext cx="440826" cy="430887"/>
          </a:xfrm>
          <a:prstGeom prst="rect">
            <a:avLst/>
          </a:prstGeom>
        </p:spPr>
        <p:txBody>
          <a:bodyPr anchor="b"/>
          <a:lstStyle>
            <a:lvl1pPr algn="ctr">
              <a:defRPr sz="2800"/>
            </a:lvl1pPr>
          </a:lstStyle>
          <a:p>
            <a:fld id="{66A45861-353D-43AF-AB96-E2F3DD64295E}" type="slidenum">
              <a:rPr smtClean="0">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250210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FBD4036B-C240-4862-8FD4-60A92F83E5E9}" type="datetime1">
              <a:rPr lang="en-US">
                <a:solidFill>
                  <a:prstClr val="black"/>
                </a:solidFill>
              </a:rPr>
              <a:pPr>
                <a:defRPr/>
              </a:pPr>
              <a:t>7/26/16</a:t>
            </a:fld>
            <a:endParaRPr lang="en-US">
              <a:solidFill>
                <a:prstClr val="black"/>
              </a:solidFill>
            </a:endParaRPr>
          </a:p>
        </p:txBody>
      </p:sp>
      <p:sp>
        <p:nvSpPr>
          <p:cNvPr id="8" name="Footer Placeholder 4"/>
          <p:cNvSpPr>
            <a:spLocks noGrp="1"/>
          </p:cNvSpPr>
          <p:nvPr>
            <p:ph type="ftr" sz="quarter" idx="11"/>
          </p:nvPr>
        </p:nvSpPr>
        <p:spPr>
          <a:xfrm>
            <a:off x="4165600" y="6446839"/>
            <a:ext cx="3860800" cy="365125"/>
          </a:xfrm>
          <a:prstGeom prst="rect">
            <a:avLst/>
          </a:prstGeom>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2"/>
          </p:nvPr>
        </p:nvSpPr>
        <p:spPr/>
        <p:txBody>
          <a:bodyPr/>
          <a:lstStyle>
            <a:lvl1pPr>
              <a:defRPr/>
            </a:lvl1pPr>
          </a:lstStyle>
          <a:p>
            <a:fld id="{5CB05923-F67F-4E28-95CE-9A382EC10A85}" type="slidenum">
              <a:rPr altLang="en-US">
                <a:solidFill>
                  <a:prstClr val="white">
                    <a:lumMod val="75000"/>
                  </a:prstClr>
                </a:solidFill>
              </a:rPr>
              <a:pPr/>
              <a:t>‹#›</a:t>
            </a:fld>
            <a:endParaRPr altLang="en-US">
              <a:solidFill>
                <a:prstClr val="white">
                  <a:lumMod val="75000"/>
                </a:prstClr>
              </a:solidFill>
            </a:endParaRPr>
          </a:p>
        </p:txBody>
      </p:sp>
    </p:spTree>
    <p:extLst>
      <p:ext uri="{BB962C8B-B14F-4D97-AF65-F5344CB8AC3E}">
        <p14:creationId xmlns:p14="http://schemas.microsoft.com/office/powerpoint/2010/main" val="139004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332601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2055814"/>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81861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915481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728365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748317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1231392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605944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798185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12192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1"/>
            <a:ext cx="7515935" cy="6858001"/>
          </a:xfrm>
          <a:prstGeom prst="rect">
            <a:avLst/>
          </a:prstGeom>
        </p:spPr>
      </p:pic>
      <p:sp>
        <p:nvSpPr>
          <p:cNvPr id="2" name="Title 1"/>
          <p:cNvSpPr>
            <a:spLocks noGrp="1"/>
          </p:cNvSpPr>
          <p:nvPr>
            <p:ph type="title" hasCustomPrompt="1"/>
          </p:nvPr>
        </p:nvSpPr>
        <p:spPr>
          <a:xfrm>
            <a:off x="963084" y="3535839"/>
            <a:ext cx="103632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981200" y="6356351"/>
            <a:ext cx="1776765" cy="365125"/>
          </a:xfrm>
          <a:prstGeom prst="rect">
            <a:avLst/>
          </a:prstGeom>
        </p:spPr>
        <p:txBody>
          <a:bodyPr/>
          <a:lstStyle>
            <a:lvl1pPr>
              <a:defRPr b="1">
                <a:solidFill>
                  <a:schemeClr val="bg1"/>
                </a:solidFill>
              </a:defRPr>
            </a:lvl1pPr>
          </a:lstStyle>
          <a:p>
            <a:pPr fontAlgn="base">
              <a:spcBef>
                <a:spcPct val="0"/>
              </a:spcBef>
              <a:spcAft>
                <a:spcPct val="0"/>
              </a:spcAft>
            </a:pPr>
            <a:fld id="{C22B7696-F562-4F47-9437-D675BB36298F}" type="datetime1">
              <a:rPr lang="en-US" sz="2400" smtClean="0">
                <a:solidFill>
                  <a:srgbClr val="FFFFFF"/>
                </a:solidFill>
                <a:ea typeface="ＭＳ Ｐゴシック"/>
              </a:rPr>
              <a:pPr fontAlgn="base">
                <a:spcBef>
                  <a:spcPct val="0"/>
                </a:spcBef>
                <a:spcAft>
                  <a:spcPct val="0"/>
                </a:spcAft>
              </a:pPr>
              <a:t>7/26/16</a:t>
            </a:fld>
            <a:endParaRPr lang="en-US" sz="2400" dirty="0">
              <a:solidFill>
                <a:srgbClr val="FFFFFF"/>
              </a:solidFill>
              <a:ea typeface="ＭＳ Ｐゴシック"/>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b="1">
                <a:solidFill>
                  <a:schemeClr val="bg1"/>
                </a:solidFill>
              </a:defRPr>
            </a:lvl1pPr>
          </a:lstStyle>
          <a:p>
            <a:pPr fontAlgn="base">
              <a:spcBef>
                <a:spcPct val="0"/>
              </a:spcBef>
              <a:spcAft>
                <a:spcPct val="0"/>
              </a:spcAft>
            </a:pPr>
            <a:r>
              <a:rPr lang="en-US" sz="2400" dirty="0">
                <a:solidFill>
                  <a:srgbClr val="FFFFFF"/>
                </a:solidFill>
                <a:ea typeface="ＭＳ Ｐゴシック"/>
              </a:rPr>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smtClean="0">
                <a:solidFill>
                  <a:srgbClr val="FFFFFF"/>
                </a:solidFill>
              </a:rPr>
              <a:pPr/>
              <a:t>‹#›</a:t>
            </a:fld>
            <a:endParaRPr dirty="0">
              <a:solidFill>
                <a:srgbClr val="FFFFFF"/>
              </a:solidFill>
            </a:endParaRPr>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3201" y="326744"/>
            <a:ext cx="1336281" cy="984931"/>
          </a:xfrm>
          <a:prstGeom prst="rect">
            <a:avLst/>
          </a:prstGeom>
        </p:spPr>
      </p:pic>
      <p:sp>
        <p:nvSpPr>
          <p:cNvPr id="3" name="Text Placeholder 2"/>
          <p:cNvSpPr>
            <a:spLocks noGrp="1"/>
          </p:cNvSpPr>
          <p:nvPr>
            <p:ph type="body" idx="1" hasCustomPrompt="1"/>
          </p:nvPr>
        </p:nvSpPr>
        <p:spPr>
          <a:xfrm>
            <a:off x="963084" y="2035652"/>
            <a:ext cx="103632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95152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17" name="Footer Placeholder 16"/>
          <p:cNvSpPr>
            <a:spLocks noGrp="1"/>
          </p:cNvSpPr>
          <p:nvPr>
            <p:ph type="ftr" sz="quarter" idx="11"/>
          </p:nvPr>
        </p:nvSpPr>
        <p:spPr>
          <a:xfrm>
            <a:off x="7213600" y="4205288"/>
            <a:ext cx="1727200" cy="457200"/>
          </a:xfrm>
        </p:spPr>
        <p:txBody>
          <a:bodyPr/>
          <a:lstStyle/>
          <a:p>
            <a:endParaRPr kumimoji="0" lang="en-US" sz="1400" dirty="0">
              <a:solidFill>
                <a:schemeClr val="tx2"/>
              </a:solidFill>
            </a:endParaRPr>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018271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2470423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34998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210432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6" name="Footer Placeholder 5"/>
          <p:cNvSpPr>
            <a:spLocks noGrp="1"/>
          </p:cNvSpPr>
          <p:nvPr>
            <p:ph type="ftr" sz="quarter" idx="11"/>
          </p:nvPr>
        </p:nvSpPr>
        <p:spPr/>
        <p:txBody>
          <a:bodyPr/>
          <a:lstStyle/>
          <a:p>
            <a:endParaRPr kumimoji="0" lang="en-US" sz="1400" dirty="0">
              <a:solidFill>
                <a:schemeClr val="tx2"/>
              </a:solidFill>
            </a:endParaRPr>
          </a:p>
        </p:txBody>
      </p:sp>
      <p:sp>
        <p:nvSpPr>
          <p:cNvPr id="7" name="Slide Number Placeholder 6"/>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1529632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27" name="Slide Number Placeholder 26"/>
          <p:cNvSpPr>
            <a:spLocks noGrp="1"/>
          </p:cNvSpPr>
          <p:nvPr>
            <p:ph type="sldNum" sz="quarter" idx="11"/>
          </p:nvPr>
        </p:nvSpPr>
        <p:spPr/>
        <p:txBody>
          <a:bodyPr rtlCol="0"/>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
        <p:nvSpPr>
          <p:cNvPr id="28" name="Footer Placeholder 27"/>
          <p:cNvSpPr>
            <a:spLocks noGrp="1"/>
          </p:cNvSpPr>
          <p:nvPr>
            <p:ph type="ftr" sz="quarter" idx="12"/>
          </p:nvPr>
        </p:nvSpPr>
        <p:spPr/>
        <p:txBody>
          <a:bodyPr rtlCol="0"/>
          <a:lstStyle/>
          <a:p>
            <a:endParaRPr kumimoji="0" lang="en-US" sz="1400" dirty="0">
              <a:solidFill>
                <a:schemeClr val="tx2"/>
              </a:solidFill>
            </a:endParaRPr>
          </a:p>
        </p:txBody>
      </p:sp>
    </p:spTree>
    <p:extLst>
      <p:ext uri="{BB962C8B-B14F-4D97-AF65-F5344CB8AC3E}">
        <p14:creationId xmlns:p14="http://schemas.microsoft.com/office/powerpoint/2010/main" val="1288930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4" name="Footer Placeholder 3"/>
          <p:cNvSpPr>
            <a:spLocks noGrp="1"/>
          </p:cNvSpPr>
          <p:nvPr>
            <p:ph type="ftr" sz="quarter" idx="11"/>
          </p:nvPr>
        </p:nvSpPr>
        <p:spPr>
          <a:xfrm>
            <a:off x="7010400" y="612648"/>
            <a:ext cx="1767840" cy="457200"/>
          </a:xfrm>
        </p:spPr>
        <p:txBody>
          <a:bodyPr/>
          <a:lstStyle/>
          <a:p>
            <a:endParaRPr kumimoji="0" lang="en-US" sz="1400" dirty="0">
              <a:solidFill>
                <a:schemeClr val="tx2"/>
              </a:solidFill>
            </a:endParaRPr>
          </a:p>
        </p:txBody>
      </p:sp>
      <p:sp>
        <p:nvSpPr>
          <p:cNvPr id="5" name="Slide Number Placeholder 4"/>
          <p:cNvSpPr>
            <a:spLocks noGrp="1"/>
          </p:cNvSpPr>
          <p:nvPr>
            <p:ph type="sldNum" sz="quarter" idx="12"/>
          </p:nvPr>
        </p:nvSpPr>
        <p:spPr>
          <a:xfrm>
            <a:off x="10899648" y="2272"/>
            <a:ext cx="1016000" cy="365760"/>
          </a:xfrm>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1674929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3" name="Footer Placeholder 2"/>
          <p:cNvSpPr>
            <a:spLocks noGrp="1"/>
          </p:cNvSpPr>
          <p:nvPr>
            <p:ph type="ftr" sz="quarter" idx="11"/>
          </p:nvPr>
        </p:nvSpPr>
        <p:spPr/>
        <p:txBody>
          <a:bodyPr/>
          <a:lstStyle/>
          <a:p>
            <a:endParaRPr kumimoji="0" lang="en-US" sz="1400" dirty="0">
              <a:solidFill>
                <a:schemeClr val="tx2"/>
              </a:solidFill>
            </a:endParaRPr>
          </a:p>
        </p:txBody>
      </p:sp>
      <p:sp>
        <p:nvSpPr>
          <p:cNvPr id="4" name="Slide Number Placeholder 3"/>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2015252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6" name="Footer Placeholder 5"/>
          <p:cNvSpPr>
            <a:spLocks noGrp="1"/>
          </p:cNvSpPr>
          <p:nvPr>
            <p:ph type="ftr" sz="quarter" idx="11"/>
          </p:nvPr>
        </p:nvSpPr>
        <p:spPr/>
        <p:txBody>
          <a:bodyPr/>
          <a:lstStyle/>
          <a:p>
            <a:endParaRPr kumimoji="0" lang="en-US" sz="1400" dirty="0">
              <a:solidFill>
                <a:schemeClr val="tx2"/>
              </a:solidFill>
            </a:endParaRPr>
          </a:p>
        </p:txBody>
      </p:sp>
      <p:sp>
        <p:nvSpPr>
          <p:cNvPr id="7" name="Slide Number Placeholder 6"/>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519543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6" name="Footer Placeholder 5"/>
          <p:cNvSpPr>
            <a:spLocks noGrp="1"/>
          </p:cNvSpPr>
          <p:nvPr>
            <p:ph type="ftr" sz="quarter" idx="11"/>
          </p:nvPr>
        </p:nvSpPr>
        <p:spPr/>
        <p:txBody>
          <a:bodyPr/>
          <a:lstStyle/>
          <a:p>
            <a:endParaRPr kumimoji="0" lang="en-US" sz="1400" dirty="0">
              <a:solidFill>
                <a:schemeClr val="tx2"/>
              </a:solidFill>
            </a:endParaRPr>
          </a:p>
        </p:txBody>
      </p:sp>
      <p:sp>
        <p:nvSpPr>
          <p:cNvPr id="7" name="Slide Number Placeholder 6"/>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401360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97528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5" name="Footer Placeholder 4"/>
          <p:cNvSpPr>
            <a:spLocks noGrp="1"/>
          </p:cNvSpPr>
          <p:nvPr>
            <p:ph type="ftr" sz="quarter" idx="11"/>
          </p:nvPr>
        </p:nvSpPr>
        <p:spPr/>
        <p:txBody>
          <a:bodyPr/>
          <a:lstStyle/>
          <a:p>
            <a:endParaRPr kumimoji="0" lang="en-US" sz="1400"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3478236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046522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788096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1231392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83965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3"/>
            <a:ext cx="10966449"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55378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12192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FFFFFF"/>
              </a:solidFill>
            </a:endParaRPr>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1"/>
            <a:ext cx="7515935" cy="6858001"/>
          </a:xfrm>
          <a:prstGeom prst="rect">
            <a:avLst/>
          </a:prstGeom>
        </p:spPr>
      </p:pic>
      <p:sp>
        <p:nvSpPr>
          <p:cNvPr id="2" name="Title 1"/>
          <p:cNvSpPr>
            <a:spLocks noGrp="1"/>
          </p:cNvSpPr>
          <p:nvPr>
            <p:ph type="title" hasCustomPrompt="1"/>
          </p:nvPr>
        </p:nvSpPr>
        <p:spPr>
          <a:xfrm>
            <a:off x="963084" y="3535839"/>
            <a:ext cx="103632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981200" y="6356351"/>
            <a:ext cx="1776765" cy="365125"/>
          </a:xfrm>
          <a:prstGeom prst="rect">
            <a:avLst/>
          </a:prstGeom>
        </p:spPr>
        <p:txBody>
          <a:bodyPr/>
          <a:lstStyle>
            <a:lvl1pPr>
              <a:defRPr b="1">
                <a:solidFill>
                  <a:schemeClr val="bg1"/>
                </a:solidFill>
              </a:defRPr>
            </a:lvl1pPr>
          </a:lstStyle>
          <a:p>
            <a:pPr fontAlgn="base">
              <a:spcBef>
                <a:spcPct val="0"/>
              </a:spcBef>
              <a:spcAft>
                <a:spcPct val="0"/>
              </a:spcAft>
            </a:pPr>
            <a:fld id="{C22B7696-F562-4F47-9437-D675BB36298F}" type="datetime1">
              <a:rPr lang="en-US" sz="2400" smtClean="0">
                <a:solidFill>
                  <a:srgbClr val="FFFFFF"/>
                </a:solidFill>
                <a:ea typeface="ＭＳ Ｐゴシック"/>
              </a:rPr>
              <a:pPr fontAlgn="base">
                <a:spcBef>
                  <a:spcPct val="0"/>
                </a:spcBef>
                <a:spcAft>
                  <a:spcPct val="0"/>
                </a:spcAft>
              </a:pPr>
              <a:t>7/26/16</a:t>
            </a:fld>
            <a:endParaRPr lang="en-US" sz="2400" dirty="0">
              <a:solidFill>
                <a:srgbClr val="FFFFFF"/>
              </a:solidFill>
              <a:ea typeface="ＭＳ Ｐゴシック"/>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b="1">
                <a:solidFill>
                  <a:schemeClr val="bg1"/>
                </a:solidFill>
              </a:defRPr>
            </a:lvl1pPr>
          </a:lstStyle>
          <a:p>
            <a:pPr fontAlgn="base">
              <a:spcBef>
                <a:spcPct val="0"/>
              </a:spcBef>
              <a:spcAft>
                <a:spcPct val="0"/>
              </a:spcAft>
            </a:pPr>
            <a:r>
              <a:rPr lang="en-US" sz="2400" dirty="0">
                <a:solidFill>
                  <a:srgbClr val="FFFFFF"/>
                </a:solidFill>
                <a:ea typeface="ＭＳ Ｐゴシック"/>
              </a:rPr>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smtClean="0">
                <a:solidFill>
                  <a:srgbClr val="FFFFFF"/>
                </a:solidFill>
              </a:rPr>
              <a:pPr/>
              <a:t>‹#›</a:t>
            </a:fld>
            <a:endParaRPr dirty="0">
              <a:solidFill>
                <a:srgbClr val="FFFFFF"/>
              </a:solidFill>
            </a:endParaRPr>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3201" y="326744"/>
            <a:ext cx="1336281" cy="984931"/>
          </a:xfrm>
          <a:prstGeom prst="rect">
            <a:avLst/>
          </a:prstGeom>
        </p:spPr>
      </p:pic>
      <p:sp>
        <p:nvSpPr>
          <p:cNvPr id="3" name="Text Placeholder 2"/>
          <p:cNvSpPr>
            <a:spLocks noGrp="1"/>
          </p:cNvSpPr>
          <p:nvPr>
            <p:ph type="body" idx="1" hasCustomPrompt="1"/>
          </p:nvPr>
        </p:nvSpPr>
        <p:spPr>
          <a:xfrm>
            <a:off x="963084" y="2035652"/>
            <a:ext cx="103632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74737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theme" Target="../theme/theme2.xml"/><Relationship Id="rId14" Type="http://schemas.openxmlformats.org/officeDocument/2006/relationships/image" Target="../media/image2.jp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4.xml"/><Relationship Id="rId3" Type="http://schemas.openxmlformats.org/officeDocument/2006/relationships/image" Target="../media/image8.jp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 Id="rId3" Type="http://schemas.openxmlformats.org/officeDocument/2006/relationships/image" Target="../media/image8.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4" Type="http://schemas.openxmlformats.org/officeDocument/2006/relationships/image" Target="../media/image8.jp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2.jp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theme" Target="../theme/theme8.xml"/><Relationship Id="rId9" Type="http://schemas.openxmlformats.org/officeDocument/2006/relationships/image" Target="../media/image2.jp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9.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1" name="Title Placeholder 1"/>
          <p:cNvSpPr>
            <a:spLocks noGrp="1"/>
          </p:cNvSpPr>
          <p:nvPr>
            <p:ph type="title"/>
          </p:nvPr>
        </p:nvSpPr>
        <p:spPr bwMode="gray">
          <a:xfrm>
            <a:off x="911749" y="1921374"/>
            <a:ext cx="10971223" cy="769441"/>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911858" y="2935824"/>
            <a:ext cx="10971108"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Fourth Level</a:t>
            </a:r>
          </a:p>
        </p:txBody>
      </p:sp>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pPr fontAlgn="base">
              <a:spcBef>
                <a:spcPct val="0"/>
              </a:spcBef>
              <a:spcAft>
                <a:spcPct val="0"/>
              </a:spcAft>
            </a:pPr>
            <a:r>
              <a:rPr lang="en-US" dirty="0">
                <a:solidFill>
                  <a:srgbClr val="000000">
                    <a:tint val="75000"/>
                  </a:srgbClr>
                </a:solidFill>
                <a:ea typeface="ＭＳ Ｐゴシック"/>
              </a:rPr>
              <a:t>Copyright © 20XX American Institutes for Research. All rights reserved.</a:t>
            </a:r>
          </a:p>
        </p:txBody>
      </p:sp>
    </p:spTree>
    <p:extLst>
      <p:ext uri="{BB962C8B-B14F-4D97-AF65-F5344CB8AC3E}">
        <p14:creationId xmlns:p14="http://schemas.microsoft.com/office/powerpoint/2010/main" val="3509835391"/>
      </p:ext>
    </p:extLst>
  </p:cSld>
  <p:clrMap bg1="lt1" tx1="dk1" bg2="lt2" tx2="dk2" accent1="accent1" accent2="accent2" accent3="accent3" accent4="accent4" accent5="accent5" accent6="accent6" hlink="hlink" folHlink="folHlink"/>
  <p:sldLayoutIdLst>
    <p:sldLayoutId id="2147483661" r:id="rId1"/>
    <p:sldLayoutId id="2147483740" r:id="rId2"/>
  </p:sldLayoutIdLst>
  <p:hf hdr="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0" indent="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0" indent="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gray">
          <a:xfrm>
            <a:off x="0" y="0"/>
            <a:ext cx="12192000" cy="6858000"/>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FFFFFF">
                    <a:lumMod val="75000"/>
                  </a:srgbClr>
                </a:solidFill>
              </a:rPr>
              <a:pPr algn="r" fontAlgn="base">
                <a:spcBef>
                  <a:spcPct val="0"/>
                </a:spcBef>
                <a:spcAft>
                  <a:spcPct val="0"/>
                </a:spcAft>
              </a:pPr>
              <a:t>‹#›</a:t>
            </a:fld>
            <a:endParaRPr dirty="0">
              <a:solidFill>
                <a:srgbClr val="FFFFFF">
                  <a:lumMod val="75000"/>
                </a:srgbClr>
              </a:solidFill>
            </a:endParaRPr>
          </a:p>
        </p:txBody>
      </p:sp>
    </p:spTree>
    <p:extLst>
      <p:ext uri="{BB962C8B-B14F-4D97-AF65-F5344CB8AC3E}">
        <p14:creationId xmlns:p14="http://schemas.microsoft.com/office/powerpoint/2010/main" val="26930990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735" r:id="rId8"/>
    <p:sldLayoutId id="2147483736" r:id="rId9"/>
    <p:sldLayoutId id="2147483737" r:id="rId10"/>
    <p:sldLayoutId id="2147483738" r:id="rId11"/>
    <p:sldLayoutId id="2147483739" r:id="rId12"/>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6517" y="3709988"/>
            <a:ext cx="109728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dirty="0"/>
              <a:t>Click to edit Master title style</a:t>
            </a:r>
          </a:p>
        </p:txBody>
      </p:sp>
      <p:sp>
        <p:nvSpPr>
          <p:cNvPr id="3" name="Text Placeholder 2"/>
          <p:cNvSpPr>
            <a:spLocks noGrp="1"/>
          </p:cNvSpPr>
          <p:nvPr>
            <p:ph type="body" idx="1"/>
          </p:nvPr>
        </p:nvSpPr>
        <p:spPr>
          <a:xfrm>
            <a:off x="916517" y="4529139"/>
            <a:ext cx="10972800" cy="1389062"/>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11725872" y="6507316"/>
            <a:ext cx="157094" cy="153888"/>
          </a:xfrm>
          <a:prstGeom prst="rect">
            <a:avLst/>
          </a:prstGeom>
        </p:spPr>
        <p:txBody>
          <a:bodyPr vert="horz" wrap="none" lIns="0" tIns="0" rIns="0" bIns="0" rtlCol="0" anchor="ctr">
            <a:spAutoFit/>
          </a:bodyPr>
          <a:lstStyle>
            <a:lvl1pPr algn="r">
              <a:defRPr sz="1000">
                <a:solidFill>
                  <a:schemeClr val="tx2">
                    <a:lumMod val="75000"/>
                  </a:schemeClr>
                </a:solidFill>
              </a:defRPr>
            </a:lvl1pPr>
          </a:lstStyle>
          <a:p>
            <a:pPr fontAlgn="base">
              <a:spcBef>
                <a:spcPct val="0"/>
              </a:spcBef>
              <a:spcAft>
                <a:spcPct val="0"/>
              </a:spcAft>
            </a:pPr>
            <a:fld id="{A1A8B8B9-B651-4439-A868-E8F04EF81465}" type="slidenum">
              <a:rPr lang="en-US" smtClean="0">
                <a:solidFill>
                  <a:srgbClr val="326295">
                    <a:lumMod val="75000"/>
                  </a:srgbClr>
                </a:solidFill>
                <a:ea typeface="ＭＳ Ｐゴシック"/>
              </a:rPr>
              <a:pPr fontAlgn="base">
                <a:spcBef>
                  <a:spcPct val="0"/>
                </a:spcBef>
                <a:spcAft>
                  <a:spcPct val="0"/>
                </a:spcAft>
              </a:pPr>
              <a:t>‹#›</a:t>
            </a:fld>
            <a:endParaRPr lang="en-US" dirty="0">
              <a:solidFill>
                <a:srgbClr val="326295">
                  <a:lumMod val="75000"/>
                </a:srgbClr>
              </a:solidFill>
              <a:ea typeface="ＭＳ Ｐゴシック"/>
            </a:endParaRPr>
          </a:p>
        </p:txBody>
      </p:sp>
    </p:spTree>
    <p:extLst>
      <p:ext uri="{BB962C8B-B14F-4D97-AF65-F5344CB8AC3E}">
        <p14:creationId xmlns:p14="http://schemas.microsoft.com/office/powerpoint/2010/main" val="1747394308"/>
      </p:ext>
    </p:extLst>
  </p:cSld>
  <p:clrMap bg1="lt1" tx1="dk1" bg2="lt2" tx2="dk2" accent1="accent1" accent2="accent2" accent3="accent3" accent4="accent4" accent5="accent5" accent6="accent6" hlink="hlink" folHlink="folHlink"/>
  <p:sldLayoutIdLst>
    <p:sldLayoutId id="2147483674" r:id="rId1"/>
  </p:sldLayoutIdLst>
  <p:hf hdr="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 Placeholder 1"/>
          <p:cNvSpPr>
            <a:spLocks noGrp="1"/>
          </p:cNvSpPr>
          <p:nvPr>
            <p:ph type="body" idx="1"/>
          </p:nvPr>
        </p:nvSpPr>
        <p:spPr bwMode="gray">
          <a:xfrm>
            <a:off x="916517" y="2055814"/>
            <a:ext cx="10966449"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11725873" y="6110288"/>
            <a:ext cx="157094" cy="153888"/>
          </a:xfrm>
          <a:prstGeom prst="rect">
            <a:avLst/>
          </a:prstGeom>
          <a:noFill/>
        </p:spPr>
        <p:txBody>
          <a:bodyPr wrap="none" lIns="0" tIns="0" rIns="0" bIns="0">
            <a:spAutoFit/>
          </a:bodyPr>
          <a:lstStyle>
            <a:lvl1pPr>
              <a:defRPr lang="en-US" sz="1000" smtClean="0">
                <a:solidFill>
                  <a:schemeClr val="tx2">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326295">
                    <a:lumMod val="75000"/>
                  </a:srgbClr>
                </a:solidFill>
              </a:rPr>
              <a:pPr algn="r" fontAlgn="base">
                <a:spcBef>
                  <a:spcPct val="0"/>
                </a:spcBef>
                <a:spcAft>
                  <a:spcPct val="0"/>
                </a:spcAft>
              </a:pPr>
              <a:t>‹#›</a:t>
            </a:fld>
            <a:endParaRPr dirty="0">
              <a:solidFill>
                <a:srgbClr val="326295">
                  <a:lumMod val="75000"/>
                </a:srgbClr>
              </a:solidFill>
            </a:endParaRPr>
          </a:p>
        </p:txBody>
      </p:sp>
    </p:spTree>
    <p:extLst>
      <p:ext uri="{BB962C8B-B14F-4D97-AF65-F5344CB8AC3E}">
        <p14:creationId xmlns:p14="http://schemas.microsoft.com/office/powerpoint/2010/main" val="573425121"/>
      </p:ext>
    </p:extLst>
  </p:cSld>
  <p:clrMap bg1="lt1" tx1="dk1" bg2="lt2" tx2="dk2" accent1="accent1" accent2="accent2" accent3="accent3" accent4="accent4" accent5="accent5" accent6="accent6" hlink="hlink" folHlink="folHlink"/>
  <p:sldLayoutIdLst>
    <p:sldLayoutId id="2147483676" r:id="rId1"/>
  </p:sldLayoutIdLst>
  <p:hf hdr="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 Placeholder 1"/>
          <p:cNvSpPr>
            <a:spLocks noGrp="1"/>
          </p:cNvSpPr>
          <p:nvPr>
            <p:ph type="body" idx="1"/>
          </p:nvPr>
        </p:nvSpPr>
        <p:spPr bwMode="gray">
          <a:xfrm>
            <a:off x="916517" y="2055814"/>
            <a:ext cx="10966449"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11725873" y="6110288"/>
            <a:ext cx="157094" cy="153888"/>
          </a:xfrm>
          <a:prstGeom prst="rect">
            <a:avLst/>
          </a:prstGeom>
          <a:noFill/>
        </p:spPr>
        <p:txBody>
          <a:bodyPr wrap="none" lIns="0" tIns="0" rIns="0" bIns="0">
            <a:spAutoFit/>
          </a:bodyPr>
          <a:lstStyle>
            <a:lvl1pPr>
              <a:defRPr lang="en-US" sz="1000" smtClean="0">
                <a:solidFill>
                  <a:schemeClr val="tx2">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326295">
                    <a:lumMod val="75000"/>
                  </a:srgbClr>
                </a:solidFill>
              </a:rPr>
              <a:pPr algn="r" fontAlgn="base">
                <a:spcBef>
                  <a:spcPct val="0"/>
                </a:spcBef>
                <a:spcAft>
                  <a:spcPct val="0"/>
                </a:spcAft>
              </a:pPr>
              <a:t>‹#›</a:t>
            </a:fld>
            <a:endParaRPr dirty="0">
              <a:solidFill>
                <a:srgbClr val="326295">
                  <a:lumMod val="75000"/>
                </a:srgbClr>
              </a:solidFill>
            </a:endParaRPr>
          </a:p>
        </p:txBody>
      </p:sp>
    </p:spTree>
    <p:extLst>
      <p:ext uri="{BB962C8B-B14F-4D97-AF65-F5344CB8AC3E}">
        <p14:creationId xmlns:p14="http://schemas.microsoft.com/office/powerpoint/2010/main" val="3079173781"/>
      </p:ext>
    </p:extLst>
  </p:cSld>
  <p:clrMap bg1="lt1" tx1="dk1" bg2="lt2" tx2="dk2" accent1="accent1" accent2="accent2" accent3="accent3" accent4="accent4" accent5="accent5" accent6="accent6" hlink="hlink" folHlink="folHlink"/>
  <p:sldLayoutIdLst>
    <p:sldLayoutId id="2147483678" r:id="rId1"/>
  </p:sldLayoutIdLst>
  <p:hf hdr="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 Placeholder 1"/>
          <p:cNvSpPr>
            <a:spLocks noGrp="1"/>
          </p:cNvSpPr>
          <p:nvPr>
            <p:ph type="body" idx="1"/>
          </p:nvPr>
        </p:nvSpPr>
        <p:spPr bwMode="gray">
          <a:xfrm>
            <a:off x="916517" y="2055814"/>
            <a:ext cx="10966449"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11725873" y="6110288"/>
            <a:ext cx="157094" cy="153888"/>
          </a:xfrm>
          <a:prstGeom prst="rect">
            <a:avLst/>
          </a:prstGeom>
          <a:noFill/>
        </p:spPr>
        <p:txBody>
          <a:bodyPr wrap="none" lIns="0" tIns="0" rIns="0" bIns="0">
            <a:spAutoFit/>
          </a:bodyPr>
          <a:lstStyle>
            <a:lvl1pPr>
              <a:defRPr lang="en-US" sz="1000" smtClean="0">
                <a:solidFill>
                  <a:schemeClr val="tx2">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326295">
                    <a:lumMod val="75000"/>
                  </a:srgbClr>
                </a:solidFill>
              </a:rPr>
              <a:pPr algn="r" fontAlgn="base">
                <a:spcBef>
                  <a:spcPct val="0"/>
                </a:spcBef>
                <a:spcAft>
                  <a:spcPct val="0"/>
                </a:spcAft>
              </a:pPr>
              <a:t>‹#›</a:t>
            </a:fld>
            <a:endParaRPr dirty="0">
              <a:solidFill>
                <a:srgbClr val="326295">
                  <a:lumMod val="75000"/>
                </a:srgbClr>
              </a:solidFill>
            </a:endParaRPr>
          </a:p>
        </p:txBody>
      </p:sp>
    </p:spTree>
    <p:extLst>
      <p:ext uri="{BB962C8B-B14F-4D97-AF65-F5344CB8AC3E}">
        <p14:creationId xmlns:p14="http://schemas.microsoft.com/office/powerpoint/2010/main" val="1476029770"/>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0" y="0"/>
            <a:ext cx="12192000" cy="6858000"/>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FFFFFF">
                    <a:lumMod val="75000"/>
                  </a:srgbClr>
                </a:solidFill>
              </a:rPr>
              <a:pPr algn="r" fontAlgn="base">
                <a:spcBef>
                  <a:spcPct val="0"/>
                </a:spcBef>
                <a:spcAft>
                  <a:spcPct val="0"/>
                </a:spcAft>
              </a:pPr>
              <a:t>‹#›</a:t>
            </a:fld>
            <a:endParaRPr dirty="0">
              <a:solidFill>
                <a:srgbClr val="FFFFFF">
                  <a:lumMod val="75000"/>
                </a:srgbClr>
              </a:solidFill>
            </a:endParaRPr>
          </a:p>
        </p:txBody>
      </p:sp>
    </p:spTree>
    <p:extLst>
      <p:ext uri="{BB962C8B-B14F-4D97-AF65-F5344CB8AC3E}">
        <p14:creationId xmlns:p14="http://schemas.microsoft.com/office/powerpoint/2010/main" val="39252784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4" r:id="rId9"/>
    <p:sldLayoutId id="2147483695" r:id="rId10"/>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0" y="0"/>
            <a:ext cx="12192000" cy="6858000"/>
          </a:xfrm>
          <a:prstGeom prst="rect">
            <a:avLst/>
          </a:prstGeom>
        </p:spPr>
      </p:pic>
      <p:sp>
        <p:nvSpPr>
          <p:cNvPr id="5123" name="Title Placeholder 1"/>
          <p:cNvSpPr>
            <a:spLocks noGrp="1"/>
          </p:cNvSpPr>
          <p:nvPr>
            <p:ph type="title"/>
          </p:nvPr>
        </p:nvSpPr>
        <p:spPr bwMode="gray">
          <a:xfrm>
            <a:off x="916518" y="318053"/>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2055812"/>
            <a:ext cx="10966449"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fontAlgn="base">
              <a:spcBef>
                <a:spcPct val="0"/>
              </a:spcBef>
              <a:spcAft>
                <a:spcPct val="0"/>
              </a:spcAft>
            </a:pPr>
            <a:fld id="{F3477EC8-074D-41C4-94AE-E9EA7CEEA348}" type="slidenum">
              <a:rPr>
                <a:solidFill>
                  <a:srgbClr val="FFFFFF">
                    <a:lumMod val="75000"/>
                  </a:srgbClr>
                </a:solidFill>
              </a:rPr>
              <a:pPr algn="r" fontAlgn="base">
                <a:spcBef>
                  <a:spcPct val="0"/>
                </a:spcBef>
                <a:spcAft>
                  <a:spcPct val="0"/>
                </a:spcAft>
              </a:pPr>
              <a:t>‹#›</a:t>
            </a:fld>
            <a:endParaRPr dirty="0">
              <a:solidFill>
                <a:srgbClr val="FFFFFF">
                  <a:lumMod val="75000"/>
                </a:srgbClr>
              </a:solidFill>
            </a:endParaRPr>
          </a:p>
        </p:txBody>
      </p:sp>
    </p:spTree>
    <p:extLst>
      <p:ext uri="{BB962C8B-B14F-4D97-AF65-F5344CB8AC3E}">
        <p14:creationId xmlns:p14="http://schemas.microsoft.com/office/powerpoint/2010/main" val="7587391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pPr algn="r" eaLnBrk="1" latinLnBrk="0" hangingPunct="1"/>
            <a:fld id="{564CF2E0-CCC4-4E1E-9902-C3C36AB3FDA4}" type="datetimeFigureOut">
              <a:rPr lang="en-US" smtClean="0"/>
              <a:pPr algn="r" eaLnBrk="1" latinLnBrk="0" hangingPunct="1"/>
              <a:t>7/26/16</a:t>
            </a:fld>
            <a:endParaRPr lang="en-US" sz="1400" dirty="0">
              <a:solidFill>
                <a:schemeClr val="tx2"/>
              </a:solidFill>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kumimoji="0" lang="en-US" sz="1400" dirty="0">
              <a:solidFill>
                <a:schemeClr val="tx2"/>
              </a:solidFill>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pPr algn="ctr" eaLnBrk="1" latinLnBrk="0" hangingPunct="1"/>
            <a:fld id="{6F42FDE4-A7DD-41A7-A0A6-9B649FB43336}" type="slidenum">
              <a:rPr kumimoji="0" lang="en-US" smtClean="0"/>
              <a:pPr algn="ctr" eaLnBrk="1" latinLnBrk="0" hangingPunct="1"/>
              <a:t>‹#›</a:t>
            </a:fld>
            <a:endParaRPr kumimoji="0" lang="en-US" sz="1400" dirty="0">
              <a:solidFill>
                <a:srgbClr val="FFFFFF"/>
              </a:solidFill>
              <a:latin typeface="+mj-lt"/>
              <a:ea typeface="+mj-ea"/>
              <a:cs typeface="+mj-cs"/>
            </a:endParaRPr>
          </a:p>
        </p:txBody>
      </p:sp>
    </p:spTree>
    <p:extLst>
      <p:ext uri="{BB962C8B-B14F-4D97-AF65-F5344CB8AC3E}">
        <p14:creationId xmlns:p14="http://schemas.microsoft.com/office/powerpoint/2010/main" val="149042182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image" Target="../media/image51.png"/></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0.xml"/><Relationship Id="rId4" Type="http://schemas.openxmlformats.org/officeDocument/2006/relationships/diagramLayout" Target="../diagrams/layout20.xml"/><Relationship Id="rId5" Type="http://schemas.openxmlformats.org/officeDocument/2006/relationships/diagramQuickStyle" Target="../diagrams/quickStyle20.xml"/><Relationship Id="rId6" Type="http://schemas.openxmlformats.org/officeDocument/2006/relationships/diagramColors" Target="../diagrams/colors20.xml"/><Relationship Id="rId7" Type="http://schemas.microsoft.com/office/2007/relationships/diagramDrawing" Target="../diagrams/drawing20.xml"/><Relationship Id="rId1" Type="http://schemas.openxmlformats.org/officeDocument/2006/relationships/slideLayout" Target="../slideLayouts/slideLayout10.xml"/><Relationship Id="rId2" Type="http://schemas.openxmlformats.org/officeDocument/2006/relationships/notesSlide" Target="../notesSlides/notesSlide86.xml"/></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comments" Target="../comments/comment1.xml"/><Relationship Id="rId1" Type="http://schemas.openxmlformats.org/officeDocument/2006/relationships/slideLayout" Target="../slideLayouts/slideLayout10.xml"/><Relationship Id="rId2" Type="http://schemas.openxmlformats.org/officeDocument/2006/relationships/notesSlide" Target="../notesSlides/notesSlide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9" Type="http://schemas.openxmlformats.org/officeDocument/2006/relationships/image" Target="../media/image61.jpeg"/><Relationship Id="rId20" Type="http://schemas.openxmlformats.org/officeDocument/2006/relationships/image" Target="../media/image67.jpeg"/><Relationship Id="rId21" Type="http://schemas.openxmlformats.org/officeDocument/2006/relationships/hyperlink" Target="http://www.careerclusters.org/clusters/it.htm" TargetMode="External"/><Relationship Id="rId22" Type="http://schemas.openxmlformats.org/officeDocument/2006/relationships/image" Target="../media/image68.jpeg"/><Relationship Id="rId23" Type="http://schemas.openxmlformats.org/officeDocument/2006/relationships/hyperlink" Target="http://www.careerclusters.org/clusters/t.htm" TargetMode="External"/><Relationship Id="rId24" Type="http://schemas.openxmlformats.org/officeDocument/2006/relationships/image" Target="../media/image69.jpeg"/><Relationship Id="rId25" Type="http://schemas.openxmlformats.org/officeDocument/2006/relationships/image" Target="../media/image70.jpeg"/><Relationship Id="rId26" Type="http://schemas.openxmlformats.org/officeDocument/2006/relationships/image" Target="http://www.careerclusters.org/images/newicons/Fin.jpg" TargetMode="External"/><Relationship Id="rId27" Type="http://schemas.openxmlformats.org/officeDocument/2006/relationships/image" Target="../media/image71.jpeg"/><Relationship Id="rId10" Type="http://schemas.openxmlformats.org/officeDocument/2006/relationships/image" Target="../media/image62.jpeg"/><Relationship Id="rId11" Type="http://schemas.openxmlformats.org/officeDocument/2006/relationships/image" Target="../media/image63.jpeg"/><Relationship Id="rId12" Type="http://schemas.openxmlformats.org/officeDocument/2006/relationships/image" Target="http://www.careerclusters.org/clusters/Busi.jpg" TargetMode="External"/><Relationship Id="rId13" Type="http://schemas.openxmlformats.org/officeDocument/2006/relationships/image" Target="../media/image64.jpeg"/><Relationship Id="rId14" Type="http://schemas.openxmlformats.org/officeDocument/2006/relationships/image" Target="http://www.careerclusters.org/images/newicons/Market.jpg" TargetMode="External"/><Relationship Id="rId15" Type="http://schemas.openxmlformats.org/officeDocument/2006/relationships/hyperlink" Target="http://www.careerclusters.org/clusters/et.htm" TargetMode="External"/><Relationship Id="rId16" Type="http://schemas.openxmlformats.org/officeDocument/2006/relationships/image" Target="../media/image65.jpeg"/><Relationship Id="rId17" Type="http://schemas.openxmlformats.org/officeDocument/2006/relationships/hyperlink" Target="http://www.careerclusters.org/clusters/gpa.htm" TargetMode="External"/><Relationship Id="rId18" Type="http://schemas.openxmlformats.org/officeDocument/2006/relationships/image" Target="../media/image66.jpeg"/><Relationship Id="rId19" Type="http://schemas.openxmlformats.org/officeDocument/2006/relationships/hyperlink" Target="http://www.careerclusters.org/clusters/hs.htm" TargetMode="External"/><Relationship Id="rId1" Type="http://schemas.openxmlformats.org/officeDocument/2006/relationships/slideLayout" Target="../slideLayouts/slideLayout38.xml"/><Relationship Id="rId2" Type="http://schemas.openxmlformats.org/officeDocument/2006/relationships/notesSlide" Target="../notesSlides/notesSlide89.xml"/><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hyperlink" Target="http://www.careerclusters.org/clusters/m.htm" TargetMode="External"/><Relationship Id="rId8" Type="http://schemas.openxmlformats.org/officeDocument/2006/relationships/image" Target="../media/image6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9" Type="http://schemas.openxmlformats.org/officeDocument/2006/relationships/image" Target="../media/image61.jpeg"/><Relationship Id="rId20" Type="http://schemas.openxmlformats.org/officeDocument/2006/relationships/image" Target="../media/image67.jpeg"/><Relationship Id="rId21" Type="http://schemas.openxmlformats.org/officeDocument/2006/relationships/hyperlink" Target="http://www.careerclusters.org/clusters/it.htm" TargetMode="External"/><Relationship Id="rId22" Type="http://schemas.openxmlformats.org/officeDocument/2006/relationships/image" Target="../media/image68.jpeg"/><Relationship Id="rId23" Type="http://schemas.openxmlformats.org/officeDocument/2006/relationships/hyperlink" Target="http://www.careerclusters.org/clusters/t.htm" TargetMode="External"/><Relationship Id="rId24" Type="http://schemas.openxmlformats.org/officeDocument/2006/relationships/image" Target="../media/image69.jpeg"/><Relationship Id="rId25" Type="http://schemas.openxmlformats.org/officeDocument/2006/relationships/image" Target="../media/image70.jpeg"/><Relationship Id="rId26" Type="http://schemas.openxmlformats.org/officeDocument/2006/relationships/image" Target="http://www.careerclusters.org/images/newicons/Fin.jpg" TargetMode="External"/><Relationship Id="rId27" Type="http://schemas.openxmlformats.org/officeDocument/2006/relationships/image" Target="../media/image71.jpeg"/><Relationship Id="rId10" Type="http://schemas.openxmlformats.org/officeDocument/2006/relationships/image" Target="../media/image62.jpeg"/><Relationship Id="rId11" Type="http://schemas.openxmlformats.org/officeDocument/2006/relationships/image" Target="../media/image63.jpeg"/><Relationship Id="rId12" Type="http://schemas.openxmlformats.org/officeDocument/2006/relationships/image" Target="http://www.careerclusters.org/clusters/Busi.jpg" TargetMode="External"/><Relationship Id="rId13" Type="http://schemas.openxmlformats.org/officeDocument/2006/relationships/image" Target="../media/image64.jpeg"/><Relationship Id="rId14" Type="http://schemas.openxmlformats.org/officeDocument/2006/relationships/image" Target="http://www.careerclusters.org/images/newicons/Market.jpg" TargetMode="External"/><Relationship Id="rId15" Type="http://schemas.openxmlformats.org/officeDocument/2006/relationships/hyperlink" Target="http://www.careerclusters.org/clusters/et.htm" TargetMode="External"/><Relationship Id="rId16" Type="http://schemas.openxmlformats.org/officeDocument/2006/relationships/image" Target="../media/image65.jpeg"/><Relationship Id="rId17" Type="http://schemas.openxmlformats.org/officeDocument/2006/relationships/hyperlink" Target="http://www.careerclusters.org/clusters/gpa.htm" TargetMode="External"/><Relationship Id="rId18" Type="http://schemas.openxmlformats.org/officeDocument/2006/relationships/image" Target="../media/image66.jpeg"/><Relationship Id="rId19" Type="http://schemas.openxmlformats.org/officeDocument/2006/relationships/hyperlink" Target="http://www.careerclusters.org/clusters/hs.htm" TargetMode="External"/><Relationship Id="rId1" Type="http://schemas.openxmlformats.org/officeDocument/2006/relationships/slideLayout" Target="../slideLayouts/slideLayout38.xml"/><Relationship Id="rId2" Type="http://schemas.openxmlformats.org/officeDocument/2006/relationships/notesSlide" Target="../notesSlides/notesSlide90.xml"/><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hyperlink" Target="http://www.careerclusters.org/clusters/m.htm" TargetMode="External"/><Relationship Id="rId8" Type="http://schemas.openxmlformats.org/officeDocument/2006/relationships/image" Target="../media/image6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3.xml"/><Relationship Id="rId3" Type="http://schemas.openxmlformats.org/officeDocument/2006/relationships/image" Target="../media/image72.png"/></Relationships>
</file>

<file path=ppt/slides/_rels/slide115.xml.rels><?xml version="1.0" encoding="UTF-8" standalone="yes"?>
<Relationships xmlns="http://schemas.openxmlformats.org/package/2006/relationships"><Relationship Id="rId3" Type="http://schemas.openxmlformats.org/officeDocument/2006/relationships/hyperlink" Target="http://my.brainshark.com/EL-Civics-142661177" TargetMode="External"/><Relationship Id="rId4" Type="http://schemas.openxmlformats.org/officeDocument/2006/relationships/image" Target="../media/image73.jpeg"/><Relationship Id="rId1" Type="http://schemas.openxmlformats.org/officeDocument/2006/relationships/slideLayout" Target="../slideLayouts/slideLayout38.xml"/><Relationship Id="rId2" Type="http://schemas.openxmlformats.org/officeDocument/2006/relationships/notesSlide" Target="../notesSlides/notesSlide9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5.xml"/><Relationship Id="rId3" Type="http://schemas.openxmlformats.org/officeDocument/2006/relationships/image" Target="../media/image7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6.xml"/><Relationship Id="rId3" Type="http://schemas.openxmlformats.org/officeDocument/2006/relationships/image" Target="../media/image7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7.xml"/><Relationship Id="rId3" Type="http://schemas.openxmlformats.org/officeDocument/2006/relationships/image" Target="../media/image7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4.xml"/></Relationships>
</file>

<file path=ppt/slides/_rels/slide127.xml.rels><?xml version="1.0" encoding="UTF-8" standalone="yes"?>
<Relationships xmlns="http://schemas.openxmlformats.org/package/2006/relationships"><Relationship Id="rId9" Type="http://schemas.openxmlformats.org/officeDocument/2006/relationships/image" Target="../media/image61.jpeg"/><Relationship Id="rId20" Type="http://schemas.openxmlformats.org/officeDocument/2006/relationships/image" Target="../media/image67.jpeg"/><Relationship Id="rId21" Type="http://schemas.openxmlformats.org/officeDocument/2006/relationships/hyperlink" Target="http://www.careerclusters.org/clusters/it.htm" TargetMode="External"/><Relationship Id="rId22" Type="http://schemas.openxmlformats.org/officeDocument/2006/relationships/image" Target="../media/image68.jpeg"/><Relationship Id="rId23" Type="http://schemas.openxmlformats.org/officeDocument/2006/relationships/hyperlink" Target="http://www.careerclusters.org/clusters/t.htm" TargetMode="External"/><Relationship Id="rId24" Type="http://schemas.openxmlformats.org/officeDocument/2006/relationships/image" Target="../media/image69.jpeg"/><Relationship Id="rId25" Type="http://schemas.openxmlformats.org/officeDocument/2006/relationships/image" Target="../media/image70.jpeg"/><Relationship Id="rId26" Type="http://schemas.openxmlformats.org/officeDocument/2006/relationships/image" Target="http://www.careerclusters.org/images/newicons/Fin.jpg" TargetMode="External"/><Relationship Id="rId27" Type="http://schemas.openxmlformats.org/officeDocument/2006/relationships/image" Target="../media/image71.jpeg"/><Relationship Id="rId10" Type="http://schemas.openxmlformats.org/officeDocument/2006/relationships/image" Target="../media/image62.jpeg"/><Relationship Id="rId11" Type="http://schemas.openxmlformats.org/officeDocument/2006/relationships/image" Target="../media/image63.jpeg"/><Relationship Id="rId12" Type="http://schemas.openxmlformats.org/officeDocument/2006/relationships/image" Target="http://www.careerclusters.org/clusters/Busi.jpg" TargetMode="External"/><Relationship Id="rId13" Type="http://schemas.openxmlformats.org/officeDocument/2006/relationships/image" Target="../media/image64.jpeg"/><Relationship Id="rId14" Type="http://schemas.openxmlformats.org/officeDocument/2006/relationships/image" Target="http://www.careerclusters.org/images/newicons/Market.jpg" TargetMode="External"/><Relationship Id="rId15" Type="http://schemas.openxmlformats.org/officeDocument/2006/relationships/hyperlink" Target="http://www.careerclusters.org/clusters/et.htm" TargetMode="External"/><Relationship Id="rId16" Type="http://schemas.openxmlformats.org/officeDocument/2006/relationships/image" Target="../media/image65.jpeg"/><Relationship Id="rId17" Type="http://schemas.openxmlformats.org/officeDocument/2006/relationships/hyperlink" Target="http://www.careerclusters.org/clusters/gpa.htm" TargetMode="External"/><Relationship Id="rId18" Type="http://schemas.openxmlformats.org/officeDocument/2006/relationships/image" Target="../media/image66.jpeg"/><Relationship Id="rId19" Type="http://schemas.openxmlformats.org/officeDocument/2006/relationships/hyperlink" Target="http://www.careerclusters.org/clusters/hs.htm" TargetMode="External"/><Relationship Id="rId1" Type="http://schemas.openxmlformats.org/officeDocument/2006/relationships/slideLayout" Target="../slideLayouts/slideLayout38.xml"/><Relationship Id="rId2" Type="http://schemas.openxmlformats.org/officeDocument/2006/relationships/notesSlide" Target="../notesSlides/notesSlide105.xml"/><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hyperlink" Target="http://www.careerclusters.org/clusters/m.htm" TargetMode="External"/><Relationship Id="rId8" Type="http://schemas.openxmlformats.org/officeDocument/2006/relationships/image" Target="../media/image6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hyperlink" Target="http://www.themanufacturinginstitute.org/Education-Workforce/Skills-Certification-System/Certifications/Certifications.aspx" TargetMode="External"/><Relationship Id="rId4" Type="http://schemas.openxmlformats.org/officeDocument/2006/relationships/hyperlink" Target="http://www.servsafe.com/home.aspx" TargetMode="External"/><Relationship Id="rId5" Type="http://schemas.openxmlformats.org/officeDocument/2006/relationships/hyperlink" Target="http://www.natef.org/documents/Collision_Applied_Academics.pdf" TargetMode="External"/><Relationship Id="rId1" Type="http://schemas.openxmlformats.org/officeDocument/2006/relationships/slideLayout" Target="../slideLayouts/slideLayout38.xml"/><Relationship Id="rId2" Type="http://schemas.openxmlformats.org/officeDocument/2006/relationships/notesSlide" Target="../notesSlides/notesSlide10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9.xml"/></Relationships>
</file>

<file path=ppt/slides/_rels/slide132.xml.rels><?xml version="1.0" encoding="UTF-8" standalone="yes"?>
<Relationships xmlns="http://schemas.openxmlformats.org/package/2006/relationships"><Relationship Id="rId3" Type="http://schemas.openxmlformats.org/officeDocument/2006/relationships/hyperlink" Target="http://cte.ed.gov/employabilityskills/" TargetMode="External"/><Relationship Id="rId4" Type="http://schemas.openxmlformats.org/officeDocument/2006/relationships/image" Target="../media/image47.png"/><Relationship Id="rId1" Type="http://schemas.openxmlformats.org/officeDocument/2006/relationships/slideLayout" Target="../slideLayouts/slideLayout38.xml"/><Relationship Id="rId2" Type="http://schemas.openxmlformats.org/officeDocument/2006/relationships/notesSlide" Target="../notesSlides/notesSlide1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1.xml"/><Relationship Id="rId3" Type="http://schemas.openxmlformats.org/officeDocument/2006/relationships/image" Target="../media/image4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3.xml"/></Relationships>
</file>

<file path=ppt/slides/_rels/slide136.xml.rels><?xml version="1.0" encoding="UTF-8" standalone="yes"?>
<Relationships xmlns="http://schemas.openxmlformats.org/package/2006/relationships"><Relationship Id="rId3" Type="http://schemas.openxmlformats.org/officeDocument/2006/relationships/hyperlink" Target="https://lincs.ed.gov/professional-development/resource-collections" TargetMode="External"/><Relationship Id="rId4" Type="http://schemas.openxmlformats.org/officeDocument/2006/relationships/image" Target="../media/image78.png"/><Relationship Id="rId1" Type="http://schemas.openxmlformats.org/officeDocument/2006/relationships/slideLayout" Target="../slideLayouts/slideLayout38.xml"/><Relationship Id="rId2" Type="http://schemas.openxmlformats.org/officeDocument/2006/relationships/notesSlide" Target="../notesSlides/notesSlide1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5.xml"/></Relationships>
</file>

<file path=ppt/slides/_rels/slide138.xml.rels><?xml version="1.0" encoding="UTF-8" standalone="yes"?>
<Relationships xmlns="http://schemas.openxmlformats.org/package/2006/relationships"><Relationship Id="rId3" Type="http://schemas.openxmlformats.org/officeDocument/2006/relationships/hyperlink" Target="https://lincs.ed.gov/" TargetMode="External"/><Relationship Id="rId4" Type="http://schemas.openxmlformats.org/officeDocument/2006/relationships/image" Target="../media/image79.png"/><Relationship Id="rId1" Type="http://schemas.openxmlformats.org/officeDocument/2006/relationships/slideLayout" Target="../slideLayouts/slideLayout38.xml"/><Relationship Id="rId2" Type="http://schemas.openxmlformats.org/officeDocument/2006/relationships/notesSlide" Target="../notesSlides/notesSlide1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7.xml"/><Relationship Id="rId3"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42.xml"/><Relationship Id="rId2" Type="http://schemas.openxmlformats.org/officeDocument/2006/relationships/notesSlide" Target="../notesSlides/notesSlide1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0.xml"/><Relationship Id="rId3" Type="http://schemas.openxmlformats.org/officeDocument/2006/relationships/image" Target="../media/image84.png"/></Relationships>
</file>

<file path=ppt/slides/_rels/slide143.xml.rels><?xml version="1.0" encoding="UTF-8" standalone="yes"?>
<Relationships xmlns="http://schemas.openxmlformats.org/package/2006/relationships"><Relationship Id="rId3" Type="http://schemas.openxmlformats.org/officeDocument/2006/relationships/audio" Target="../media/media1.WAV"/><Relationship Id="rId4" Type="http://schemas.openxmlformats.org/officeDocument/2006/relationships/slideLayout" Target="../slideLayouts/slideLayout42.xml"/><Relationship Id="rId5" Type="http://schemas.openxmlformats.org/officeDocument/2006/relationships/notesSlide" Target="../notesSlides/notesSlide121.xml"/><Relationship Id="rId6" Type="http://schemas.openxmlformats.org/officeDocument/2006/relationships/oleObject" Target="file:///\\192.168.0.14\cc\Adult%20Ed%20Work\Lone%20Star\bigchief2\cc\DTI\Trainings\bigchief2\cc\DTI\Trainings\web-1\generalwebstaging\college\abepds\%3f%3f%3f" TargetMode="External"/><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wmf"/><Relationship Id="rId1" Type="http://schemas.openxmlformats.org/officeDocument/2006/relationships/vmlDrawing" Target="../drawings/vmlDrawing1.vml"/><Relationship Id="rId2" Type="http://schemas.microsoft.com/office/2007/relationships/media" Target="../media/media1.WAV"/></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5.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38.xml"/><Relationship Id="rId2" Type="http://schemas.openxmlformats.org/officeDocument/2006/relationships/notesSlide" Target="../notesSlides/notesSlide126.xml"/></Relationships>
</file>

<file path=ppt/slides/_rels/slide149.xml.rels><?xml version="1.0" encoding="UTF-8" standalone="yes"?>
<Relationships xmlns="http://schemas.openxmlformats.org/package/2006/relationships"><Relationship Id="rId3" Type="http://schemas.openxmlformats.org/officeDocument/2006/relationships/hyperlink" Target="http://www.youtube.com/watch?v=4L781Z99KFc" TargetMode="External"/><Relationship Id="rId4" Type="http://schemas.openxmlformats.org/officeDocument/2006/relationships/image" Target="../media/image92.jpeg"/><Relationship Id="rId1" Type="http://schemas.openxmlformats.org/officeDocument/2006/relationships/slideLayout" Target="../slideLayouts/slideLayout38.xml"/><Relationship Id="rId2" Type="http://schemas.openxmlformats.org/officeDocument/2006/relationships/notesSlide" Target="../notesSlides/notesSlide1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8.xml"/><Relationship Id="rId3" Type="http://schemas.openxmlformats.org/officeDocument/2006/relationships/image" Target="../media/image9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9.xml"/></Relationships>
</file>

<file path=ppt/slides/_rels/slide164.xml.rels><?xml version="1.0" encoding="UTF-8" standalone="yes"?>
<Relationships xmlns="http://schemas.openxmlformats.org/package/2006/relationships"><Relationship Id="rId3" Type="http://schemas.openxmlformats.org/officeDocument/2006/relationships/hyperlink" Target="http://valrc.org/resources/instruction.html" TargetMode="External"/><Relationship Id="rId4" Type="http://schemas.openxmlformats.org/officeDocument/2006/relationships/hyperlink" Target="http://www.maepd.org/lib-contextualed.html" TargetMode="External"/><Relationship Id="rId5" Type="http://schemas.openxmlformats.org/officeDocument/2006/relationships/hyperlink" Target="http://hubbs.spps.org/bridges_project.html" TargetMode="External"/><Relationship Id="rId6" Type="http://schemas.openxmlformats.org/officeDocument/2006/relationships/hyperlink" Target="http://www-tcall.tamu.edu/taesp/lessons/bankabelessons.html" TargetMode="External"/><Relationship Id="rId1" Type="http://schemas.openxmlformats.org/officeDocument/2006/relationships/slideLayout" Target="../slideLayouts/slideLayout10.xml"/><Relationship Id="rId2" Type="http://schemas.openxmlformats.org/officeDocument/2006/relationships/hyperlink" Target="http://maepd.org/lib-preparingworkers.html"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nap.edu/catalog.php?record_id=13242" TargetMode="External"/><Relationship Id="rId4" Type="http://schemas.openxmlformats.org/officeDocument/2006/relationships/hyperlink" Target="http://ccrc.tc.columbia.edu/Publication.asp?UID=866" TargetMode="External"/><Relationship Id="rId1" Type="http://schemas.openxmlformats.org/officeDocument/2006/relationships/slideLayout" Target="../slideLayouts/slideLayout10.xml"/><Relationship Id="rId2" Type="http://schemas.openxmlformats.org/officeDocument/2006/relationships/notesSlide" Target="../notesSlides/notesSlide14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 Id="rId3" Type="http://schemas.openxmlformats.org/officeDocument/2006/relationships/image" Target="../media/image94.png"/></Relationships>
</file>

<file path=ppt/slides/_rels/slide168.xml.rels><?xml version="1.0" encoding="UTF-8" standalone="yes"?>
<Relationships xmlns="http://schemas.openxmlformats.org/package/2006/relationships"><Relationship Id="rId3" Type="http://schemas.openxmlformats.org/officeDocument/2006/relationships/hyperlink" Target="https://www.engageny.org/resource/grade-7-mathematics-module-1" TargetMode="External"/><Relationship Id="rId4" Type="http://schemas.openxmlformats.org/officeDocument/2006/relationships/hyperlink" Target="http://www.freeportschools.org/Assets/Curriculum_Office/120315_CURRICULUM.pdf?t=635847509991170000" TargetMode="External"/><Relationship Id="rId1" Type="http://schemas.openxmlformats.org/officeDocument/2006/relationships/slideLayout" Target="../slideLayouts/slideLayout10.xml"/><Relationship Id="rId2" Type="http://schemas.openxmlformats.org/officeDocument/2006/relationships/notesSlide" Target="../notesSlides/notesSlide14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5.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6.xml"/><Relationship Id="rId3" Type="http://schemas.openxmlformats.org/officeDocument/2006/relationships/image" Target="../media/image96.jpg"/></Relationships>
</file>

<file path=ppt/slides/_rels/slide173.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1" Type="http://schemas.openxmlformats.org/officeDocument/2006/relationships/slideLayout" Target="../slideLayouts/slideLayout10.xml"/><Relationship Id="rId2" Type="http://schemas.openxmlformats.org/officeDocument/2006/relationships/notesSlide" Target="../notesSlides/notesSlide14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9.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8.xml"/><Relationship Id="rId3" Type="http://schemas.openxmlformats.org/officeDocument/2006/relationships/image" Target="../media/image100.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1.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0.xml"/><Relationship Id="rId3" Type="http://schemas.openxmlformats.org/officeDocument/2006/relationships/hyperlink" Target="mailto:michelle@carsonct.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url?sa=i&amp;source=images&amp;cd=&amp;cad=rja&amp;docid=mBC-nFAI7EObxM&amp;tbnid=PCYCnhh4tlmRmM:&amp;ved=0CAgQjRwwAA&amp;url=http://www.scientificamerican.com/article.cfm?id=the-learning-brain-gets-bigger-then-smaller&amp;ei=RqxQUcWRHoXayAHzjYHICg&amp;psig=AFQjCNEARMsRIWlIS0Fm7Tz3CJjzllxERQ&amp;ust=1364327878562558" TargetMode="External"/><Relationship Id="rId4" Type="http://schemas.openxmlformats.org/officeDocument/2006/relationships/image" Target="../media/image28.jpe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source=images&amp;cd=&amp;cad=rja&amp;docid=mBC-nFAI7EObxM&amp;tbnid=PCYCnhh4tlmRmM:&amp;ved=0CAgQjRwwAA&amp;url=http://www.scientificamerican.com/article.cfm?id=the-learning-brain-gets-bigger-then-smaller&amp;ei=RqxQUcWRHoXayAHzjYHICg&amp;psig=AFQjCNEARMsRIWlIS0Fm7Tz3CJjzllxERQ&amp;ust=1364327878562558" TargetMode="External"/><Relationship Id="rId4" Type="http://schemas.openxmlformats.org/officeDocument/2006/relationships/image" Target="../media/image28.jpe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wmf"/><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41.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41.gif"/></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hyperlink" Target="http://www.google.com/url?sa=i&amp;source=images&amp;cd=&amp;cad=rja&amp;docid=R0KpAG0_CaOL3M&amp;tbnid=GNrBRguNhjJVIM:&amp;ved=0CAgQjRwwADgd&amp;url=http://wiredlearning.tumblr.com/&amp;ei=58RQUdOdJcTvygGFkICIDg&amp;psig=AFQjCNHuWxS_pXjQmHOKaGw7aS27HIAwfg&amp;ust=1364334183644548" TargetMode="External"/><Relationship Id="rId4" Type="http://schemas.openxmlformats.org/officeDocument/2006/relationships/image" Target="../media/image42.jpeg"/><Relationship Id="rId1" Type="http://schemas.openxmlformats.org/officeDocument/2006/relationships/slideLayout" Target="../slideLayouts/slideLayout10.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4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4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hyperlink" Target="http://www.calstatela.edu/dept/chem/chem2/Active/index.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cte.ed.gov/employabilityskills/" TargetMode="External"/><Relationship Id="rId4" Type="http://schemas.openxmlformats.org/officeDocument/2006/relationships/image" Target="../media/image47.png"/><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10.xml"/><Relationship Id="rId2"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10.xml"/><Relationship Id="rId2" Type="http://schemas.openxmlformats.org/officeDocument/2006/relationships/notesSlide" Target="../notesSlides/notesSlide6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8.xml"/><Relationship Id="rId4" Type="http://schemas.openxmlformats.org/officeDocument/2006/relationships/diagramLayout" Target="../diagrams/layout18.xml"/><Relationship Id="rId5" Type="http://schemas.openxmlformats.org/officeDocument/2006/relationships/diagramQuickStyle" Target="../diagrams/quickStyle18.xml"/><Relationship Id="rId6" Type="http://schemas.openxmlformats.org/officeDocument/2006/relationships/diagramColors" Target="../diagrams/colors18.xml"/><Relationship Id="rId7" Type="http://schemas.microsoft.com/office/2007/relationships/diagramDrawing" Target="../diagrams/drawing18.xml"/><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9.xml"/><Relationship Id="rId4" Type="http://schemas.openxmlformats.org/officeDocument/2006/relationships/diagramLayout" Target="../diagrams/layout19.xml"/><Relationship Id="rId5" Type="http://schemas.openxmlformats.org/officeDocument/2006/relationships/diagramQuickStyle" Target="../diagrams/quickStyle19.xml"/><Relationship Id="rId6" Type="http://schemas.openxmlformats.org/officeDocument/2006/relationships/diagramColors" Target="../diagrams/colors19.xml"/><Relationship Id="rId7" Type="http://schemas.microsoft.com/office/2007/relationships/diagramDrawing" Target="../diagrams/drawing19.xml"/><Relationship Id="rId1" Type="http://schemas.openxmlformats.org/officeDocument/2006/relationships/slideLayout" Target="../slideLayouts/slideLayout10.xml"/><Relationship Id="rId2" Type="http://schemas.openxmlformats.org/officeDocument/2006/relationships/notesSlide" Target="../notesSlides/notesSlide8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0" y="5568144"/>
            <a:ext cx="12192000" cy="1083374"/>
          </a:xfrm>
        </p:spPr>
        <p:txBody>
          <a:bodyPr/>
          <a:lstStyle/>
          <a:p>
            <a:r>
              <a:rPr lang="en-US" dirty="0" smtClean="0"/>
              <a:t>August 2016</a:t>
            </a:r>
          </a:p>
          <a:p>
            <a:r>
              <a:rPr lang="en-US" dirty="0" smtClean="0"/>
              <a:t>Michelle </a:t>
            </a:r>
            <a:r>
              <a:rPr lang="en-US" dirty="0" smtClean="0"/>
              <a:t>Carson &amp; Libby Livings-Eassa</a:t>
            </a:r>
            <a:endParaRPr lang="en-US" dirty="0"/>
          </a:p>
        </p:txBody>
      </p:sp>
      <p:sp>
        <p:nvSpPr>
          <p:cNvPr id="2" name="Title 1"/>
          <p:cNvSpPr>
            <a:spLocks noGrp="1"/>
          </p:cNvSpPr>
          <p:nvPr>
            <p:ph type="title" idx="4294967295"/>
          </p:nvPr>
        </p:nvSpPr>
        <p:spPr>
          <a:xfrm>
            <a:off x="493184" y="586847"/>
            <a:ext cx="11055350" cy="1143000"/>
          </a:xfrm>
        </p:spPr>
        <p:txBody>
          <a:bodyPr>
            <a:normAutofit fontScale="90000"/>
          </a:bodyPr>
          <a:lstStyle/>
          <a:p>
            <a:pPr algn="ctr"/>
            <a:r>
              <a:rPr lang="en-US" dirty="0" smtClean="0">
                <a:solidFill>
                  <a:srgbClr val="415ED9"/>
                </a:solidFill>
              </a:rPr>
              <a:t> ARKANSAS </a:t>
            </a:r>
            <a:br>
              <a:rPr lang="en-US" dirty="0" smtClean="0">
                <a:solidFill>
                  <a:srgbClr val="415ED9"/>
                </a:solidFill>
              </a:rPr>
            </a:br>
            <a:r>
              <a:rPr lang="en-US" b="1" dirty="0" smtClean="0">
                <a:solidFill>
                  <a:srgbClr val="415ED9"/>
                </a:solidFill>
              </a:rPr>
              <a:t>Adult Career Pathways: Institute 4</a:t>
            </a:r>
            <a:endParaRPr lang="en-US" sz="1400" dirty="0">
              <a:solidFill>
                <a:srgbClr val="415ED9"/>
              </a:solidFill>
            </a:endParaRPr>
          </a:p>
        </p:txBody>
      </p:sp>
      <p:pic>
        <p:nvPicPr>
          <p:cNvPr id="3" name="Picture 2" descr="Screen Shot 2015-09-15 at 4.5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896533"/>
            <a:ext cx="4191798" cy="3674534"/>
          </a:xfrm>
          <a:prstGeom prst="rect">
            <a:avLst/>
          </a:prstGeom>
        </p:spPr>
      </p:pic>
    </p:spTree>
    <p:extLst>
      <p:ext uri="{BB962C8B-B14F-4D97-AF65-F5344CB8AC3E}">
        <p14:creationId xmlns:p14="http://schemas.microsoft.com/office/powerpoint/2010/main" val="38092881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1" y="304800"/>
            <a:ext cx="9448800" cy="1066800"/>
          </a:xfrm>
        </p:spPr>
        <p:txBody>
          <a:bodyPr/>
          <a:lstStyle/>
          <a:p>
            <a:r>
              <a:rPr lang="en-US" dirty="0"/>
              <a:t>Teamwork materials </a:t>
            </a:r>
          </a:p>
        </p:txBody>
      </p:sp>
      <p:sp>
        <p:nvSpPr>
          <p:cNvPr id="3" name="Content Placeholder 2"/>
          <p:cNvSpPr>
            <a:spLocks noGrp="1"/>
          </p:cNvSpPr>
          <p:nvPr>
            <p:ph idx="1"/>
          </p:nvPr>
        </p:nvSpPr>
        <p:spPr>
          <a:xfrm>
            <a:off x="1104901" y="1841500"/>
            <a:ext cx="9296399" cy="3924300"/>
          </a:xfrm>
        </p:spPr>
        <p:txBody>
          <a:bodyPr/>
          <a:lstStyle/>
          <a:p>
            <a:r>
              <a:rPr lang="en-US" dirty="0">
                <a:solidFill>
                  <a:schemeClr val="tx1"/>
                </a:solidFill>
              </a:rPr>
              <a:t>The first part of this workshop will put you in the seat of a student learning in a contextualized classroom. </a:t>
            </a:r>
          </a:p>
          <a:p>
            <a:r>
              <a:rPr lang="en-US" dirty="0">
                <a:solidFill>
                  <a:schemeClr val="tx1"/>
                </a:solidFill>
              </a:rPr>
              <a:t> Before breaking into teams, we will establish some roles and provide some tools for organizing your thinking.  </a:t>
            </a:r>
          </a:p>
          <a:p>
            <a:pPr marL="0" indent="0">
              <a:buNone/>
            </a:pPr>
            <a:endParaRPr lang="en-US" b="1" dirty="0">
              <a:solidFill>
                <a:schemeClr val="tx1"/>
              </a:solidFill>
            </a:endParaRPr>
          </a:p>
          <a:p>
            <a:pPr marL="0" indent="0" algn="ctr">
              <a:buNone/>
            </a:pPr>
            <a:r>
              <a:rPr lang="en-US" b="1" dirty="0">
                <a:solidFill>
                  <a:srgbClr val="FF0000"/>
                </a:solidFill>
              </a:rPr>
              <a:t>Go to Page 4 </a:t>
            </a:r>
          </a:p>
        </p:txBody>
      </p:sp>
    </p:spTree>
    <p:extLst>
      <p:ext uri="{BB962C8B-B14F-4D97-AF65-F5344CB8AC3E}">
        <p14:creationId xmlns:p14="http://schemas.microsoft.com/office/powerpoint/2010/main" val="548173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9448800" cy="1066800"/>
          </a:xfrm>
        </p:spPr>
        <p:txBody>
          <a:bodyPr/>
          <a:lstStyle/>
          <a:p>
            <a:r>
              <a:rPr lang="en-US" dirty="0">
                <a:solidFill>
                  <a:srgbClr val="C00000"/>
                </a:solidFill>
                <a:latin typeface="+mn-lt"/>
              </a:rPr>
              <a:t>Teaching &amp; Technology Tools </a:t>
            </a:r>
            <a:endParaRPr lang="en-US" dirty="0">
              <a:latin typeface="+mn-lt"/>
            </a:endParaRPr>
          </a:p>
        </p:txBody>
      </p:sp>
      <p:pic>
        <p:nvPicPr>
          <p:cNvPr id="5" name="Content Placeholder 4" descr="Screen Shot 2014-06-14 at 4.36.00 PM.png"/>
          <p:cNvPicPr>
            <a:picLocks noGrp="1" noChangeAspect="1"/>
          </p:cNvPicPr>
          <p:nvPr>
            <p:ph idx="1"/>
          </p:nvPr>
        </p:nvPicPr>
        <p:blipFill>
          <a:blip r:embed="rId3">
            <a:extLst>
              <a:ext uri="{28A0092B-C50C-407E-A947-70E740481C1C}">
                <a14:useLocalDpi xmlns:a14="http://schemas.microsoft.com/office/drawing/2010/main" val="0"/>
              </a:ext>
            </a:extLst>
          </a:blip>
          <a:srcRect t="25504" b="25504"/>
          <a:stretch>
            <a:fillRect/>
          </a:stretch>
        </p:blipFill>
        <p:spPr>
          <a:xfrm>
            <a:off x="609599" y="1981201"/>
            <a:ext cx="12573959" cy="4749799"/>
          </a:xfrm>
        </p:spPr>
      </p:pic>
    </p:spTree>
    <p:extLst>
      <p:ext uri="{BB962C8B-B14F-4D97-AF65-F5344CB8AC3E}">
        <p14:creationId xmlns:p14="http://schemas.microsoft.com/office/powerpoint/2010/main" val="34314714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11633636"/>
              </p:ext>
            </p:extLst>
          </p:nvPr>
        </p:nvGraphicFramePr>
        <p:xfrm>
          <a:off x="1524000" y="0"/>
          <a:ext cx="97917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21134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as emotional hook </a:t>
            </a:r>
          </a:p>
        </p:txBody>
      </p:sp>
      <p:sp>
        <p:nvSpPr>
          <p:cNvPr id="3" name="Content Placeholder 2"/>
          <p:cNvSpPr>
            <a:spLocks noGrp="1"/>
          </p:cNvSpPr>
          <p:nvPr>
            <p:ph idx="1"/>
          </p:nvPr>
        </p:nvSpPr>
        <p:spPr>
          <a:xfrm>
            <a:off x="596901" y="1676401"/>
            <a:ext cx="8229600" cy="4144963"/>
          </a:xfrm>
        </p:spPr>
        <p:txBody>
          <a:bodyPr/>
          <a:lstStyle/>
          <a:p>
            <a:r>
              <a:rPr lang="en-US" dirty="0"/>
              <a:t>Story boarding </a:t>
            </a:r>
          </a:p>
          <a:p>
            <a:endParaRPr lang="en-US" dirty="0"/>
          </a:p>
          <a:p>
            <a:endParaRPr lang="en-US" dirty="0"/>
          </a:p>
          <a:p>
            <a:endParaRPr lang="en-US" dirty="0"/>
          </a:p>
          <a:p>
            <a:endParaRPr lang="en-US" dirty="0"/>
          </a:p>
          <a:p>
            <a:endParaRPr lang="en-US" dirty="0"/>
          </a:p>
          <a:p>
            <a:r>
              <a:rPr lang="en-US" dirty="0"/>
              <a:t>Video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1" y="2298700"/>
            <a:ext cx="7077075" cy="239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7000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Talk </a:t>
            </a:r>
          </a:p>
        </p:txBody>
      </p:sp>
      <p:sp>
        <p:nvSpPr>
          <p:cNvPr id="3" name="Content Placeholder 2"/>
          <p:cNvSpPr>
            <a:spLocks noGrp="1"/>
          </p:cNvSpPr>
          <p:nvPr>
            <p:ph idx="1"/>
          </p:nvPr>
        </p:nvSpPr>
        <p:spPr/>
        <p:txBody>
          <a:bodyPr/>
          <a:lstStyle/>
          <a:p>
            <a:pPr marL="0" indent="0" algn="ctr">
              <a:buNone/>
            </a:pPr>
            <a:endParaRPr lang="en-US" sz="2800" b="1" dirty="0"/>
          </a:p>
          <a:p>
            <a:pPr marL="0" indent="0" algn="ctr">
              <a:buNone/>
            </a:pPr>
            <a:endParaRPr lang="en-US" sz="2800" b="1" dirty="0"/>
          </a:p>
          <a:p>
            <a:pPr marL="0" indent="0" algn="ctr">
              <a:buNone/>
            </a:pPr>
            <a:r>
              <a:rPr lang="en-US" sz="2800" b="1" dirty="0"/>
              <a:t>How are you using interactive technology</a:t>
            </a:r>
          </a:p>
          <a:p>
            <a:pPr marL="0" indent="0" algn="ctr">
              <a:buNone/>
            </a:pPr>
            <a:r>
              <a:rPr lang="en-US" sz="2800" b="1" dirty="0"/>
              <a:t> in your classroom? </a:t>
            </a:r>
          </a:p>
        </p:txBody>
      </p:sp>
    </p:spTree>
    <p:extLst>
      <p:ext uri="{BB962C8B-B14F-4D97-AF65-F5344CB8AC3E}">
        <p14:creationId xmlns:p14="http://schemas.microsoft.com/office/powerpoint/2010/main" val="2245173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483" y="2332037"/>
            <a:ext cx="10706987" cy="4525963"/>
          </a:xfrm>
        </p:spPr>
        <p:txBody>
          <a:bodyPr>
            <a:normAutofit/>
          </a:bodyPr>
          <a:lstStyle/>
          <a:p>
            <a:pPr marL="0" indent="0">
              <a:buNone/>
            </a:pPr>
            <a:r>
              <a:rPr lang="en-US" dirty="0"/>
              <a:t>The flipped classroom uses technology</a:t>
            </a:r>
          </a:p>
          <a:p>
            <a:pPr marL="0" indent="0">
              <a:buNone/>
            </a:pPr>
            <a:r>
              <a:rPr lang="en-US" dirty="0"/>
              <a:t> to allow students more time</a:t>
            </a:r>
          </a:p>
          <a:p>
            <a:pPr marL="0" indent="0">
              <a:buNone/>
            </a:pPr>
            <a:r>
              <a:rPr lang="en-US" dirty="0"/>
              <a:t> to apply knowledge and </a:t>
            </a:r>
          </a:p>
          <a:p>
            <a:pPr marL="0" indent="0">
              <a:buNone/>
            </a:pPr>
            <a:r>
              <a:rPr lang="en-US" dirty="0"/>
              <a:t> teachers more time </a:t>
            </a:r>
          </a:p>
          <a:p>
            <a:pPr marL="0" indent="0">
              <a:buNone/>
            </a:pPr>
            <a:r>
              <a:rPr lang="en-US" dirty="0"/>
              <a:t> for hands-on education. </a:t>
            </a:r>
          </a:p>
          <a:p>
            <a:pPr marL="0" indent="0" algn="ctr">
              <a:buNone/>
            </a:pPr>
            <a:endParaRPr lang="en-US" dirty="0"/>
          </a:p>
          <a:p>
            <a:pPr marL="0" indent="0" algn="ctr">
              <a:buNone/>
            </a:pPr>
            <a:endParaRPr lang="en-US" dirty="0"/>
          </a:p>
          <a:p>
            <a:pPr marL="0" indent="0" algn="ctr">
              <a:buNone/>
            </a:pPr>
            <a:r>
              <a:rPr lang="en-US" dirty="0"/>
              <a:t>It’s a continually changing strategy that evolves with technology.</a:t>
            </a:r>
          </a:p>
        </p:txBody>
      </p:sp>
      <p:pic>
        <p:nvPicPr>
          <p:cNvPr id="4" name="Picture 3"/>
          <p:cNvPicPr>
            <a:picLocks noChangeAspect="1"/>
          </p:cNvPicPr>
          <p:nvPr/>
        </p:nvPicPr>
        <p:blipFill>
          <a:blip r:embed="rId2"/>
          <a:stretch>
            <a:fillRect/>
          </a:stretch>
        </p:blipFill>
        <p:spPr>
          <a:xfrm>
            <a:off x="7025557" y="116958"/>
            <a:ext cx="5012359" cy="3732028"/>
          </a:xfrm>
          <a:prstGeom prst="rect">
            <a:avLst/>
          </a:prstGeom>
        </p:spPr>
      </p:pic>
    </p:spTree>
    <p:extLst>
      <p:ext uri="{BB962C8B-B14F-4D97-AF65-F5344CB8AC3E}">
        <p14:creationId xmlns:p14="http://schemas.microsoft.com/office/powerpoint/2010/main" val="11961743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3-07-26 at 9.1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12192000" cy="6815404"/>
          </a:xfrm>
          <a:prstGeom prst="rect">
            <a:avLst/>
          </a:prstGeom>
        </p:spPr>
      </p:pic>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33090195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3-07-26 at 9.16.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Tree>
    <p:extLst>
      <p:ext uri="{BB962C8B-B14F-4D97-AF65-F5344CB8AC3E}">
        <p14:creationId xmlns:p14="http://schemas.microsoft.com/office/powerpoint/2010/main" val="133309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t>Career Pathways Goals</a:t>
            </a:r>
          </a:p>
        </p:txBody>
      </p:sp>
      <p:sp>
        <p:nvSpPr>
          <p:cNvPr id="16387" name="Content Placeholder 2"/>
          <p:cNvSpPr>
            <a:spLocks noGrp="1"/>
          </p:cNvSpPr>
          <p:nvPr>
            <p:ph idx="1"/>
          </p:nvPr>
        </p:nvSpPr>
        <p:spPr/>
        <p:txBody>
          <a:bodyPr/>
          <a:lstStyle/>
          <a:p>
            <a:pPr marL="0" indent="0">
              <a:buNone/>
            </a:pPr>
            <a:r>
              <a:rPr lang="en-US" dirty="0"/>
              <a:t>Career Pathways services should have among their goals:</a:t>
            </a:r>
          </a:p>
          <a:p>
            <a:r>
              <a:rPr lang="en-US" dirty="0"/>
              <a:t>Focus on secondary and postsecondary industry- recognized credentials;</a:t>
            </a:r>
          </a:p>
          <a:p>
            <a:r>
              <a:rPr lang="en-US" dirty="0"/>
              <a:t>Sector specific employment; and,</a:t>
            </a:r>
          </a:p>
          <a:p>
            <a:r>
              <a:rPr lang="en-US" dirty="0"/>
              <a:t>Advancement over time in education and employment within a sector. </a:t>
            </a:r>
          </a:p>
          <a:p>
            <a:pPr marL="0" indent="0">
              <a:buNone/>
            </a:pPr>
            <a:endParaRPr lang="en-US" dirty="0"/>
          </a:p>
        </p:txBody>
      </p:sp>
    </p:spTree>
    <p:extLst>
      <p:ext uri="{BB962C8B-B14F-4D97-AF65-F5344CB8AC3E}">
        <p14:creationId xmlns:p14="http://schemas.microsoft.com/office/powerpoint/2010/main" val="1431477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438400" y="2819400"/>
            <a:ext cx="7772400" cy="1509712"/>
          </a:xfrm>
        </p:spPr>
        <p:txBody>
          <a:bodyPr>
            <a:normAutofit/>
          </a:bodyPr>
          <a:lstStyle/>
          <a:p>
            <a:r>
              <a:rPr lang="en-US" sz="4000" dirty="0">
                <a:latin typeface="+mj-lt"/>
              </a:rPr>
              <a:t>What does an ACP look like?</a:t>
            </a:r>
          </a:p>
        </p:txBody>
      </p:sp>
    </p:spTree>
    <p:extLst>
      <p:ext uri="{BB962C8B-B14F-4D97-AF65-F5344CB8AC3E}">
        <p14:creationId xmlns:p14="http://schemas.microsoft.com/office/powerpoint/2010/main" val="12972746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85800"/>
            <a:ext cx="8229600" cy="1066800"/>
          </a:xfrm>
        </p:spPr>
        <p:txBody>
          <a:bodyPr>
            <a:normAutofit/>
          </a:bodyPr>
          <a:lstStyle/>
          <a:p>
            <a:pPr eaLnBrk="1" hangingPunct="1"/>
            <a:r>
              <a:rPr lang="en-US" sz="3200" dirty="0">
                <a:solidFill>
                  <a:schemeClr val="tx1"/>
                </a:solidFill>
              </a:rPr>
              <a:t>16 Career Clusters = Broad Industry Sectors</a:t>
            </a:r>
          </a:p>
        </p:txBody>
      </p:sp>
      <p:pic>
        <p:nvPicPr>
          <p:cNvPr id="6147" name="Picture 3" descr="Health"/>
          <p:cNvPicPr>
            <a:picLocks noGrp="1" noChangeAspect="1" noChangeArrowheads="1"/>
          </p:cNvPicPr>
          <p:nvPr>
            <p:ph idx="1"/>
          </p:nvPr>
        </p:nvPicPr>
        <p:blipFill>
          <a:blip r:embed="rId3" cstate="print"/>
          <a:stretch>
            <a:fillRect/>
          </a:stretch>
        </p:blipFill>
        <p:spPr>
          <a:xfrm>
            <a:off x="5410200" y="4122103"/>
            <a:ext cx="1371600" cy="579120"/>
          </a:xfrm>
          <a:noFill/>
        </p:spPr>
      </p:pic>
      <p:pic>
        <p:nvPicPr>
          <p:cNvPr id="6148" name="Picture 4" descr="AV"/>
          <p:cNvPicPr>
            <a:picLocks noChangeAspect="1" noChangeArrowheads="1"/>
          </p:cNvPicPr>
          <p:nvPr/>
        </p:nvPicPr>
        <p:blipFill>
          <a:blip r:embed="rId4" cstate="print"/>
          <a:srcRect/>
          <a:stretch>
            <a:fillRect/>
          </a:stretch>
        </p:blipFill>
        <p:spPr bwMode="auto">
          <a:xfrm>
            <a:off x="2286000" y="4191000"/>
            <a:ext cx="1485900" cy="666750"/>
          </a:xfrm>
          <a:prstGeom prst="rect">
            <a:avLst/>
          </a:prstGeom>
          <a:noFill/>
          <a:ln w="9525">
            <a:noFill/>
            <a:miter lim="800000"/>
            <a:headEnd/>
            <a:tailEnd/>
          </a:ln>
        </p:spPr>
      </p:pic>
      <p:pic>
        <p:nvPicPr>
          <p:cNvPr id="6149" name="Picture 5" descr="AC"/>
          <p:cNvPicPr>
            <a:picLocks noChangeAspect="1" noChangeArrowheads="1"/>
          </p:cNvPicPr>
          <p:nvPr/>
        </p:nvPicPr>
        <p:blipFill>
          <a:blip r:embed="rId5" cstate="print"/>
          <a:srcRect/>
          <a:stretch>
            <a:fillRect/>
          </a:stretch>
        </p:blipFill>
        <p:spPr bwMode="auto">
          <a:xfrm>
            <a:off x="2346960" y="3124201"/>
            <a:ext cx="1562100" cy="695325"/>
          </a:xfrm>
          <a:prstGeom prst="rect">
            <a:avLst/>
          </a:prstGeom>
          <a:noFill/>
          <a:ln w="9525">
            <a:noFill/>
            <a:miter lim="800000"/>
            <a:headEnd/>
            <a:tailEnd/>
          </a:ln>
        </p:spPr>
      </p:pic>
      <p:pic>
        <p:nvPicPr>
          <p:cNvPr id="6150" name="Picture 6" descr="ag"/>
          <p:cNvPicPr>
            <a:picLocks noChangeAspect="1" noChangeArrowheads="1"/>
          </p:cNvPicPr>
          <p:nvPr/>
        </p:nvPicPr>
        <p:blipFill>
          <a:blip r:embed="rId6" cstate="print"/>
          <a:srcRect/>
          <a:stretch>
            <a:fillRect/>
          </a:stretch>
        </p:blipFill>
        <p:spPr bwMode="auto">
          <a:xfrm>
            <a:off x="2331720" y="2133601"/>
            <a:ext cx="1600200" cy="657225"/>
          </a:xfrm>
          <a:prstGeom prst="rect">
            <a:avLst/>
          </a:prstGeom>
          <a:noFill/>
          <a:ln w="9525">
            <a:noFill/>
            <a:miter lim="800000"/>
            <a:headEnd/>
            <a:tailEnd/>
          </a:ln>
        </p:spPr>
      </p:pic>
      <p:pic>
        <p:nvPicPr>
          <p:cNvPr id="6151" name="Picture 7" descr="ManufacWeb2">
            <a:hlinkClick r:id="rId7"/>
          </p:cNvPr>
          <p:cNvPicPr>
            <a:picLocks noChangeAspect="1" noChangeArrowheads="1"/>
          </p:cNvPicPr>
          <p:nvPr/>
        </p:nvPicPr>
        <p:blipFill>
          <a:blip r:embed="rId8" cstate="print"/>
          <a:srcRect/>
          <a:stretch>
            <a:fillRect/>
          </a:stretch>
        </p:blipFill>
        <p:spPr bwMode="auto">
          <a:xfrm>
            <a:off x="8153400" y="2133600"/>
            <a:ext cx="1752600" cy="609600"/>
          </a:xfrm>
          <a:prstGeom prst="rect">
            <a:avLst/>
          </a:prstGeom>
          <a:noFill/>
          <a:ln w="9525">
            <a:noFill/>
            <a:miter lim="800000"/>
            <a:headEnd/>
            <a:tailEnd/>
          </a:ln>
        </p:spPr>
      </p:pic>
      <p:pic>
        <p:nvPicPr>
          <p:cNvPr id="6152" name="Picture 8" descr="Science"/>
          <p:cNvPicPr>
            <a:picLocks noChangeAspect="1" noChangeArrowheads="1"/>
          </p:cNvPicPr>
          <p:nvPr/>
        </p:nvPicPr>
        <p:blipFill>
          <a:blip r:embed="rId9" cstate="print"/>
          <a:srcRect/>
          <a:stretch>
            <a:fillRect/>
          </a:stretch>
        </p:blipFill>
        <p:spPr bwMode="auto">
          <a:xfrm>
            <a:off x="8153400" y="4191000"/>
            <a:ext cx="1828800" cy="592138"/>
          </a:xfrm>
          <a:prstGeom prst="rect">
            <a:avLst/>
          </a:prstGeom>
          <a:noFill/>
          <a:ln w="9525">
            <a:noFill/>
            <a:miter lim="800000"/>
            <a:headEnd/>
            <a:tailEnd/>
          </a:ln>
        </p:spPr>
      </p:pic>
      <p:pic>
        <p:nvPicPr>
          <p:cNvPr id="6153" name="Picture 9" descr="Law"/>
          <p:cNvPicPr>
            <a:picLocks noChangeAspect="1" noChangeArrowheads="1"/>
          </p:cNvPicPr>
          <p:nvPr/>
        </p:nvPicPr>
        <p:blipFill>
          <a:blip r:embed="rId10" cstate="print"/>
          <a:srcRect/>
          <a:stretch>
            <a:fillRect/>
          </a:stretch>
        </p:blipFill>
        <p:spPr bwMode="auto">
          <a:xfrm>
            <a:off x="6248401" y="5181601"/>
            <a:ext cx="1457325" cy="638175"/>
          </a:xfrm>
          <a:prstGeom prst="rect">
            <a:avLst/>
          </a:prstGeom>
          <a:noFill/>
          <a:ln w="9525">
            <a:noFill/>
            <a:miter lim="800000"/>
            <a:headEnd/>
            <a:tailEnd/>
          </a:ln>
        </p:spPr>
      </p:pic>
      <p:pic>
        <p:nvPicPr>
          <p:cNvPr id="6154" name="Picture 10" descr="http://www.careerclusters.org/clusters/Busi.jpg"/>
          <p:cNvPicPr>
            <a:picLocks noChangeAspect="1" noChangeArrowheads="1"/>
          </p:cNvPicPr>
          <p:nvPr/>
        </p:nvPicPr>
        <p:blipFill>
          <a:blip r:embed="rId11" r:link="rId12" cstate="print"/>
          <a:srcRect/>
          <a:stretch>
            <a:fillRect/>
          </a:stretch>
        </p:blipFill>
        <p:spPr bwMode="auto">
          <a:xfrm>
            <a:off x="2209800" y="5181600"/>
            <a:ext cx="1752600" cy="635000"/>
          </a:xfrm>
          <a:prstGeom prst="rect">
            <a:avLst/>
          </a:prstGeom>
          <a:noFill/>
          <a:ln w="9525">
            <a:noFill/>
            <a:miter lim="800000"/>
            <a:headEnd/>
            <a:tailEnd/>
          </a:ln>
        </p:spPr>
      </p:pic>
      <p:pic>
        <p:nvPicPr>
          <p:cNvPr id="6155" name="Picture 11" descr="http://www.careerclusters.org/images/newicons/Market.jpg"/>
          <p:cNvPicPr>
            <a:picLocks noChangeAspect="1" noChangeArrowheads="1"/>
          </p:cNvPicPr>
          <p:nvPr/>
        </p:nvPicPr>
        <p:blipFill>
          <a:blip r:embed="rId13" r:link="rId14" cstate="print"/>
          <a:srcRect/>
          <a:stretch>
            <a:fillRect/>
          </a:stretch>
        </p:blipFill>
        <p:spPr bwMode="auto">
          <a:xfrm>
            <a:off x="8153400" y="3200400"/>
            <a:ext cx="1790700" cy="609600"/>
          </a:xfrm>
          <a:prstGeom prst="rect">
            <a:avLst/>
          </a:prstGeom>
          <a:noFill/>
          <a:ln w="9525">
            <a:noFill/>
            <a:miter lim="800000"/>
            <a:headEnd/>
            <a:tailEnd/>
          </a:ln>
        </p:spPr>
      </p:pic>
      <p:sp>
        <p:nvSpPr>
          <p:cNvPr id="161804" name="Rectangle 12"/>
          <p:cNvSpPr>
            <a:spLocks noChangeArrowheads="1"/>
          </p:cNvSpPr>
          <p:nvPr/>
        </p:nvSpPr>
        <p:spPr bwMode="auto">
          <a:xfrm>
            <a:off x="1524001" y="1872734"/>
            <a:ext cx="184731" cy="369332"/>
          </a:xfrm>
          <a:prstGeom prst="rect">
            <a:avLst/>
          </a:prstGeom>
          <a:noFill/>
          <a:ln w="9525">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157" name="Rectangle 13"/>
          <p:cNvSpPr>
            <a:spLocks noChangeArrowheads="1"/>
          </p:cNvSpPr>
          <p:nvPr/>
        </p:nvSpPr>
        <p:spPr bwMode="auto">
          <a:xfrm>
            <a:off x="5988050" y="2914650"/>
            <a:ext cx="215900" cy="228600"/>
          </a:xfrm>
          <a:prstGeom prst="rect">
            <a:avLst/>
          </a:prstGeom>
          <a:noFill/>
          <a:ln w="9525">
            <a:noFill/>
            <a:miter lim="800000"/>
            <a:headEnd/>
            <a:tailEnd/>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1D2F68"/>
                </a:solidFill>
                <a:effectLst/>
                <a:uLnTx/>
                <a:uFillTx/>
                <a:cs typeface="Times New Roman" pitchFamily="18" charset="0"/>
              </a:rPr>
              <a:t> </a:t>
            </a:r>
            <a:endParaRPr kumimoji="0" lang="en-US" sz="1800" b="0" i="0" u="none" strike="noStrike" kern="0" cap="none" spc="0" normalizeH="0" baseline="0" noProof="0">
              <a:ln>
                <a:noFill/>
              </a:ln>
              <a:solidFill>
                <a:sysClr val="windowText" lastClr="000000"/>
              </a:solidFill>
              <a:effectLst/>
              <a:uLnTx/>
              <a:uFillTx/>
              <a:cs typeface="Arial" charset="0"/>
            </a:endParaRPr>
          </a:p>
        </p:txBody>
      </p:sp>
      <p:sp>
        <p:nvSpPr>
          <p:cNvPr id="6158" name="Rectangle 14"/>
          <p:cNvSpPr>
            <a:spLocks noChangeArrowheads="1"/>
          </p:cNvSpPr>
          <p:nvPr/>
        </p:nvSpPr>
        <p:spPr bwMode="auto">
          <a:xfrm>
            <a:off x="4419600" y="3657600"/>
            <a:ext cx="215900" cy="228600"/>
          </a:xfrm>
          <a:prstGeom prst="rect">
            <a:avLst/>
          </a:prstGeom>
          <a:noFill/>
          <a:ln w="9525">
            <a:noFill/>
            <a:miter lim="800000"/>
            <a:headEnd/>
            <a:tailEnd/>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1D2F68"/>
                </a:solidFill>
                <a:effectLst/>
                <a:uLnTx/>
                <a:uFillTx/>
                <a:cs typeface="Times New Roman" pitchFamily="18" charset="0"/>
              </a:rPr>
              <a:t> </a:t>
            </a:r>
            <a:endParaRPr kumimoji="0" lang="en-US" sz="1800" b="0" i="0" u="none" strike="noStrike" kern="0" cap="none" spc="0" normalizeH="0" baseline="0" noProof="0">
              <a:ln>
                <a:noFill/>
              </a:ln>
              <a:solidFill>
                <a:sysClr val="windowText" lastClr="000000"/>
              </a:solidFill>
              <a:effectLst/>
              <a:uLnTx/>
              <a:uFillTx/>
              <a:cs typeface="Arial" charset="0"/>
            </a:endParaRPr>
          </a:p>
        </p:txBody>
      </p:sp>
      <p:pic>
        <p:nvPicPr>
          <p:cNvPr id="6159" name="Picture 15" descr="EdWeb2">
            <a:hlinkClick r:id="rId15"/>
          </p:cNvPr>
          <p:cNvPicPr>
            <a:picLocks noChangeAspect="1" noChangeArrowheads="1"/>
          </p:cNvPicPr>
          <p:nvPr/>
        </p:nvPicPr>
        <p:blipFill>
          <a:blip r:embed="rId16" cstate="print"/>
          <a:srcRect/>
          <a:stretch>
            <a:fillRect/>
          </a:stretch>
        </p:blipFill>
        <p:spPr bwMode="auto">
          <a:xfrm>
            <a:off x="4419600" y="2133601"/>
            <a:ext cx="1447800" cy="669925"/>
          </a:xfrm>
          <a:prstGeom prst="rect">
            <a:avLst/>
          </a:prstGeom>
          <a:noFill/>
          <a:ln w="9525">
            <a:noFill/>
            <a:miter lim="800000"/>
            <a:headEnd/>
            <a:tailEnd/>
          </a:ln>
        </p:spPr>
      </p:pic>
      <p:pic>
        <p:nvPicPr>
          <p:cNvPr id="6160" name="Picture 16" descr="Govern">
            <a:hlinkClick r:id="rId17"/>
          </p:cNvPr>
          <p:cNvPicPr>
            <a:picLocks noChangeAspect="1" noChangeArrowheads="1"/>
          </p:cNvPicPr>
          <p:nvPr/>
        </p:nvPicPr>
        <p:blipFill>
          <a:blip r:embed="rId18" cstate="print"/>
          <a:srcRect/>
          <a:stretch>
            <a:fillRect/>
          </a:stretch>
        </p:blipFill>
        <p:spPr bwMode="auto">
          <a:xfrm>
            <a:off x="4343400" y="4191000"/>
            <a:ext cx="1543050" cy="628650"/>
          </a:xfrm>
          <a:prstGeom prst="rect">
            <a:avLst/>
          </a:prstGeom>
          <a:noFill/>
          <a:ln w="9525">
            <a:noFill/>
            <a:miter lim="800000"/>
            <a:headEnd/>
            <a:tailEnd/>
          </a:ln>
        </p:spPr>
      </p:pic>
      <p:pic>
        <p:nvPicPr>
          <p:cNvPr id="6161" name="Picture 17" descr="HumServ">
            <a:hlinkClick r:id="rId19"/>
          </p:cNvPr>
          <p:cNvPicPr>
            <a:picLocks noChangeAspect="1" noChangeArrowheads="1"/>
          </p:cNvPicPr>
          <p:nvPr/>
        </p:nvPicPr>
        <p:blipFill>
          <a:blip r:embed="rId20" cstate="print"/>
          <a:srcRect/>
          <a:stretch>
            <a:fillRect/>
          </a:stretch>
        </p:blipFill>
        <p:spPr bwMode="auto">
          <a:xfrm>
            <a:off x="6248401" y="3200401"/>
            <a:ext cx="1362075" cy="581025"/>
          </a:xfrm>
          <a:prstGeom prst="rect">
            <a:avLst/>
          </a:prstGeom>
          <a:noFill/>
          <a:ln w="9525">
            <a:noFill/>
            <a:miter lim="800000"/>
            <a:headEnd/>
            <a:tailEnd/>
          </a:ln>
        </p:spPr>
      </p:pic>
      <p:pic>
        <p:nvPicPr>
          <p:cNvPr id="6162" name="Picture 18" descr="Info">
            <a:hlinkClick r:id="rId21"/>
          </p:cNvPr>
          <p:cNvPicPr>
            <a:picLocks noChangeAspect="1" noChangeArrowheads="1"/>
          </p:cNvPicPr>
          <p:nvPr/>
        </p:nvPicPr>
        <p:blipFill>
          <a:blip r:embed="rId22" cstate="print"/>
          <a:srcRect/>
          <a:stretch>
            <a:fillRect/>
          </a:stretch>
        </p:blipFill>
        <p:spPr bwMode="auto">
          <a:xfrm>
            <a:off x="6248400" y="4191000"/>
            <a:ext cx="1371600" cy="609600"/>
          </a:xfrm>
          <a:prstGeom prst="rect">
            <a:avLst/>
          </a:prstGeom>
          <a:noFill/>
          <a:ln w="9525">
            <a:noFill/>
            <a:miter lim="800000"/>
            <a:headEnd/>
            <a:tailEnd/>
          </a:ln>
        </p:spPr>
      </p:pic>
      <p:pic>
        <p:nvPicPr>
          <p:cNvPr id="6163" name="Picture 19" descr="Trans">
            <a:hlinkClick r:id="rId23"/>
          </p:cNvPr>
          <p:cNvPicPr>
            <a:picLocks noChangeAspect="1" noChangeArrowheads="1"/>
          </p:cNvPicPr>
          <p:nvPr/>
        </p:nvPicPr>
        <p:blipFill>
          <a:blip r:embed="rId24" cstate="print"/>
          <a:srcRect/>
          <a:stretch>
            <a:fillRect/>
          </a:stretch>
        </p:blipFill>
        <p:spPr bwMode="auto">
          <a:xfrm>
            <a:off x="8153400" y="5181600"/>
            <a:ext cx="1828800" cy="609600"/>
          </a:xfrm>
          <a:prstGeom prst="rect">
            <a:avLst/>
          </a:prstGeom>
          <a:noFill/>
          <a:ln w="9525">
            <a:noFill/>
            <a:miter lim="800000"/>
            <a:headEnd/>
            <a:tailEnd/>
          </a:ln>
        </p:spPr>
      </p:pic>
      <p:pic>
        <p:nvPicPr>
          <p:cNvPr id="6164" name="Picture 20" descr="http://www.careerclusters.org/images/newicons/Fin.jpg"/>
          <p:cNvPicPr>
            <a:picLocks noChangeAspect="1" noChangeArrowheads="1"/>
          </p:cNvPicPr>
          <p:nvPr/>
        </p:nvPicPr>
        <p:blipFill>
          <a:blip r:embed="rId25" r:link="rId26" cstate="print"/>
          <a:srcRect/>
          <a:stretch>
            <a:fillRect/>
          </a:stretch>
        </p:blipFill>
        <p:spPr bwMode="auto">
          <a:xfrm>
            <a:off x="4419600" y="3200401"/>
            <a:ext cx="1447800" cy="650875"/>
          </a:xfrm>
          <a:prstGeom prst="rect">
            <a:avLst/>
          </a:prstGeom>
          <a:noFill/>
          <a:ln w="9525">
            <a:noFill/>
            <a:miter lim="800000"/>
            <a:headEnd/>
            <a:tailEnd/>
          </a:ln>
        </p:spPr>
      </p:pic>
      <p:pic>
        <p:nvPicPr>
          <p:cNvPr id="6165" name="Picture 21" descr="Hosp"/>
          <p:cNvPicPr>
            <a:picLocks noChangeAspect="1" noChangeArrowheads="1"/>
          </p:cNvPicPr>
          <p:nvPr/>
        </p:nvPicPr>
        <p:blipFill>
          <a:blip r:embed="rId27" cstate="print"/>
          <a:srcRect/>
          <a:stretch>
            <a:fillRect/>
          </a:stretch>
        </p:blipFill>
        <p:spPr bwMode="auto">
          <a:xfrm>
            <a:off x="6248400" y="2133600"/>
            <a:ext cx="1371600" cy="609600"/>
          </a:xfrm>
          <a:prstGeom prst="rect">
            <a:avLst/>
          </a:prstGeom>
          <a:noFill/>
          <a:ln w="9525">
            <a:noFill/>
            <a:miter lim="800000"/>
            <a:headEnd/>
            <a:tailEnd/>
          </a:ln>
        </p:spPr>
      </p:pic>
      <p:sp>
        <p:nvSpPr>
          <p:cNvPr id="22" name="TextBox 21"/>
          <p:cNvSpPr txBox="1"/>
          <p:nvPr/>
        </p:nvSpPr>
        <p:spPr>
          <a:xfrm>
            <a:off x="1752600" y="1600200"/>
            <a:ext cx="914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ysClr val="windowText" lastClr="000000"/>
                </a:solidFill>
                <a:effectLst/>
                <a:uLnTx/>
                <a:uFillTx/>
              </a:rPr>
              <a:t>http://www.careertech.org/career-clusters/glance/careerclusters.html</a:t>
            </a:r>
            <a:endParaRPr kumimoji="0" lang="en-US" sz="2000" b="0" i="0" u="none" strike="noStrike" kern="0" cap="none" spc="0" normalizeH="0" baseline="0" noProof="0" dirty="0">
              <a:ln>
                <a:noFill/>
              </a:ln>
              <a:solidFill>
                <a:sysClr val="windowText" lastClr="000000"/>
              </a:solidFill>
              <a:effectLst/>
              <a:uLnTx/>
              <a:uFillTx/>
            </a:endParaRPr>
          </a:p>
        </p:txBody>
      </p:sp>
      <p:pic>
        <p:nvPicPr>
          <p:cNvPr id="23" name="Picture 3" descr="Health"/>
          <p:cNvPicPr>
            <a:picLocks noChangeAspect="1" noChangeArrowheads="1"/>
          </p:cNvPicPr>
          <p:nvPr/>
        </p:nvPicPr>
        <p:blipFill>
          <a:blip r:embed="rId3" cstate="print"/>
          <a:srcRect/>
          <a:stretch>
            <a:fillRect/>
          </a:stretch>
        </p:blipFill>
        <p:spPr bwMode="auto">
          <a:xfrm>
            <a:off x="4189414" y="5094924"/>
            <a:ext cx="1749425" cy="682625"/>
          </a:xfrm>
          <a:prstGeom prst="rect">
            <a:avLst/>
          </a:prstGeom>
          <a:noFill/>
          <a:ln w="9525">
            <a:noFill/>
            <a:miter lim="800000"/>
            <a:headEnd/>
            <a:tailEnd/>
          </a:ln>
        </p:spPr>
      </p:pic>
    </p:spTree>
    <p:extLst>
      <p:ext uri="{BB962C8B-B14F-4D97-AF65-F5344CB8AC3E}">
        <p14:creationId xmlns:p14="http://schemas.microsoft.com/office/powerpoint/2010/main" val="262692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0" y="499428"/>
            <a:ext cx="9448800" cy="1066800"/>
          </a:xfrm>
        </p:spPr>
        <p:txBody>
          <a:bodyPr/>
          <a:lstStyle/>
          <a:p>
            <a:r>
              <a:rPr lang="en-US" dirty="0"/>
              <a:t>Teamwork materials </a:t>
            </a:r>
          </a:p>
        </p:txBody>
      </p:sp>
      <p:sp>
        <p:nvSpPr>
          <p:cNvPr id="3" name="Content Placeholder 2"/>
          <p:cNvSpPr>
            <a:spLocks noGrp="1"/>
          </p:cNvSpPr>
          <p:nvPr>
            <p:ph idx="1"/>
          </p:nvPr>
        </p:nvSpPr>
        <p:spPr>
          <a:xfrm>
            <a:off x="1066800" y="3035300"/>
            <a:ext cx="11125200" cy="1600200"/>
          </a:xfrm>
        </p:spPr>
        <p:txBody>
          <a:bodyPr/>
          <a:lstStyle/>
          <a:p>
            <a:r>
              <a:rPr lang="en-US" b="1" dirty="0"/>
              <a:t>Leader</a:t>
            </a:r>
            <a:r>
              <a:rPr lang="en-US" dirty="0"/>
              <a:t> – keeps the conversation moving and team members on task  </a:t>
            </a:r>
          </a:p>
          <a:p>
            <a:r>
              <a:rPr lang="en-US" b="1" dirty="0"/>
              <a:t>Recorder </a:t>
            </a:r>
            <a:r>
              <a:rPr lang="en-US" dirty="0"/>
              <a:t>–records the conversation and thought process, illustrates the materials to be communicated by the Reporter in the large group  </a:t>
            </a:r>
          </a:p>
          <a:p>
            <a:r>
              <a:rPr lang="en-US" b="1" dirty="0"/>
              <a:t>Reporter </a:t>
            </a:r>
            <a:r>
              <a:rPr lang="en-US" dirty="0"/>
              <a:t>– presents the teams’ solution in front of the large group  </a:t>
            </a:r>
          </a:p>
          <a:p>
            <a:r>
              <a:rPr lang="en-US" b="1" dirty="0"/>
              <a:t>Timekeeper</a:t>
            </a:r>
            <a:r>
              <a:rPr lang="en-US" dirty="0"/>
              <a:t> – is aware of the time constraints and reminds Leader of remaining time </a:t>
            </a:r>
          </a:p>
          <a:p>
            <a:r>
              <a:rPr lang="en-US" b="1" dirty="0"/>
              <a:t>Researcher(s)</a:t>
            </a:r>
            <a:r>
              <a:rPr lang="en-US" dirty="0"/>
              <a:t> – using resources available in the room, investigate questions team members have   (THERE CAN BE MORE THAN 1)</a:t>
            </a:r>
          </a:p>
        </p:txBody>
      </p:sp>
      <p:sp>
        <p:nvSpPr>
          <p:cNvPr id="4" name="TextBox 3"/>
          <p:cNvSpPr txBox="1"/>
          <p:nvPr/>
        </p:nvSpPr>
        <p:spPr>
          <a:xfrm>
            <a:off x="1066800" y="1828800"/>
            <a:ext cx="9169400" cy="1477328"/>
          </a:xfrm>
          <a:prstGeom prst="rect">
            <a:avLst/>
          </a:prstGeom>
          <a:noFill/>
        </p:spPr>
        <p:txBody>
          <a:bodyPr wrap="square" rtlCol="0">
            <a:spAutoFit/>
          </a:bodyPr>
          <a:lstStyle/>
          <a:p>
            <a:r>
              <a:rPr lang="en-US" b="1" dirty="0">
                <a:solidFill>
                  <a:srgbClr val="FF0000"/>
                </a:solidFill>
              </a:rPr>
              <a:t>At your tables,  negotiate the role you would like to take on during this exercise.  </a:t>
            </a:r>
          </a:p>
          <a:p>
            <a:r>
              <a:rPr lang="en-US" b="1" dirty="0">
                <a:solidFill>
                  <a:srgbClr val="FF0000"/>
                </a:solidFill>
              </a:rPr>
              <a:t>These are the roles of each team member. </a:t>
            </a:r>
          </a:p>
          <a:p>
            <a:r>
              <a:rPr lang="en-US" b="1" dirty="0">
                <a:solidFill>
                  <a:srgbClr val="FF0000"/>
                </a:solidFill>
              </a:rPr>
              <a:t>If there are more of you at the table than are roles, more than 1 may be a researcher. </a:t>
            </a:r>
          </a:p>
          <a:p>
            <a:endParaRPr lang="en-US" dirty="0"/>
          </a:p>
        </p:txBody>
      </p:sp>
    </p:spTree>
    <p:extLst>
      <p:ext uri="{BB962C8B-B14F-4D97-AF65-F5344CB8AC3E}">
        <p14:creationId xmlns:p14="http://schemas.microsoft.com/office/powerpoint/2010/main" val="24682329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85800"/>
            <a:ext cx="8229600" cy="1066800"/>
          </a:xfrm>
        </p:spPr>
        <p:txBody>
          <a:bodyPr>
            <a:normAutofit/>
          </a:bodyPr>
          <a:lstStyle/>
          <a:p>
            <a:pPr algn="ctr" eaLnBrk="1" hangingPunct="1"/>
            <a:r>
              <a:rPr lang="en-US" sz="3200" dirty="0" smtClean="0">
                <a:solidFill>
                  <a:schemeClr val="tx1"/>
                </a:solidFill>
              </a:rPr>
              <a:t>ACTIVITY:  Clusters In The News</a:t>
            </a:r>
            <a:endParaRPr lang="en-US" sz="3200" dirty="0">
              <a:solidFill>
                <a:schemeClr val="tx1"/>
              </a:solidFill>
            </a:endParaRPr>
          </a:p>
        </p:txBody>
      </p:sp>
      <p:pic>
        <p:nvPicPr>
          <p:cNvPr id="6147" name="Picture 3" descr="Health"/>
          <p:cNvPicPr>
            <a:picLocks noGrp="1" noChangeAspect="1" noChangeArrowheads="1"/>
          </p:cNvPicPr>
          <p:nvPr>
            <p:ph idx="1"/>
          </p:nvPr>
        </p:nvPicPr>
        <p:blipFill>
          <a:blip r:embed="rId3" cstate="print"/>
          <a:stretch>
            <a:fillRect/>
          </a:stretch>
        </p:blipFill>
        <p:spPr>
          <a:xfrm>
            <a:off x="5410200" y="4122103"/>
            <a:ext cx="1371600" cy="579120"/>
          </a:xfrm>
          <a:noFill/>
        </p:spPr>
      </p:pic>
      <p:pic>
        <p:nvPicPr>
          <p:cNvPr id="6148" name="Picture 4" descr="AV"/>
          <p:cNvPicPr>
            <a:picLocks noChangeAspect="1" noChangeArrowheads="1"/>
          </p:cNvPicPr>
          <p:nvPr/>
        </p:nvPicPr>
        <p:blipFill>
          <a:blip r:embed="rId4" cstate="print"/>
          <a:srcRect/>
          <a:stretch>
            <a:fillRect/>
          </a:stretch>
        </p:blipFill>
        <p:spPr bwMode="auto">
          <a:xfrm>
            <a:off x="2286000" y="4191000"/>
            <a:ext cx="1485900" cy="666750"/>
          </a:xfrm>
          <a:prstGeom prst="rect">
            <a:avLst/>
          </a:prstGeom>
          <a:noFill/>
          <a:ln w="9525">
            <a:noFill/>
            <a:miter lim="800000"/>
            <a:headEnd/>
            <a:tailEnd/>
          </a:ln>
        </p:spPr>
      </p:pic>
      <p:pic>
        <p:nvPicPr>
          <p:cNvPr id="6149" name="Picture 5" descr="AC"/>
          <p:cNvPicPr>
            <a:picLocks noChangeAspect="1" noChangeArrowheads="1"/>
          </p:cNvPicPr>
          <p:nvPr/>
        </p:nvPicPr>
        <p:blipFill>
          <a:blip r:embed="rId5" cstate="print"/>
          <a:srcRect/>
          <a:stretch>
            <a:fillRect/>
          </a:stretch>
        </p:blipFill>
        <p:spPr bwMode="auto">
          <a:xfrm>
            <a:off x="2346960" y="3124201"/>
            <a:ext cx="1562100" cy="695325"/>
          </a:xfrm>
          <a:prstGeom prst="rect">
            <a:avLst/>
          </a:prstGeom>
          <a:noFill/>
          <a:ln w="9525">
            <a:noFill/>
            <a:miter lim="800000"/>
            <a:headEnd/>
            <a:tailEnd/>
          </a:ln>
        </p:spPr>
      </p:pic>
      <p:pic>
        <p:nvPicPr>
          <p:cNvPr id="6150" name="Picture 6" descr="ag"/>
          <p:cNvPicPr>
            <a:picLocks noChangeAspect="1" noChangeArrowheads="1"/>
          </p:cNvPicPr>
          <p:nvPr/>
        </p:nvPicPr>
        <p:blipFill>
          <a:blip r:embed="rId6" cstate="print"/>
          <a:srcRect/>
          <a:stretch>
            <a:fillRect/>
          </a:stretch>
        </p:blipFill>
        <p:spPr bwMode="auto">
          <a:xfrm>
            <a:off x="2331720" y="2133601"/>
            <a:ext cx="1600200" cy="657225"/>
          </a:xfrm>
          <a:prstGeom prst="rect">
            <a:avLst/>
          </a:prstGeom>
          <a:noFill/>
          <a:ln w="9525">
            <a:noFill/>
            <a:miter lim="800000"/>
            <a:headEnd/>
            <a:tailEnd/>
          </a:ln>
        </p:spPr>
      </p:pic>
      <p:pic>
        <p:nvPicPr>
          <p:cNvPr id="6151" name="Picture 7" descr="ManufacWeb2">
            <a:hlinkClick r:id="rId7"/>
          </p:cNvPr>
          <p:cNvPicPr>
            <a:picLocks noChangeAspect="1" noChangeArrowheads="1"/>
          </p:cNvPicPr>
          <p:nvPr/>
        </p:nvPicPr>
        <p:blipFill>
          <a:blip r:embed="rId8" cstate="print"/>
          <a:srcRect/>
          <a:stretch>
            <a:fillRect/>
          </a:stretch>
        </p:blipFill>
        <p:spPr bwMode="auto">
          <a:xfrm>
            <a:off x="8153400" y="2133600"/>
            <a:ext cx="1752600" cy="609600"/>
          </a:xfrm>
          <a:prstGeom prst="rect">
            <a:avLst/>
          </a:prstGeom>
          <a:noFill/>
          <a:ln w="9525">
            <a:noFill/>
            <a:miter lim="800000"/>
            <a:headEnd/>
            <a:tailEnd/>
          </a:ln>
        </p:spPr>
      </p:pic>
      <p:pic>
        <p:nvPicPr>
          <p:cNvPr id="6152" name="Picture 8" descr="Science"/>
          <p:cNvPicPr>
            <a:picLocks noChangeAspect="1" noChangeArrowheads="1"/>
          </p:cNvPicPr>
          <p:nvPr/>
        </p:nvPicPr>
        <p:blipFill>
          <a:blip r:embed="rId9" cstate="print"/>
          <a:srcRect/>
          <a:stretch>
            <a:fillRect/>
          </a:stretch>
        </p:blipFill>
        <p:spPr bwMode="auto">
          <a:xfrm>
            <a:off x="8153400" y="4191000"/>
            <a:ext cx="1828800" cy="592138"/>
          </a:xfrm>
          <a:prstGeom prst="rect">
            <a:avLst/>
          </a:prstGeom>
          <a:noFill/>
          <a:ln w="9525">
            <a:noFill/>
            <a:miter lim="800000"/>
            <a:headEnd/>
            <a:tailEnd/>
          </a:ln>
        </p:spPr>
      </p:pic>
      <p:pic>
        <p:nvPicPr>
          <p:cNvPr id="6153" name="Picture 9" descr="Law"/>
          <p:cNvPicPr>
            <a:picLocks noChangeAspect="1" noChangeArrowheads="1"/>
          </p:cNvPicPr>
          <p:nvPr/>
        </p:nvPicPr>
        <p:blipFill>
          <a:blip r:embed="rId10" cstate="print"/>
          <a:srcRect/>
          <a:stretch>
            <a:fillRect/>
          </a:stretch>
        </p:blipFill>
        <p:spPr bwMode="auto">
          <a:xfrm>
            <a:off x="6248401" y="5181601"/>
            <a:ext cx="1457325" cy="638175"/>
          </a:xfrm>
          <a:prstGeom prst="rect">
            <a:avLst/>
          </a:prstGeom>
          <a:noFill/>
          <a:ln w="9525">
            <a:noFill/>
            <a:miter lim="800000"/>
            <a:headEnd/>
            <a:tailEnd/>
          </a:ln>
        </p:spPr>
      </p:pic>
      <p:pic>
        <p:nvPicPr>
          <p:cNvPr id="6154" name="Picture 10" descr="http://www.careerclusters.org/clusters/Busi.jpg"/>
          <p:cNvPicPr>
            <a:picLocks noChangeAspect="1" noChangeArrowheads="1"/>
          </p:cNvPicPr>
          <p:nvPr/>
        </p:nvPicPr>
        <p:blipFill>
          <a:blip r:embed="rId11" r:link="rId12" cstate="print"/>
          <a:srcRect/>
          <a:stretch>
            <a:fillRect/>
          </a:stretch>
        </p:blipFill>
        <p:spPr bwMode="auto">
          <a:xfrm>
            <a:off x="2209800" y="5181600"/>
            <a:ext cx="1752600" cy="635000"/>
          </a:xfrm>
          <a:prstGeom prst="rect">
            <a:avLst/>
          </a:prstGeom>
          <a:noFill/>
          <a:ln w="9525">
            <a:noFill/>
            <a:miter lim="800000"/>
            <a:headEnd/>
            <a:tailEnd/>
          </a:ln>
        </p:spPr>
      </p:pic>
      <p:pic>
        <p:nvPicPr>
          <p:cNvPr id="6155" name="Picture 11" descr="http://www.careerclusters.org/images/newicons/Market.jpg"/>
          <p:cNvPicPr>
            <a:picLocks noChangeAspect="1" noChangeArrowheads="1"/>
          </p:cNvPicPr>
          <p:nvPr/>
        </p:nvPicPr>
        <p:blipFill>
          <a:blip r:embed="rId13" r:link="rId14" cstate="print"/>
          <a:srcRect/>
          <a:stretch>
            <a:fillRect/>
          </a:stretch>
        </p:blipFill>
        <p:spPr bwMode="auto">
          <a:xfrm>
            <a:off x="8153400" y="3200400"/>
            <a:ext cx="1790700" cy="609600"/>
          </a:xfrm>
          <a:prstGeom prst="rect">
            <a:avLst/>
          </a:prstGeom>
          <a:noFill/>
          <a:ln w="9525">
            <a:noFill/>
            <a:miter lim="800000"/>
            <a:headEnd/>
            <a:tailEnd/>
          </a:ln>
        </p:spPr>
      </p:pic>
      <p:sp>
        <p:nvSpPr>
          <p:cNvPr id="161804" name="Rectangle 12"/>
          <p:cNvSpPr>
            <a:spLocks noChangeArrowheads="1"/>
          </p:cNvSpPr>
          <p:nvPr/>
        </p:nvSpPr>
        <p:spPr bwMode="auto">
          <a:xfrm>
            <a:off x="1524001" y="1872734"/>
            <a:ext cx="184731" cy="369332"/>
          </a:xfrm>
          <a:prstGeom prst="rect">
            <a:avLst/>
          </a:prstGeom>
          <a:noFill/>
          <a:ln w="9525">
            <a:noFill/>
            <a:miter lim="800000"/>
            <a:headEnd/>
            <a:tailEnd/>
          </a:ln>
          <a:effec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157" name="Rectangle 13"/>
          <p:cNvSpPr>
            <a:spLocks noChangeArrowheads="1"/>
          </p:cNvSpPr>
          <p:nvPr/>
        </p:nvSpPr>
        <p:spPr bwMode="auto">
          <a:xfrm>
            <a:off x="5988050" y="2914650"/>
            <a:ext cx="215900" cy="228600"/>
          </a:xfrm>
          <a:prstGeom prst="rect">
            <a:avLst/>
          </a:prstGeom>
          <a:noFill/>
          <a:ln w="9525">
            <a:noFill/>
            <a:miter lim="800000"/>
            <a:headEnd/>
            <a:tailEnd/>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1D2F68"/>
                </a:solidFill>
                <a:effectLst/>
                <a:uLnTx/>
                <a:uFillTx/>
                <a:cs typeface="Times New Roman" pitchFamily="18" charset="0"/>
              </a:rPr>
              <a:t> </a:t>
            </a:r>
            <a:endParaRPr kumimoji="0" lang="en-US" sz="1800" b="0" i="0" u="none" strike="noStrike" kern="0" cap="none" spc="0" normalizeH="0" baseline="0" noProof="0">
              <a:ln>
                <a:noFill/>
              </a:ln>
              <a:solidFill>
                <a:sysClr val="windowText" lastClr="000000"/>
              </a:solidFill>
              <a:effectLst/>
              <a:uLnTx/>
              <a:uFillTx/>
              <a:cs typeface="Arial" charset="0"/>
            </a:endParaRPr>
          </a:p>
        </p:txBody>
      </p:sp>
      <p:sp>
        <p:nvSpPr>
          <p:cNvPr id="6158" name="Rectangle 14"/>
          <p:cNvSpPr>
            <a:spLocks noChangeArrowheads="1"/>
          </p:cNvSpPr>
          <p:nvPr/>
        </p:nvSpPr>
        <p:spPr bwMode="auto">
          <a:xfrm>
            <a:off x="4419600" y="3657600"/>
            <a:ext cx="215900" cy="228600"/>
          </a:xfrm>
          <a:prstGeom prst="rect">
            <a:avLst/>
          </a:prstGeom>
          <a:noFill/>
          <a:ln w="9525">
            <a:noFill/>
            <a:miter lim="800000"/>
            <a:headEnd/>
            <a:tailEnd/>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1D2F68"/>
                </a:solidFill>
                <a:effectLst/>
                <a:uLnTx/>
                <a:uFillTx/>
                <a:cs typeface="Times New Roman" pitchFamily="18" charset="0"/>
              </a:rPr>
              <a:t> </a:t>
            </a:r>
            <a:endParaRPr kumimoji="0" lang="en-US" sz="1800" b="0" i="0" u="none" strike="noStrike" kern="0" cap="none" spc="0" normalizeH="0" baseline="0" noProof="0">
              <a:ln>
                <a:noFill/>
              </a:ln>
              <a:solidFill>
                <a:sysClr val="windowText" lastClr="000000"/>
              </a:solidFill>
              <a:effectLst/>
              <a:uLnTx/>
              <a:uFillTx/>
              <a:cs typeface="Arial" charset="0"/>
            </a:endParaRPr>
          </a:p>
        </p:txBody>
      </p:sp>
      <p:pic>
        <p:nvPicPr>
          <p:cNvPr id="6159" name="Picture 15" descr="EdWeb2">
            <a:hlinkClick r:id="rId15"/>
          </p:cNvPr>
          <p:cNvPicPr>
            <a:picLocks noChangeAspect="1" noChangeArrowheads="1"/>
          </p:cNvPicPr>
          <p:nvPr/>
        </p:nvPicPr>
        <p:blipFill>
          <a:blip r:embed="rId16" cstate="print"/>
          <a:srcRect/>
          <a:stretch>
            <a:fillRect/>
          </a:stretch>
        </p:blipFill>
        <p:spPr bwMode="auto">
          <a:xfrm>
            <a:off x="4419600" y="2133601"/>
            <a:ext cx="1447800" cy="669925"/>
          </a:xfrm>
          <a:prstGeom prst="rect">
            <a:avLst/>
          </a:prstGeom>
          <a:noFill/>
          <a:ln w="9525">
            <a:noFill/>
            <a:miter lim="800000"/>
            <a:headEnd/>
            <a:tailEnd/>
          </a:ln>
        </p:spPr>
      </p:pic>
      <p:pic>
        <p:nvPicPr>
          <p:cNvPr id="6160" name="Picture 16" descr="Govern">
            <a:hlinkClick r:id="rId17"/>
          </p:cNvPr>
          <p:cNvPicPr>
            <a:picLocks noChangeAspect="1" noChangeArrowheads="1"/>
          </p:cNvPicPr>
          <p:nvPr/>
        </p:nvPicPr>
        <p:blipFill>
          <a:blip r:embed="rId18" cstate="print"/>
          <a:srcRect/>
          <a:stretch>
            <a:fillRect/>
          </a:stretch>
        </p:blipFill>
        <p:spPr bwMode="auto">
          <a:xfrm>
            <a:off x="4343400" y="4191000"/>
            <a:ext cx="1543050" cy="628650"/>
          </a:xfrm>
          <a:prstGeom prst="rect">
            <a:avLst/>
          </a:prstGeom>
          <a:noFill/>
          <a:ln w="9525">
            <a:noFill/>
            <a:miter lim="800000"/>
            <a:headEnd/>
            <a:tailEnd/>
          </a:ln>
        </p:spPr>
      </p:pic>
      <p:pic>
        <p:nvPicPr>
          <p:cNvPr id="6161" name="Picture 17" descr="HumServ">
            <a:hlinkClick r:id="rId19"/>
          </p:cNvPr>
          <p:cNvPicPr>
            <a:picLocks noChangeAspect="1" noChangeArrowheads="1"/>
          </p:cNvPicPr>
          <p:nvPr/>
        </p:nvPicPr>
        <p:blipFill>
          <a:blip r:embed="rId20" cstate="print"/>
          <a:srcRect/>
          <a:stretch>
            <a:fillRect/>
          </a:stretch>
        </p:blipFill>
        <p:spPr bwMode="auto">
          <a:xfrm>
            <a:off x="6248401" y="3200401"/>
            <a:ext cx="1362075" cy="581025"/>
          </a:xfrm>
          <a:prstGeom prst="rect">
            <a:avLst/>
          </a:prstGeom>
          <a:noFill/>
          <a:ln w="9525">
            <a:noFill/>
            <a:miter lim="800000"/>
            <a:headEnd/>
            <a:tailEnd/>
          </a:ln>
        </p:spPr>
      </p:pic>
      <p:pic>
        <p:nvPicPr>
          <p:cNvPr id="6162" name="Picture 18" descr="Info">
            <a:hlinkClick r:id="rId21"/>
          </p:cNvPr>
          <p:cNvPicPr>
            <a:picLocks noChangeAspect="1" noChangeArrowheads="1"/>
          </p:cNvPicPr>
          <p:nvPr/>
        </p:nvPicPr>
        <p:blipFill>
          <a:blip r:embed="rId22" cstate="print"/>
          <a:srcRect/>
          <a:stretch>
            <a:fillRect/>
          </a:stretch>
        </p:blipFill>
        <p:spPr bwMode="auto">
          <a:xfrm>
            <a:off x="6248400" y="4191000"/>
            <a:ext cx="1371600" cy="609600"/>
          </a:xfrm>
          <a:prstGeom prst="rect">
            <a:avLst/>
          </a:prstGeom>
          <a:noFill/>
          <a:ln w="9525">
            <a:noFill/>
            <a:miter lim="800000"/>
            <a:headEnd/>
            <a:tailEnd/>
          </a:ln>
        </p:spPr>
      </p:pic>
      <p:pic>
        <p:nvPicPr>
          <p:cNvPr id="6163" name="Picture 19" descr="Trans">
            <a:hlinkClick r:id="rId23"/>
          </p:cNvPr>
          <p:cNvPicPr>
            <a:picLocks noChangeAspect="1" noChangeArrowheads="1"/>
          </p:cNvPicPr>
          <p:nvPr/>
        </p:nvPicPr>
        <p:blipFill>
          <a:blip r:embed="rId24" cstate="print"/>
          <a:srcRect/>
          <a:stretch>
            <a:fillRect/>
          </a:stretch>
        </p:blipFill>
        <p:spPr bwMode="auto">
          <a:xfrm>
            <a:off x="8153400" y="5181600"/>
            <a:ext cx="1828800" cy="609600"/>
          </a:xfrm>
          <a:prstGeom prst="rect">
            <a:avLst/>
          </a:prstGeom>
          <a:noFill/>
          <a:ln w="9525">
            <a:noFill/>
            <a:miter lim="800000"/>
            <a:headEnd/>
            <a:tailEnd/>
          </a:ln>
        </p:spPr>
      </p:pic>
      <p:pic>
        <p:nvPicPr>
          <p:cNvPr id="6164" name="Picture 20" descr="http://www.careerclusters.org/images/newicons/Fin.jpg"/>
          <p:cNvPicPr>
            <a:picLocks noChangeAspect="1" noChangeArrowheads="1"/>
          </p:cNvPicPr>
          <p:nvPr/>
        </p:nvPicPr>
        <p:blipFill>
          <a:blip r:embed="rId25" r:link="rId26" cstate="print"/>
          <a:srcRect/>
          <a:stretch>
            <a:fillRect/>
          </a:stretch>
        </p:blipFill>
        <p:spPr bwMode="auto">
          <a:xfrm>
            <a:off x="4419600" y="3200401"/>
            <a:ext cx="1447800" cy="650875"/>
          </a:xfrm>
          <a:prstGeom prst="rect">
            <a:avLst/>
          </a:prstGeom>
          <a:noFill/>
          <a:ln w="9525">
            <a:noFill/>
            <a:miter lim="800000"/>
            <a:headEnd/>
            <a:tailEnd/>
          </a:ln>
        </p:spPr>
      </p:pic>
      <p:pic>
        <p:nvPicPr>
          <p:cNvPr id="6165" name="Picture 21" descr="Hosp"/>
          <p:cNvPicPr>
            <a:picLocks noChangeAspect="1" noChangeArrowheads="1"/>
          </p:cNvPicPr>
          <p:nvPr/>
        </p:nvPicPr>
        <p:blipFill>
          <a:blip r:embed="rId27" cstate="print"/>
          <a:srcRect/>
          <a:stretch>
            <a:fillRect/>
          </a:stretch>
        </p:blipFill>
        <p:spPr bwMode="auto">
          <a:xfrm>
            <a:off x="6248400" y="2133600"/>
            <a:ext cx="1371600" cy="609600"/>
          </a:xfrm>
          <a:prstGeom prst="rect">
            <a:avLst/>
          </a:prstGeom>
          <a:noFill/>
          <a:ln w="9525">
            <a:noFill/>
            <a:miter lim="800000"/>
            <a:headEnd/>
            <a:tailEnd/>
          </a:ln>
        </p:spPr>
      </p:pic>
      <p:sp>
        <p:nvSpPr>
          <p:cNvPr id="22" name="TextBox 21"/>
          <p:cNvSpPr txBox="1"/>
          <p:nvPr/>
        </p:nvSpPr>
        <p:spPr>
          <a:xfrm>
            <a:off x="1752600" y="1600200"/>
            <a:ext cx="914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ysClr val="windowText" lastClr="000000"/>
                </a:solidFill>
                <a:effectLst/>
                <a:uLnTx/>
                <a:uFillTx/>
              </a:rPr>
              <a:t>http://www.careertech.org/career-clusters/glance/careerclusters.html</a:t>
            </a:r>
            <a:endParaRPr kumimoji="0" lang="en-US" sz="2000" b="0" i="0" u="none" strike="noStrike" kern="0" cap="none" spc="0" normalizeH="0" baseline="0" noProof="0" dirty="0">
              <a:ln>
                <a:noFill/>
              </a:ln>
              <a:solidFill>
                <a:sysClr val="windowText" lastClr="000000"/>
              </a:solidFill>
              <a:effectLst/>
              <a:uLnTx/>
              <a:uFillTx/>
            </a:endParaRPr>
          </a:p>
        </p:txBody>
      </p:sp>
      <p:pic>
        <p:nvPicPr>
          <p:cNvPr id="23" name="Picture 3" descr="Health"/>
          <p:cNvPicPr>
            <a:picLocks noChangeAspect="1" noChangeArrowheads="1"/>
          </p:cNvPicPr>
          <p:nvPr/>
        </p:nvPicPr>
        <p:blipFill>
          <a:blip r:embed="rId3" cstate="print"/>
          <a:srcRect/>
          <a:stretch>
            <a:fillRect/>
          </a:stretch>
        </p:blipFill>
        <p:spPr bwMode="auto">
          <a:xfrm>
            <a:off x="4189414" y="5094924"/>
            <a:ext cx="1749425" cy="682625"/>
          </a:xfrm>
          <a:prstGeom prst="rect">
            <a:avLst/>
          </a:prstGeom>
          <a:noFill/>
          <a:ln w="9525">
            <a:noFill/>
            <a:miter lim="800000"/>
            <a:headEnd/>
            <a:tailEnd/>
          </a:ln>
        </p:spPr>
      </p:pic>
    </p:spTree>
    <p:extLst>
      <p:ext uri="{BB962C8B-B14F-4D97-AF65-F5344CB8AC3E}">
        <p14:creationId xmlns:p14="http://schemas.microsoft.com/office/powerpoint/2010/main" val="5417153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Career clusters model</a:t>
            </a:r>
            <a:br>
              <a:rPr lang="en-US" dirty="0"/>
            </a:br>
            <a:endParaRPr lang="en-US" dirty="0"/>
          </a:p>
        </p:txBody>
      </p:sp>
      <p:sp>
        <p:nvSpPr>
          <p:cNvPr id="3" name="Content Placeholder 2"/>
          <p:cNvSpPr>
            <a:spLocks noGrp="1"/>
          </p:cNvSpPr>
          <p:nvPr>
            <p:ph idx="1"/>
          </p:nvPr>
        </p:nvSpPr>
        <p:spPr/>
        <p:txBody>
          <a:bodyPr/>
          <a:lstStyle/>
          <a:p>
            <a:r>
              <a:rPr lang="en-US" dirty="0"/>
              <a:t>16 broad clusters; each has knowledge and skill statements.</a:t>
            </a:r>
          </a:p>
          <a:p>
            <a:pPr>
              <a:buNone/>
            </a:pPr>
            <a:endParaRPr lang="en-US" dirty="0"/>
          </a:p>
          <a:p>
            <a:r>
              <a:rPr lang="en-US" dirty="0"/>
              <a:t>Each cluster encompasses career pathways.</a:t>
            </a:r>
          </a:p>
          <a:p>
            <a:pPr>
              <a:buNone/>
            </a:pPr>
            <a:endParaRPr lang="en-US" dirty="0"/>
          </a:p>
          <a:p>
            <a:r>
              <a:rPr lang="en-US" dirty="0"/>
              <a:t>Pathways lead to many occupations.</a:t>
            </a:r>
          </a:p>
          <a:p>
            <a:endParaRPr lang="en-US" dirty="0"/>
          </a:p>
        </p:txBody>
      </p:sp>
      <p:sp>
        <p:nvSpPr>
          <p:cNvPr id="4" name="Down Arrow 3"/>
          <p:cNvSpPr/>
          <p:nvPr/>
        </p:nvSpPr>
        <p:spPr>
          <a:xfrm>
            <a:off x="4071850" y="2705100"/>
            <a:ext cx="609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Down Arrow 4"/>
          <p:cNvSpPr/>
          <p:nvPr/>
        </p:nvSpPr>
        <p:spPr>
          <a:xfrm>
            <a:off x="3980410" y="3772523"/>
            <a:ext cx="609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Down Arrow 5"/>
          <p:cNvSpPr/>
          <p:nvPr/>
        </p:nvSpPr>
        <p:spPr>
          <a:xfrm>
            <a:off x="4071850" y="1828800"/>
            <a:ext cx="609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31579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914400"/>
            <a:ext cx="8229600" cy="1066800"/>
          </a:xfrm>
        </p:spPr>
        <p:txBody>
          <a:bodyPr/>
          <a:lstStyle/>
          <a:p>
            <a:r>
              <a:rPr lang="en-US" dirty="0"/>
              <a:t>Career Pathways Components</a:t>
            </a:r>
          </a:p>
        </p:txBody>
      </p:sp>
      <p:sp>
        <p:nvSpPr>
          <p:cNvPr id="3" name="Content Placeholder 2"/>
          <p:cNvSpPr>
            <a:spLocks noGrp="1"/>
          </p:cNvSpPr>
          <p:nvPr>
            <p:ph idx="1"/>
          </p:nvPr>
        </p:nvSpPr>
        <p:spPr>
          <a:xfrm>
            <a:off x="1080655" y="1828800"/>
            <a:ext cx="9130145" cy="4325112"/>
          </a:xfrm>
        </p:spPr>
        <p:txBody>
          <a:bodyPr/>
          <a:lstStyle/>
          <a:p>
            <a:pPr>
              <a:defRPr/>
            </a:pPr>
            <a:r>
              <a:rPr lang="en-US" sz="2600" dirty="0">
                <a:latin typeface="Arial" panose="020B0604020202020204" pitchFamily="34" charset="0"/>
                <a:cs typeface="Arial" panose="020B0604020202020204" pitchFamily="34" charset="0"/>
              </a:rPr>
              <a:t>Alignment with secondary and postsecondary education with workforce development systems and human services</a:t>
            </a:r>
          </a:p>
          <a:p>
            <a:pPr>
              <a:defRPr/>
            </a:pPr>
            <a:r>
              <a:rPr lang="en-US" sz="2600" dirty="0">
                <a:latin typeface="Arial" panose="020B0604020202020204" pitchFamily="34" charset="0"/>
                <a:cs typeface="Arial" panose="020B0604020202020204" pitchFamily="34" charset="0"/>
              </a:rPr>
              <a:t>Connection of basic education and skills training through “bridge” curriculum and integrated education and training </a:t>
            </a:r>
          </a:p>
          <a:p>
            <a:pPr>
              <a:defRPr/>
            </a:pPr>
            <a:r>
              <a:rPr lang="en-US" sz="2600" dirty="0">
                <a:latin typeface="Arial" panose="020B0604020202020204" pitchFamily="34" charset="0"/>
                <a:cs typeface="Arial" panose="020B0604020202020204" pitchFamily="34" charset="0"/>
              </a:rPr>
              <a:t>Programs with multiple entry and exit points that accommodate work schedules with flexible and non-semester-based scheduling, and the innovative use of technology </a:t>
            </a:r>
          </a:p>
          <a:p>
            <a:pPr marL="0" indent="0">
              <a:buNone/>
              <a:defRPr/>
            </a:pPr>
            <a:endParaRPr lang="en-US" dirty="0"/>
          </a:p>
        </p:txBody>
      </p:sp>
    </p:spTree>
    <p:extLst>
      <p:ext uri="{BB962C8B-B14F-4D97-AF65-F5344CB8AC3E}">
        <p14:creationId xmlns:p14="http://schemas.microsoft.com/office/powerpoint/2010/main" val="16481837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81200" y="762000"/>
            <a:ext cx="8229600" cy="1066800"/>
          </a:xfrm>
        </p:spPr>
        <p:txBody>
          <a:bodyPr/>
          <a:lstStyle/>
          <a:p>
            <a:r>
              <a:rPr lang="en-US" dirty="0"/>
              <a:t>Career Pathways Components</a:t>
            </a:r>
          </a:p>
        </p:txBody>
      </p:sp>
      <p:sp>
        <p:nvSpPr>
          <p:cNvPr id="3" name="Content Placeholder 2"/>
          <p:cNvSpPr>
            <a:spLocks noGrp="1"/>
          </p:cNvSpPr>
          <p:nvPr>
            <p:ph idx="1"/>
          </p:nvPr>
        </p:nvSpPr>
        <p:spPr>
          <a:xfrm>
            <a:off x="1064029" y="1752600"/>
            <a:ext cx="9299171" cy="4325112"/>
          </a:xfrm>
        </p:spPr>
        <p:txBody>
          <a:bodyPr>
            <a:normAutofit/>
          </a:bodyPr>
          <a:lstStyle/>
          <a:p>
            <a:pPr>
              <a:defRPr/>
            </a:pPr>
            <a:r>
              <a:rPr lang="en-US" sz="2600" dirty="0">
                <a:latin typeface="Arial" panose="020B0604020202020204" pitchFamily="34" charset="0"/>
                <a:cs typeface="Arial" panose="020B0604020202020204" pitchFamily="34" charset="0"/>
              </a:rPr>
              <a:t>Alignment with the skill needs of targeted industry sectors important to local, regional, or state economies </a:t>
            </a:r>
          </a:p>
          <a:p>
            <a:pPr>
              <a:defRPr/>
            </a:pPr>
            <a:r>
              <a:rPr lang="en-US" sz="2600" dirty="0">
                <a:latin typeface="Arial" panose="020B0604020202020204" pitchFamily="34" charset="0"/>
                <a:cs typeface="Arial" panose="020B0604020202020204" pitchFamily="34" charset="0"/>
              </a:rPr>
              <a:t>Using curriculum and instructional strategies appropriate for adults that make work a central context</a:t>
            </a:r>
          </a:p>
          <a:p>
            <a:pPr>
              <a:defRPr/>
            </a:pPr>
            <a:r>
              <a:rPr lang="en-US" sz="2600" dirty="0">
                <a:latin typeface="Arial" panose="020B0604020202020204" pitchFamily="34" charset="0"/>
                <a:cs typeface="Arial" panose="020B0604020202020204" pitchFamily="34" charset="0"/>
              </a:rPr>
              <a:t>Accelerating participant educational and career advancement through credit for prior learning and other strategies </a:t>
            </a:r>
          </a:p>
          <a:p>
            <a:pPr>
              <a:defRPr/>
            </a:pPr>
            <a:r>
              <a:rPr lang="en-US" sz="2600" dirty="0">
                <a:latin typeface="Arial" panose="020B0604020202020204" pitchFamily="34" charset="0"/>
                <a:cs typeface="Arial" panose="020B0604020202020204" pitchFamily="34" charset="0"/>
              </a:rPr>
              <a:t>Including comprehensive support services, including career counseling, child care, and transportation</a:t>
            </a:r>
          </a:p>
          <a:p>
            <a:pPr>
              <a:defRPr/>
            </a:pPr>
            <a:endParaRPr lang="en-US" sz="2600" dirty="0">
              <a:latin typeface="Arial" panose="020B0604020202020204" pitchFamily="34" charset="0"/>
              <a:cs typeface="Arial" panose="020B0604020202020204" pitchFamily="34" charset="0"/>
            </a:endParaRPr>
          </a:p>
          <a:p>
            <a:pPr>
              <a:defRPr/>
            </a:pPr>
            <a:endParaRPr lang="en-US" sz="2600" dirty="0">
              <a:latin typeface="Arial" panose="020B0604020202020204" pitchFamily="34" charset="0"/>
              <a:cs typeface="Arial" panose="020B0604020202020204" pitchFamily="34" charset="0"/>
            </a:endParaRPr>
          </a:p>
          <a:p>
            <a:pPr marL="0" indent="0">
              <a:buNone/>
              <a:defRPr/>
            </a:pP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3225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229600" cy="1066800"/>
          </a:xfrm>
        </p:spPr>
        <p:txBody>
          <a:bodyPr>
            <a:noAutofit/>
          </a:bodyPr>
          <a:lstStyle/>
          <a:p>
            <a:r>
              <a:rPr lang="en-US" sz="3800" dirty="0"/>
              <a:t>How does ABE/ASE/ESL content fit with career pathways?</a:t>
            </a:r>
          </a:p>
        </p:txBody>
      </p:sp>
      <p:pic>
        <p:nvPicPr>
          <p:cNvPr id="7" name="Content Placeholder 6" descr="MN_FASTTRAC_MODEL.png"/>
          <p:cNvPicPr>
            <a:picLocks noGrp="1" noChangeAspect="1"/>
          </p:cNvPicPr>
          <p:nvPr>
            <p:ph idx="1"/>
          </p:nvPr>
        </p:nvPicPr>
        <p:blipFill rotWithShape="1">
          <a:blip r:embed="rId3" cstate="print"/>
          <a:srcRect t="-102" b="429"/>
          <a:stretch/>
        </p:blipFill>
        <p:spPr>
          <a:xfrm>
            <a:off x="1832935" y="1707599"/>
            <a:ext cx="8505825" cy="4556982"/>
          </a:xfrm>
        </p:spPr>
      </p:pic>
      <p:sp>
        <p:nvSpPr>
          <p:cNvPr id="8" name="TextBox 7"/>
          <p:cNvSpPr txBox="1"/>
          <p:nvPr/>
        </p:nvSpPr>
        <p:spPr>
          <a:xfrm>
            <a:off x="1856174" y="1544376"/>
            <a:ext cx="4122866" cy="646331"/>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Minnesota FastTRAC Career Pathways Model</a:t>
            </a:r>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3BCB5D-E6E1-4BDE-8A69-788942F5C0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366936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685801"/>
            <a:ext cx="8516685" cy="615553"/>
          </a:xfrm>
        </p:spPr>
        <p:txBody>
          <a:bodyPr>
            <a:normAutofit fontScale="90000"/>
          </a:bodyPr>
          <a:lstStyle/>
          <a:p>
            <a:r>
              <a:rPr lang="en-US" dirty="0"/>
              <a:t>Minnesota sample lesson</a:t>
            </a:r>
          </a:p>
        </p:txBody>
      </p:sp>
      <p:sp>
        <p:nvSpPr>
          <p:cNvPr id="3" name="Content Placeholder 2"/>
          <p:cNvSpPr>
            <a:spLocks noGrp="1"/>
          </p:cNvSpPr>
          <p:nvPr>
            <p:ph idx="1"/>
          </p:nvPr>
        </p:nvSpPr>
        <p:spPr>
          <a:xfrm>
            <a:off x="1853610" y="1382229"/>
            <a:ext cx="8506047" cy="2147781"/>
          </a:xfrm>
        </p:spPr>
        <p:txBody>
          <a:bodyPr>
            <a:normAutofit/>
          </a:bodyPr>
          <a:lstStyle/>
          <a:p>
            <a:pPr>
              <a:spcAft>
                <a:spcPts val="1200"/>
              </a:spcAft>
            </a:pPr>
            <a:r>
              <a:rPr lang="en-US" sz="2400" dirty="0"/>
              <a:t>Provides a bridge from literacy-level ELL to entry-level work and occupational preparation courses</a:t>
            </a:r>
          </a:p>
          <a:p>
            <a:pPr>
              <a:spcAft>
                <a:spcPts val="1200"/>
              </a:spcAft>
            </a:pPr>
            <a:r>
              <a:rPr lang="en-US" sz="2400" dirty="0"/>
              <a:t>Curriculum and materials integrate work skills into life skills themes and focus on authentic work and language skills practice</a:t>
            </a:r>
          </a:p>
        </p:txBody>
      </p:sp>
      <p:sp>
        <p:nvSpPr>
          <p:cNvPr id="4" name="TextBox 3"/>
          <p:cNvSpPr txBox="1"/>
          <p:nvPr/>
        </p:nvSpPr>
        <p:spPr>
          <a:xfrm>
            <a:off x="3001884" y="5936042"/>
            <a:ext cx="601803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ysClr val="windowText" lastClr="000000"/>
                </a:solidFill>
                <a:effectLst/>
                <a:uLnTx/>
                <a:uFillTx/>
                <a:hlinkClick r:id="rId3"/>
              </a:rPr>
              <a:t>http://my.brainshark.com/EL-Civics-142661177</a:t>
            </a:r>
            <a:r>
              <a:rPr kumimoji="0" lang="en-US" sz="18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7909" y="3407242"/>
            <a:ext cx="2985385" cy="2425626"/>
          </a:xfrm>
          <a:prstGeom prst="rect">
            <a:avLst/>
          </a:prstGeom>
        </p:spPr>
      </p:pic>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3BCB5D-E6E1-4BDE-8A69-788942F5C0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064041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32338" y="261904"/>
            <a:ext cx="8516685" cy="615553"/>
          </a:xfrm>
        </p:spPr>
        <p:txBody>
          <a:bodyPr>
            <a:normAutofit fontScale="90000"/>
          </a:bodyPr>
          <a:lstStyle/>
          <a:p>
            <a:endParaRPr lang="en-US" dirty="0"/>
          </a:p>
        </p:txBody>
      </p:sp>
      <p:pic>
        <p:nvPicPr>
          <p:cNvPr id="4" name="Content Placeholder 3" descr="WE_general_career_pathway_diagram.png"/>
          <p:cNvPicPr>
            <a:picLocks noGrp="1" noChangeAspect="1"/>
          </p:cNvPicPr>
          <p:nvPr>
            <p:ph idx="4294967295"/>
          </p:nvPr>
        </p:nvPicPr>
        <p:blipFill rotWithShape="1">
          <a:blip r:embed="rId3" cstate="print"/>
          <a:srcRect l="-8974" t="-2941" r="-19230" b="1"/>
          <a:stretch/>
        </p:blipFill>
        <p:spPr>
          <a:xfrm>
            <a:off x="1524000" y="0"/>
            <a:ext cx="9144000" cy="6400800"/>
          </a:xfrm>
          <a:solidFill>
            <a:schemeClr val="bg1"/>
          </a:solidFill>
        </p:spPr>
      </p:pic>
      <p:sp>
        <p:nvSpPr>
          <p:cNvPr id="5" name="TextBox 4"/>
          <p:cNvSpPr txBox="1"/>
          <p:nvPr/>
        </p:nvSpPr>
        <p:spPr>
          <a:xfrm>
            <a:off x="7936672" y="4762004"/>
            <a:ext cx="2505695"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Educational Pathway to Careers for Adults</a:t>
            </a:r>
            <a:r>
              <a:rPr kumimoji="0" lang="en-US" sz="1800" b="0" i="1" u="none" strike="noStrike" kern="0" cap="none" spc="0" normalizeH="0" baseline="0" noProof="0" dirty="0">
                <a:ln>
                  <a:noFill/>
                </a:ln>
                <a:solidFill>
                  <a:sysClr val="windowText" lastClr="000000"/>
                </a:solidFill>
                <a:effectLst/>
                <a:uLnTx/>
                <a:uFillTx/>
              </a:rPr>
              <a:t/>
            </a:r>
            <a:br>
              <a:rPr kumimoji="0" lang="en-US" sz="1800" b="0" i="1" u="none" strike="noStrike" kern="0" cap="none" spc="0" normalizeH="0" baseline="0" noProof="0" dirty="0">
                <a:ln>
                  <a:noFill/>
                </a:ln>
                <a:solidFill>
                  <a:sysClr val="windowText" lastClr="000000"/>
                </a:solidFill>
                <a:effectLst/>
                <a:uLnTx/>
                <a:uFillTx/>
              </a:rPr>
            </a:br>
            <a:r>
              <a:rPr kumimoji="0" lang="en-US" sz="1800" b="0" i="1" u="none" strike="noStrike" kern="0" cap="none" spc="0" normalizeH="0" baseline="0" noProof="0" dirty="0">
                <a:ln>
                  <a:noFill/>
                </a:ln>
                <a:solidFill>
                  <a:sysClr val="windowText" lastClr="000000"/>
                </a:solidFill>
                <a:effectLst/>
                <a:uLnTx/>
                <a:uFillTx/>
              </a:rPr>
              <a:t>Bridges to Careers for Low-Skilled Adults</a:t>
            </a:r>
            <a:r>
              <a:rPr kumimoji="0" lang="en-US" sz="1800" b="0" i="0" u="none" strike="noStrike" kern="0" cap="none" spc="0" normalizeH="0" baseline="0" noProof="0" dirty="0">
                <a:ln>
                  <a:noFill/>
                </a:ln>
                <a:solidFill>
                  <a:sysClr val="windowText" lastClr="000000"/>
                </a:solidFill>
                <a:effectLst/>
                <a:uLnTx/>
                <a:uFillTx/>
              </a:rPr>
              <a:t>,  Women Employed</a:t>
            </a:r>
          </a:p>
        </p:txBody>
      </p:sp>
      <p:sp>
        <p:nvSpPr>
          <p:cNvPr id="3" name="TextBox 2"/>
          <p:cNvSpPr txBox="1"/>
          <p:nvPr/>
        </p:nvSpPr>
        <p:spPr>
          <a:xfrm>
            <a:off x="1820883" y="213756"/>
            <a:ext cx="58426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4617B"/>
                </a:solidFill>
                <a:effectLst/>
                <a:uLnTx/>
                <a:uFillTx/>
                <a:latin typeface="+mj-lt"/>
              </a:rPr>
              <a:t>ABE/ESL/GED in Career Pathways</a:t>
            </a: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3BCB5D-E6E1-4BDE-8A69-788942F5C0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889201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pluggedinVA.png"/>
          <p:cNvPicPr>
            <a:picLocks noChangeAspect="1"/>
          </p:cNvPicPr>
          <p:nvPr/>
        </p:nvPicPr>
        <p:blipFill>
          <a:blip r:embed="rId3" cstate="print"/>
          <a:stretch>
            <a:fillRect/>
          </a:stretch>
        </p:blipFill>
        <p:spPr>
          <a:xfrm>
            <a:off x="1554767" y="0"/>
            <a:ext cx="9082466" cy="6858000"/>
          </a:xfrm>
          <a:prstGeom prst="rect">
            <a:avLst/>
          </a:prstGeom>
        </p:spPr>
      </p:pic>
    </p:spTree>
    <p:extLst>
      <p:ext uri="{BB962C8B-B14F-4D97-AF65-F5344CB8AC3E}">
        <p14:creationId xmlns:p14="http://schemas.microsoft.com/office/powerpoint/2010/main" val="6487039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X_ACP_model.png"/>
          <p:cNvPicPr>
            <a:picLocks noChangeAspect="1"/>
          </p:cNvPicPr>
          <p:nvPr/>
        </p:nvPicPr>
        <p:blipFill>
          <a:blip r:embed="rId3" cstate="print"/>
          <a:stretch>
            <a:fillRect/>
          </a:stretch>
        </p:blipFill>
        <p:spPr>
          <a:xfrm>
            <a:off x="1656730" y="51916"/>
            <a:ext cx="8878540" cy="6754168"/>
          </a:xfrm>
          <a:prstGeom prst="rect">
            <a:avLst/>
          </a:prstGeom>
        </p:spPr>
      </p:pic>
    </p:spTree>
    <p:extLst>
      <p:ext uri="{BB962C8B-B14F-4D97-AF65-F5344CB8AC3E}">
        <p14:creationId xmlns:p14="http://schemas.microsoft.com/office/powerpoint/2010/main" val="892264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ntegrated Mode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4638" y="-2770108"/>
            <a:ext cx="6763151" cy="12072431"/>
          </a:xfrm>
          <a:prstGeom prst="rect">
            <a:avLst/>
          </a:prstGeom>
          <a:noFill/>
          <a:ln>
            <a:noFill/>
          </a:ln>
        </p:spPr>
      </p:pic>
    </p:spTree>
    <p:extLst>
      <p:ext uri="{BB962C8B-B14F-4D97-AF65-F5344CB8AC3E}">
        <p14:creationId xmlns:p14="http://schemas.microsoft.com/office/powerpoint/2010/main" val="18194885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352800"/>
            <a:ext cx="8763000" cy="1066800"/>
          </a:xfrm>
        </p:spPr>
        <p:txBody>
          <a:bodyPr>
            <a:normAutofit fontScale="90000"/>
          </a:bodyPr>
          <a:lstStyle/>
          <a:p>
            <a:r>
              <a:rPr lang="en-US" dirty="0"/>
              <a:t>Y’all Have 5 Minutes to Negotiate Roles </a:t>
            </a:r>
          </a:p>
        </p:txBody>
      </p:sp>
      <p:sp>
        <p:nvSpPr>
          <p:cNvPr id="3" name="Rectangle 2"/>
          <p:cNvSpPr/>
          <p:nvPr/>
        </p:nvSpPr>
        <p:spPr>
          <a:xfrm>
            <a:off x="1981200" y="4343400"/>
            <a:ext cx="8686800" cy="2308324"/>
          </a:xfrm>
          <a:prstGeom prst="rect">
            <a:avLst/>
          </a:prstGeom>
        </p:spPr>
        <p:txBody>
          <a:bodyPr wrap="square">
            <a:spAutoFit/>
          </a:bodyPr>
          <a:lstStyle/>
          <a:p>
            <a:r>
              <a:rPr lang="en-US" b="1" dirty="0"/>
              <a:t>Leader</a:t>
            </a:r>
            <a:r>
              <a:rPr lang="en-US" dirty="0"/>
              <a:t> – keeps the conversation moving and team members on task  </a:t>
            </a:r>
          </a:p>
          <a:p>
            <a:r>
              <a:rPr lang="en-US" b="1" dirty="0"/>
              <a:t>Recorder </a:t>
            </a:r>
            <a:r>
              <a:rPr lang="en-US" dirty="0"/>
              <a:t>–records the conversation and thought process, illustrates the materials to be communicated by the Reporter in the large group  </a:t>
            </a:r>
          </a:p>
          <a:p>
            <a:r>
              <a:rPr lang="en-US" b="1" dirty="0"/>
              <a:t>Reporter </a:t>
            </a:r>
            <a:r>
              <a:rPr lang="en-US" dirty="0"/>
              <a:t>– presents the teams’ solution in front of the large group  </a:t>
            </a:r>
          </a:p>
          <a:p>
            <a:r>
              <a:rPr lang="en-US" b="1" dirty="0"/>
              <a:t>Timekeeper</a:t>
            </a:r>
            <a:r>
              <a:rPr lang="en-US" dirty="0"/>
              <a:t> – is aware of the time constraints and reminds Leader of remaining time </a:t>
            </a:r>
          </a:p>
          <a:p>
            <a:r>
              <a:rPr lang="en-US" b="1" dirty="0"/>
              <a:t>Researcher(s)</a:t>
            </a:r>
            <a:r>
              <a:rPr lang="en-US" dirty="0"/>
              <a:t> – using resources available in the room, investigate questions team members have </a:t>
            </a:r>
          </a:p>
        </p:txBody>
      </p:sp>
      <p:pic>
        <p:nvPicPr>
          <p:cNvPr id="5" name="Picture 4"/>
          <p:cNvPicPr>
            <a:picLocks noChangeAspect="1"/>
          </p:cNvPicPr>
          <p:nvPr/>
        </p:nvPicPr>
        <p:blipFill>
          <a:blip r:embed="rId3"/>
          <a:stretch>
            <a:fillRect/>
          </a:stretch>
        </p:blipFill>
        <p:spPr>
          <a:xfrm>
            <a:off x="1507068" y="0"/>
            <a:ext cx="9160933" cy="3581400"/>
          </a:xfrm>
          <a:prstGeom prst="rect">
            <a:avLst/>
          </a:prstGeom>
        </p:spPr>
      </p:pic>
    </p:spTree>
    <p:extLst>
      <p:ext uri="{BB962C8B-B14F-4D97-AF65-F5344CB8AC3E}">
        <p14:creationId xmlns:p14="http://schemas.microsoft.com/office/powerpoint/2010/main" val="12142647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069848"/>
          </a:xfrm>
        </p:spPr>
        <p:txBody>
          <a:bodyPr/>
          <a:lstStyle/>
          <a:p>
            <a:r>
              <a:rPr lang="en-US" dirty="0"/>
              <a:t>Before we move on…</a:t>
            </a:r>
          </a:p>
        </p:txBody>
      </p:sp>
      <p:sp>
        <p:nvSpPr>
          <p:cNvPr id="3" name="Content Placeholder 2"/>
          <p:cNvSpPr>
            <a:spLocks noGrp="1"/>
          </p:cNvSpPr>
          <p:nvPr>
            <p:ph idx="4294967295"/>
          </p:nvPr>
        </p:nvSpPr>
        <p:spPr>
          <a:xfrm>
            <a:off x="2286001" y="1981199"/>
            <a:ext cx="8570421" cy="4519353"/>
          </a:xfrm>
        </p:spPr>
        <p:txBody>
          <a:bodyPr>
            <a:normAutofit/>
          </a:bodyPr>
          <a:lstStyle/>
          <a:p>
            <a:pPr eaLnBrk="1" hangingPunct="1">
              <a:lnSpc>
                <a:spcPct val="95000"/>
              </a:lnSpc>
            </a:pPr>
            <a:r>
              <a:rPr lang="en-US" sz="2300" dirty="0">
                <a:latin typeface="Arial" panose="020B0604020202020204" pitchFamily="34" charset="0"/>
                <a:cs typeface="Arial" panose="020B0604020202020204" pitchFamily="34" charset="0"/>
              </a:rPr>
              <a:t>Career pathways lead to higher levels of future education and employment. </a:t>
            </a:r>
          </a:p>
          <a:p>
            <a:pPr lvl="1" eaLnBrk="1" hangingPunct="1">
              <a:lnSpc>
                <a:spcPct val="95000"/>
              </a:lnSpc>
            </a:pPr>
            <a:r>
              <a:rPr lang="en-US" sz="2300" b="1" dirty="0">
                <a:solidFill>
                  <a:srgbClr val="FF0000"/>
                </a:solidFill>
                <a:latin typeface="Arial" panose="020B0604020202020204" pitchFamily="34" charset="0"/>
                <a:cs typeface="Arial" panose="020B0604020202020204" pitchFamily="34" charset="0"/>
              </a:rPr>
              <a:t>TRUE</a:t>
            </a:r>
            <a:r>
              <a:rPr lang="en-US" sz="2300" dirty="0">
                <a:latin typeface="Arial" panose="020B0604020202020204" pitchFamily="34" charset="0"/>
                <a:cs typeface="Arial" panose="020B0604020202020204" pitchFamily="34" charset="0"/>
              </a:rPr>
              <a:t>  </a:t>
            </a:r>
          </a:p>
          <a:p>
            <a:pPr eaLnBrk="1" hangingPunct="1">
              <a:lnSpc>
                <a:spcPct val="95000"/>
              </a:lnSpc>
            </a:pPr>
            <a:r>
              <a:rPr lang="en-US" sz="2300" dirty="0">
                <a:latin typeface="Arial" panose="020B0604020202020204" pitchFamily="34" charset="0"/>
                <a:cs typeface="Arial" panose="020B0604020202020204" pitchFamily="34" charset="0"/>
              </a:rPr>
              <a:t>Career pathways are implemented the same way in every region.</a:t>
            </a:r>
          </a:p>
          <a:p>
            <a:pPr lvl="1" eaLnBrk="1" hangingPunct="1">
              <a:lnSpc>
                <a:spcPct val="95000"/>
              </a:lnSpc>
            </a:pPr>
            <a:r>
              <a:rPr lang="en-US" sz="2300" b="1" dirty="0">
                <a:solidFill>
                  <a:srgbClr val="FF0000"/>
                </a:solidFill>
                <a:latin typeface="Arial" panose="020B0604020202020204" pitchFamily="34" charset="0"/>
                <a:cs typeface="Arial" panose="020B0604020202020204" pitchFamily="34" charset="0"/>
              </a:rPr>
              <a:t>FALSE</a:t>
            </a:r>
          </a:p>
          <a:p>
            <a:pPr eaLnBrk="1" hangingPunct="1">
              <a:lnSpc>
                <a:spcPct val="95000"/>
              </a:lnSpc>
            </a:pPr>
            <a:r>
              <a:rPr lang="en-US" sz="2300" dirty="0">
                <a:latin typeface="Arial" panose="020B0604020202020204" pitchFamily="34" charset="0"/>
                <a:cs typeface="Arial" panose="020B0604020202020204" pitchFamily="34" charset="0"/>
              </a:rPr>
              <a:t>Career pathways consist of a series of connected education and training strategies and support services.</a:t>
            </a:r>
          </a:p>
          <a:p>
            <a:pPr lvl="1" eaLnBrk="1" hangingPunct="1">
              <a:lnSpc>
                <a:spcPct val="95000"/>
              </a:lnSpc>
            </a:pPr>
            <a:r>
              <a:rPr lang="en-US" sz="2300" b="1" dirty="0">
                <a:solidFill>
                  <a:srgbClr val="FF0000"/>
                </a:solidFill>
                <a:latin typeface="Arial" panose="020B0604020202020204" pitchFamily="34" charset="0"/>
                <a:cs typeface="Arial" panose="020B0604020202020204" pitchFamily="34" charset="0"/>
              </a:rPr>
              <a:t>TRUE</a:t>
            </a:r>
          </a:p>
          <a:p>
            <a:pPr eaLnBrk="1" hangingPunct="1">
              <a:lnSpc>
                <a:spcPct val="95000"/>
              </a:lnSpc>
            </a:pPr>
            <a:r>
              <a:rPr lang="en-US" sz="2300" dirty="0">
                <a:latin typeface="Arial" panose="020B0604020202020204" pitchFamily="34" charset="0"/>
                <a:cs typeface="Arial" panose="020B0604020202020204" pitchFamily="34" charset="0"/>
              </a:rPr>
              <a:t>Career pathways address employer needs.</a:t>
            </a:r>
          </a:p>
          <a:p>
            <a:pPr lvl="1" eaLnBrk="1" hangingPunct="1">
              <a:lnSpc>
                <a:spcPct val="95000"/>
              </a:lnSpc>
            </a:pPr>
            <a:r>
              <a:rPr lang="en-US" sz="2300" b="1" dirty="0">
                <a:solidFill>
                  <a:srgbClr val="FF0000"/>
                </a:solidFill>
                <a:latin typeface="Arial" panose="020B0604020202020204" pitchFamily="34" charset="0"/>
                <a:cs typeface="Arial" panose="020B0604020202020204" pitchFamily="34" charset="0"/>
              </a:rPr>
              <a:t>TRUE</a:t>
            </a:r>
            <a:r>
              <a:rPr lang="en-US" sz="23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4269304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0" y="3390900"/>
            <a:ext cx="7467600" cy="609600"/>
          </a:xfrm>
        </p:spPr>
        <p:txBody>
          <a:bodyPr>
            <a:normAutofit fontScale="90000"/>
          </a:bodyPr>
          <a:lstStyle/>
          <a:p>
            <a:pPr algn="ctr"/>
            <a:r>
              <a:rPr lang="en-US" dirty="0">
                <a:solidFill>
                  <a:srgbClr val="C00000"/>
                </a:solidFill>
              </a:rPr>
              <a:t>CHARACTERISTICS OF CONTEXTUAL CURRICULA: WHAT ARE WE LOOKING FOR?</a:t>
            </a:r>
          </a:p>
        </p:txBody>
      </p:sp>
    </p:spTree>
    <p:extLst>
      <p:ext uri="{BB962C8B-B14F-4D97-AF65-F5344CB8AC3E}">
        <p14:creationId xmlns:p14="http://schemas.microsoft.com/office/powerpoint/2010/main" val="147145049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4: Learning Objectives</a:t>
            </a:r>
          </a:p>
        </p:txBody>
      </p:sp>
      <p:sp>
        <p:nvSpPr>
          <p:cNvPr id="3" name="Content Placeholder 2"/>
          <p:cNvSpPr>
            <a:spLocks noGrp="1"/>
          </p:cNvSpPr>
          <p:nvPr>
            <p:ph idx="1"/>
          </p:nvPr>
        </p:nvSpPr>
        <p:spPr/>
        <p:txBody>
          <a:bodyPr/>
          <a:lstStyle/>
          <a:p>
            <a:pPr marL="0" indent="0">
              <a:buNone/>
            </a:pPr>
            <a:r>
              <a:rPr lang="en-US" dirty="0"/>
              <a:t>Participants will be able to identify characteristics of contextual curriculum:</a:t>
            </a:r>
          </a:p>
          <a:p>
            <a:pPr marL="457200" indent="-457200">
              <a:buFont typeface="+mj-lt"/>
              <a:buAutoNum type="arabicPeriod"/>
            </a:pPr>
            <a:r>
              <a:rPr lang="en-US" dirty="0"/>
              <a:t>Workplace context</a:t>
            </a:r>
          </a:p>
          <a:p>
            <a:pPr marL="457200" indent="-457200">
              <a:buFont typeface="+mj-lt"/>
              <a:buAutoNum type="arabicPeriod"/>
            </a:pPr>
            <a:r>
              <a:rPr lang="en-US" dirty="0"/>
              <a:t>Relevance to career pathways</a:t>
            </a:r>
          </a:p>
          <a:p>
            <a:pPr marL="457200" indent="-457200">
              <a:buFont typeface="+mj-lt"/>
              <a:buAutoNum type="arabicPeriod"/>
            </a:pPr>
            <a:r>
              <a:rPr lang="en-US" dirty="0"/>
              <a:t>Three  types of foundational skills addressed: basic education, technical skills, employability skills</a:t>
            </a:r>
          </a:p>
          <a:p>
            <a:pPr marL="457200" indent="-457200">
              <a:buFont typeface="+mj-lt"/>
              <a:buAutoNum type="arabicPeriod"/>
            </a:pPr>
            <a:r>
              <a:rPr lang="en-US" dirty="0"/>
              <a:t>Learner engagement strategies</a:t>
            </a:r>
          </a:p>
          <a:p>
            <a:pPr>
              <a:buNone/>
            </a:pPr>
            <a:endParaRPr lang="en-US" dirty="0"/>
          </a:p>
        </p:txBody>
      </p:sp>
    </p:spTree>
    <p:extLst>
      <p:ext uri="{BB962C8B-B14F-4D97-AF65-F5344CB8AC3E}">
        <p14:creationId xmlns:p14="http://schemas.microsoft.com/office/powerpoint/2010/main" val="28595955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1066801"/>
            <a:ext cx="8079971" cy="615553"/>
          </a:xfrm>
        </p:spPr>
        <p:txBody>
          <a:bodyPr>
            <a:normAutofit fontScale="90000"/>
          </a:bodyPr>
          <a:lstStyle/>
          <a:p>
            <a:r>
              <a:rPr lang="en-US" dirty="0"/>
              <a:t>Characteristics to Examine in Existing Lessons— “Unpacking”</a:t>
            </a:r>
          </a:p>
        </p:txBody>
      </p:sp>
      <p:sp>
        <p:nvSpPr>
          <p:cNvPr id="3" name="Content Placeholder 2"/>
          <p:cNvSpPr>
            <a:spLocks noGrp="1"/>
          </p:cNvSpPr>
          <p:nvPr>
            <p:ph idx="1"/>
          </p:nvPr>
        </p:nvSpPr>
        <p:spPr/>
        <p:txBody>
          <a:bodyPr/>
          <a:lstStyle/>
          <a:p>
            <a:pPr marL="457200" indent="-457200">
              <a:buFont typeface="+mj-lt"/>
              <a:buAutoNum type="arabicPeriod"/>
            </a:pPr>
            <a:r>
              <a:rPr lang="en-US" dirty="0"/>
              <a:t>Workplace context</a:t>
            </a:r>
          </a:p>
          <a:p>
            <a:pPr marL="457200" indent="-457200">
              <a:buFont typeface="+mj-lt"/>
              <a:buAutoNum type="arabicPeriod"/>
            </a:pPr>
            <a:r>
              <a:rPr lang="en-US" dirty="0"/>
              <a:t>Relevance to career pathways</a:t>
            </a:r>
          </a:p>
          <a:p>
            <a:pPr marL="457200" indent="-457200">
              <a:buFont typeface="+mj-lt"/>
              <a:buAutoNum type="arabicPeriod"/>
            </a:pPr>
            <a:r>
              <a:rPr lang="en-US" dirty="0"/>
              <a:t>Three  types of foundational skills addressed: basic education, technical skills, employability skills</a:t>
            </a:r>
          </a:p>
          <a:p>
            <a:pPr marL="457200" indent="-457200">
              <a:buFont typeface="+mj-lt"/>
              <a:buAutoNum type="arabicPeriod"/>
            </a:pPr>
            <a:r>
              <a:rPr lang="en-US" dirty="0"/>
              <a:t>Learner engagement strategies</a:t>
            </a:r>
          </a:p>
          <a:p>
            <a:pPr marL="457200" indent="-457200">
              <a:buNone/>
            </a:pPr>
            <a:endParaRPr lang="en-US" sz="3600" dirty="0"/>
          </a:p>
          <a:p>
            <a:pPr marL="0" indent="0">
              <a:buNone/>
            </a:pPr>
            <a:endParaRPr lang="en-US" sz="2000" baseline="30000" dirty="0"/>
          </a:p>
          <a:p>
            <a:pPr marL="0" indent="0">
              <a:buNone/>
            </a:pPr>
            <a:endParaRPr lang="en-US" sz="2000" baseline="30000" dirty="0"/>
          </a:p>
          <a:p>
            <a:pPr marL="0" indent="0">
              <a:buNone/>
            </a:pPr>
            <a:endParaRPr lang="en-US" sz="2000" baseline="30000" dirty="0"/>
          </a:p>
          <a:p>
            <a:pPr>
              <a:buNone/>
            </a:pPr>
            <a:endParaRPr lang="en-US" sz="2000" dirty="0"/>
          </a:p>
        </p:txBody>
      </p:sp>
    </p:spTree>
    <p:extLst>
      <p:ext uri="{BB962C8B-B14F-4D97-AF65-F5344CB8AC3E}">
        <p14:creationId xmlns:p14="http://schemas.microsoft.com/office/powerpoint/2010/main" val="29324551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066800"/>
          </a:xfrm>
        </p:spPr>
        <p:txBody>
          <a:bodyPr>
            <a:normAutofit/>
          </a:bodyPr>
          <a:lstStyle/>
          <a:p>
            <a:r>
              <a:rPr lang="en-US" sz="3600" dirty="0"/>
              <a:t>Characteristic 1: Workplace Context</a:t>
            </a:r>
          </a:p>
        </p:txBody>
      </p:sp>
      <p:sp>
        <p:nvSpPr>
          <p:cNvPr id="3" name="Content Placeholder 2"/>
          <p:cNvSpPr>
            <a:spLocks noGrp="1"/>
          </p:cNvSpPr>
          <p:nvPr>
            <p:ph idx="1"/>
          </p:nvPr>
        </p:nvSpPr>
        <p:spPr>
          <a:xfrm>
            <a:off x="1981200" y="1981200"/>
            <a:ext cx="8229600" cy="4325112"/>
          </a:xfrm>
        </p:spPr>
        <p:txBody>
          <a:bodyPr/>
          <a:lstStyle/>
          <a:p>
            <a:pPr marL="342900" lvl="1" indent="-342900"/>
            <a:r>
              <a:rPr lang="en-US" sz="2800" dirty="0">
                <a:solidFill>
                  <a:schemeClr val="tx1"/>
                </a:solidFill>
                <a:latin typeface="Arial" panose="020B0604020202020204" pitchFamily="34" charset="0"/>
                <a:cs typeface="Arial" panose="020B0604020202020204" pitchFamily="34" charset="0"/>
              </a:rPr>
              <a:t>Instructional materials teach basic reading, writing, speaking, and mathematics concepts and skills in contexts applicable to an industrial or occupational setting.</a:t>
            </a:r>
            <a:br>
              <a:rPr lang="en-US" sz="2800" dirty="0">
                <a:solidFill>
                  <a:schemeClr val="tx1"/>
                </a:solidFill>
                <a:latin typeface="Arial" panose="020B0604020202020204" pitchFamily="34" charset="0"/>
                <a:cs typeface="Arial" panose="020B0604020202020204" pitchFamily="34" charset="0"/>
              </a:rPr>
            </a:br>
            <a:endParaRPr lang="en-US" sz="2800" dirty="0">
              <a:solidFill>
                <a:schemeClr val="tx1"/>
              </a:solidFill>
              <a:latin typeface="Arial" panose="020B0604020202020204" pitchFamily="34" charset="0"/>
              <a:cs typeface="Arial" panose="020B0604020202020204" pitchFamily="34" charset="0"/>
            </a:endParaRPr>
          </a:p>
          <a:p>
            <a:pPr marL="342900" lvl="1" indent="-342900"/>
            <a:r>
              <a:rPr lang="en-US" sz="2800" dirty="0">
                <a:solidFill>
                  <a:schemeClr val="tx1"/>
                </a:solidFill>
                <a:latin typeface="Arial" panose="020B0604020202020204" pitchFamily="34" charset="0"/>
                <a:cs typeface="Arial" panose="020B0604020202020204" pitchFamily="34" charset="0"/>
              </a:rPr>
              <a:t>Learners participate in authentic workplace situations.</a:t>
            </a:r>
          </a:p>
          <a:p>
            <a:pPr marL="0" lvl="1" indent="0">
              <a:buNone/>
            </a:pPr>
            <a:endParaRPr lang="en-US" sz="2800" dirty="0"/>
          </a:p>
          <a:p>
            <a:pPr marL="0" lvl="1" indent="0">
              <a:buNone/>
            </a:pPr>
            <a:r>
              <a:rPr lang="en-US" sz="2800" dirty="0"/>
              <a:t>. 	</a:t>
            </a:r>
          </a:p>
          <a:p>
            <a:pPr>
              <a:buNone/>
            </a:pPr>
            <a:endParaRPr lang="en-US" dirty="0"/>
          </a:p>
        </p:txBody>
      </p:sp>
    </p:spTree>
    <p:extLst>
      <p:ext uri="{BB962C8B-B14F-4D97-AF65-F5344CB8AC3E}">
        <p14:creationId xmlns:p14="http://schemas.microsoft.com/office/powerpoint/2010/main" val="20815933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143001"/>
            <a:ext cx="7924800" cy="1138773"/>
          </a:xfrm>
        </p:spPr>
        <p:txBody>
          <a:bodyPr>
            <a:noAutofit/>
          </a:bodyPr>
          <a:lstStyle/>
          <a:p>
            <a:r>
              <a:rPr lang="en-US" sz="3600" dirty="0"/>
              <a:t>Facilitation of learning in context may be structured in many different ways, for example:</a:t>
            </a:r>
            <a:br>
              <a:rPr lang="en-US" sz="3600" dirty="0"/>
            </a:br>
            <a:endParaRPr lang="en-US" sz="3600" dirty="0"/>
          </a:p>
        </p:txBody>
      </p:sp>
      <p:sp>
        <p:nvSpPr>
          <p:cNvPr id="3" name="Content Placeholder 2"/>
          <p:cNvSpPr>
            <a:spLocks noGrp="1"/>
          </p:cNvSpPr>
          <p:nvPr>
            <p:ph idx="1"/>
          </p:nvPr>
        </p:nvSpPr>
        <p:spPr>
          <a:xfrm>
            <a:off x="1981200" y="2532888"/>
            <a:ext cx="8229600" cy="4325112"/>
          </a:xfrm>
        </p:spPr>
        <p:txBody>
          <a:bodyPr/>
          <a:lstStyle/>
          <a:p>
            <a:pPr>
              <a:buNone/>
            </a:pPr>
            <a:r>
              <a:rPr lang="en-US" i="1" dirty="0"/>
              <a:t>In a workplace context, reading, writing,</a:t>
            </a:r>
            <a:r>
              <a:rPr lang="en-US" dirty="0"/>
              <a:t> </a:t>
            </a:r>
            <a:r>
              <a:rPr lang="en-US" i="1" dirty="0"/>
              <a:t>listening, speaking, and mathematics can…</a:t>
            </a:r>
            <a:br>
              <a:rPr lang="en-US" i="1" dirty="0"/>
            </a:br>
            <a:endParaRPr lang="en-US" i="1" dirty="0"/>
          </a:p>
          <a:p>
            <a:r>
              <a:rPr lang="en-US" dirty="0"/>
              <a:t>be taught by ABE instructors using a real-world scenario to provide career pathways context.</a:t>
            </a:r>
            <a:br>
              <a:rPr lang="en-US" dirty="0"/>
            </a:br>
            <a:endParaRPr lang="en-US" dirty="0"/>
          </a:p>
          <a:p>
            <a:r>
              <a:rPr lang="en-US" dirty="0"/>
              <a:t>be addressed in the technical or workforce  course by a technical instructor or an ABE co-instructor.</a:t>
            </a:r>
          </a:p>
        </p:txBody>
      </p:sp>
    </p:spTree>
    <p:extLst>
      <p:ext uri="{BB962C8B-B14F-4D97-AF65-F5344CB8AC3E}">
        <p14:creationId xmlns:p14="http://schemas.microsoft.com/office/powerpoint/2010/main" val="28509104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33400"/>
            <a:ext cx="8915400" cy="1066800"/>
          </a:xfrm>
        </p:spPr>
        <p:txBody>
          <a:bodyPr>
            <a:normAutofit/>
          </a:bodyPr>
          <a:lstStyle/>
          <a:p>
            <a:r>
              <a:rPr lang="en-US" sz="3200" dirty="0"/>
              <a:t>Characteristic 2: Relevance to Career Pathways</a:t>
            </a:r>
          </a:p>
        </p:txBody>
      </p:sp>
      <p:sp>
        <p:nvSpPr>
          <p:cNvPr id="3" name="Content Placeholder 2"/>
          <p:cNvSpPr>
            <a:spLocks noGrp="1"/>
          </p:cNvSpPr>
          <p:nvPr>
            <p:ph idx="1"/>
          </p:nvPr>
        </p:nvSpPr>
        <p:spPr>
          <a:xfrm>
            <a:off x="2057400" y="1600200"/>
            <a:ext cx="7467600" cy="4191000"/>
          </a:xfrm>
        </p:spPr>
        <p:txBody>
          <a:bodyPr>
            <a:normAutofit fontScale="92500" lnSpcReduction="10000"/>
          </a:bodyPr>
          <a:lstStyle/>
          <a:p>
            <a:r>
              <a:rPr lang="en-US" sz="2600" dirty="0"/>
              <a:t>How do these instructional materials move the adult learner closer to the transition goal of:</a:t>
            </a:r>
          </a:p>
          <a:p>
            <a:pPr lvl="1"/>
            <a:r>
              <a:rPr lang="en-US" dirty="0">
                <a:solidFill>
                  <a:srgbClr val="0F6FC6"/>
                </a:solidFill>
              </a:rPr>
              <a:t>Employment in a target industry?</a:t>
            </a:r>
          </a:p>
          <a:p>
            <a:pPr lvl="1"/>
            <a:r>
              <a:rPr lang="en-US" dirty="0">
                <a:solidFill>
                  <a:srgbClr val="0F6FC6"/>
                </a:solidFill>
              </a:rPr>
              <a:t>Enrollment in an industry-specific postsecondary program? (Generally a career and technical program)</a:t>
            </a:r>
          </a:p>
          <a:p>
            <a:r>
              <a:rPr lang="en-US" sz="2600" dirty="0"/>
              <a:t>Career clusters model</a:t>
            </a:r>
          </a:p>
          <a:p>
            <a:pPr lvl="1"/>
            <a:r>
              <a:rPr lang="en-US" dirty="0">
                <a:solidFill>
                  <a:srgbClr val="0F6FC6"/>
                </a:solidFill>
              </a:rPr>
              <a:t>16 broad clusters; each has knowledge and skill statements.</a:t>
            </a:r>
          </a:p>
          <a:p>
            <a:pPr lvl="1"/>
            <a:r>
              <a:rPr lang="en-US" dirty="0">
                <a:solidFill>
                  <a:srgbClr val="0F6FC6"/>
                </a:solidFill>
              </a:rPr>
              <a:t>Each cluster encompasses career pathways.</a:t>
            </a:r>
          </a:p>
          <a:p>
            <a:pPr lvl="1"/>
            <a:r>
              <a:rPr lang="en-US" dirty="0">
                <a:solidFill>
                  <a:srgbClr val="0F6FC6"/>
                </a:solidFill>
              </a:rPr>
              <a:t>Pathways lead to many occupations.</a:t>
            </a:r>
          </a:p>
          <a:p>
            <a:pPr lvl="1"/>
            <a:endParaRPr lang="en-US" dirty="0"/>
          </a:p>
          <a:p>
            <a:endParaRPr lang="en-US" dirty="0"/>
          </a:p>
        </p:txBody>
      </p:sp>
    </p:spTree>
    <p:extLst>
      <p:ext uri="{BB962C8B-B14F-4D97-AF65-F5344CB8AC3E}">
        <p14:creationId xmlns:p14="http://schemas.microsoft.com/office/powerpoint/2010/main" val="23084725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85800"/>
            <a:ext cx="8229600" cy="1066800"/>
          </a:xfrm>
        </p:spPr>
        <p:txBody>
          <a:bodyPr/>
          <a:lstStyle/>
          <a:p>
            <a:pPr eaLnBrk="1" hangingPunct="1"/>
            <a:r>
              <a:rPr lang="en-US" sz="3600" dirty="0">
                <a:solidFill>
                  <a:schemeClr val="tx1"/>
                </a:solidFill>
              </a:rPr>
              <a:t>16 Career Clusters</a:t>
            </a:r>
          </a:p>
        </p:txBody>
      </p:sp>
      <p:pic>
        <p:nvPicPr>
          <p:cNvPr id="6147" name="Picture 3" descr="Health"/>
          <p:cNvPicPr>
            <a:picLocks noGrp="1" noChangeAspect="1" noChangeArrowheads="1"/>
          </p:cNvPicPr>
          <p:nvPr>
            <p:ph idx="1"/>
          </p:nvPr>
        </p:nvPicPr>
        <p:blipFill>
          <a:blip r:embed="rId3" cstate="print"/>
          <a:stretch>
            <a:fillRect/>
          </a:stretch>
        </p:blipFill>
        <p:spPr>
          <a:xfrm>
            <a:off x="5410200" y="4122103"/>
            <a:ext cx="1371600" cy="579120"/>
          </a:xfrm>
          <a:noFill/>
        </p:spPr>
      </p:pic>
      <p:pic>
        <p:nvPicPr>
          <p:cNvPr id="6148" name="Picture 4" descr="AV"/>
          <p:cNvPicPr>
            <a:picLocks noChangeAspect="1" noChangeArrowheads="1"/>
          </p:cNvPicPr>
          <p:nvPr/>
        </p:nvPicPr>
        <p:blipFill>
          <a:blip r:embed="rId4" cstate="print"/>
          <a:srcRect/>
          <a:stretch>
            <a:fillRect/>
          </a:stretch>
        </p:blipFill>
        <p:spPr bwMode="auto">
          <a:xfrm>
            <a:off x="2286000" y="4191000"/>
            <a:ext cx="1485900" cy="666750"/>
          </a:xfrm>
          <a:prstGeom prst="rect">
            <a:avLst/>
          </a:prstGeom>
          <a:noFill/>
          <a:ln w="9525">
            <a:noFill/>
            <a:miter lim="800000"/>
            <a:headEnd/>
            <a:tailEnd/>
          </a:ln>
        </p:spPr>
      </p:pic>
      <p:pic>
        <p:nvPicPr>
          <p:cNvPr id="6149" name="Picture 5" descr="AC"/>
          <p:cNvPicPr>
            <a:picLocks noChangeAspect="1" noChangeArrowheads="1"/>
          </p:cNvPicPr>
          <p:nvPr/>
        </p:nvPicPr>
        <p:blipFill>
          <a:blip r:embed="rId5" cstate="print"/>
          <a:srcRect/>
          <a:stretch>
            <a:fillRect/>
          </a:stretch>
        </p:blipFill>
        <p:spPr bwMode="auto">
          <a:xfrm>
            <a:off x="2346960" y="3124201"/>
            <a:ext cx="1562100" cy="695325"/>
          </a:xfrm>
          <a:prstGeom prst="rect">
            <a:avLst/>
          </a:prstGeom>
          <a:noFill/>
          <a:ln w="9525">
            <a:noFill/>
            <a:miter lim="800000"/>
            <a:headEnd/>
            <a:tailEnd/>
          </a:ln>
        </p:spPr>
      </p:pic>
      <p:pic>
        <p:nvPicPr>
          <p:cNvPr id="6150" name="Picture 6" descr="ag"/>
          <p:cNvPicPr>
            <a:picLocks noChangeAspect="1" noChangeArrowheads="1"/>
          </p:cNvPicPr>
          <p:nvPr/>
        </p:nvPicPr>
        <p:blipFill>
          <a:blip r:embed="rId6" cstate="print"/>
          <a:srcRect/>
          <a:stretch>
            <a:fillRect/>
          </a:stretch>
        </p:blipFill>
        <p:spPr bwMode="auto">
          <a:xfrm>
            <a:off x="2331720" y="2133601"/>
            <a:ext cx="1600200" cy="657225"/>
          </a:xfrm>
          <a:prstGeom prst="rect">
            <a:avLst/>
          </a:prstGeom>
          <a:noFill/>
          <a:ln w="9525">
            <a:noFill/>
            <a:miter lim="800000"/>
            <a:headEnd/>
            <a:tailEnd/>
          </a:ln>
        </p:spPr>
      </p:pic>
      <p:pic>
        <p:nvPicPr>
          <p:cNvPr id="6151" name="Picture 7" descr="ManufacWeb2">
            <a:hlinkClick r:id="rId7"/>
          </p:cNvPr>
          <p:cNvPicPr>
            <a:picLocks noChangeAspect="1" noChangeArrowheads="1"/>
          </p:cNvPicPr>
          <p:nvPr/>
        </p:nvPicPr>
        <p:blipFill>
          <a:blip r:embed="rId8" cstate="print"/>
          <a:srcRect/>
          <a:stretch>
            <a:fillRect/>
          </a:stretch>
        </p:blipFill>
        <p:spPr bwMode="auto">
          <a:xfrm>
            <a:off x="8153400" y="2133600"/>
            <a:ext cx="1752600" cy="609600"/>
          </a:xfrm>
          <a:prstGeom prst="rect">
            <a:avLst/>
          </a:prstGeom>
          <a:noFill/>
          <a:ln w="9525">
            <a:noFill/>
            <a:miter lim="800000"/>
            <a:headEnd/>
            <a:tailEnd/>
          </a:ln>
        </p:spPr>
      </p:pic>
      <p:pic>
        <p:nvPicPr>
          <p:cNvPr id="6152" name="Picture 8" descr="Science"/>
          <p:cNvPicPr>
            <a:picLocks noChangeAspect="1" noChangeArrowheads="1"/>
          </p:cNvPicPr>
          <p:nvPr/>
        </p:nvPicPr>
        <p:blipFill>
          <a:blip r:embed="rId9" cstate="print"/>
          <a:srcRect/>
          <a:stretch>
            <a:fillRect/>
          </a:stretch>
        </p:blipFill>
        <p:spPr bwMode="auto">
          <a:xfrm>
            <a:off x="8153400" y="4191000"/>
            <a:ext cx="1828800" cy="592138"/>
          </a:xfrm>
          <a:prstGeom prst="rect">
            <a:avLst/>
          </a:prstGeom>
          <a:noFill/>
          <a:ln w="9525">
            <a:noFill/>
            <a:miter lim="800000"/>
            <a:headEnd/>
            <a:tailEnd/>
          </a:ln>
        </p:spPr>
      </p:pic>
      <p:pic>
        <p:nvPicPr>
          <p:cNvPr id="6153" name="Picture 9" descr="Law"/>
          <p:cNvPicPr>
            <a:picLocks noChangeAspect="1" noChangeArrowheads="1"/>
          </p:cNvPicPr>
          <p:nvPr/>
        </p:nvPicPr>
        <p:blipFill>
          <a:blip r:embed="rId10" cstate="print"/>
          <a:srcRect/>
          <a:stretch>
            <a:fillRect/>
          </a:stretch>
        </p:blipFill>
        <p:spPr bwMode="auto">
          <a:xfrm>
            <a:off x="6248401" y="5181601"/>
            <a:ext cx="1457325" cy="638175"/>
          </a:xfrm>
          <a:prstGeom prst="rect">
            <a:avLst/>
          </a:prstGeom>
          <a:noFill/>
          <a:ln w="9525">
            <a:noFill/>
            <a:miter lim="800000"/>
            <a:headEnd/>
            <a:tailEnd/>
          </a:ln>
        </p:spPr>
      </p:pic>
      <p:pic>
        <p:nvPicPr>
          <p:cNvPr id="6154" name="Picture 10" descr="http://www.careerclusters.org/clusters/Busi.jpg"/>
          <p:cNvPicPr>
            <a:picLocks noChangeAspect="1" noChangeArrowheads="1"/>
          </p:cNvPicPr>
          <p:nvPr/>
        </p:nvPicPr>
        <p:blipFill>
          <a:blip r:embed="rId11" r:link="rId12" cstate="print"/>
          <a:srcRect/>
          <a:stretch>
            <a:fillRect/>
          </a:stretch>
        </p:blipFill>
        <p:spPr bwMode="auto">
          <a:xfrm>
            <a:off x="2209800" y="5181600"/>
            <a:ext cx="1752600" cy="635000"/>
          </a:xfrm>
          <a:prstGeom prst="rect">
            <a:avLst/>
          </a:prstGeom>
          <a:noFill/>
          <a:ln w="9525">
            <a:noFill/>
            <a:miter lim="800000"/>
            <a:headEnd/>
            <a:tailEnd/>
          </a:ln>
        </p:spPr>
      </p:pic>
      <p:pic>
        <p:nvPicPr>
          <p:cNvPr id="6155" name="Picture 11" descr="http://www.careerclusters.org/images/newicons/Market.jpg"/>
          <p:cNvPicPr>
            <a:picLocks noChangeAspect="1" noChangeArrowheads="1"/>
          </p:cNvPicPr>
          <p:nvPr/>
        </p:nvPicPr>
        <p:blipFill>
          <a:blip r:embed="rId13" r:link="rId14" cstate="print"/>
          <a:srcRect/>
          <a:stretch>
            <a:fillRect/>
          </a:stretch>
        </p:blipFill>
        <p:spPr bwMode="auto">
          <a:xfrm>
            <a:off x="8153400" y="3200400"/>
            <a:ext cx="1790700" cy="609600"/>
          </a:xfrm>
          <a:prstGeom prst="rect">
            <a:avLst/>
          </a:prstGeom>
          <a:noFill/>
          <a:ln w="9525">
            <a:noFill/>
            <a:miter lim="800000"/>
            <a:headEnd/>
            <a:tailEnd/>
          </a:ln>
        </p:spPr>
      </p:pic>
      <p:sp>
        <p:nvSpPr>
          <p:cNvPr id="161804" name="Rectangle 12"/>
          <p:cNvSpPr>
            <a:spLocks noChangeArrowheads="1"/>
          </p:cNvSpPr>
          <p:nvPr/>
        </p:nvSpPr>
        <p:spPr bwMode="auto">
          <a:xfrm>
            <a:off x="1524001" y="1872734"/>
            <a:ext cx="184731" cy="369332"/>
          </a:xfrm>
          <a:prstGeom prst="rect">
            <a:avLst/>
          </a:prstGeom>
          <a:noFill/>
          <a:ln w="9525">
            <a:noFill/>
            <a:miter lim="800000"/>
            <a:headEnd/>
            <a:tailEnd/>
          </a:ln>
          <a:effectLst/>
        </p:spPr>
        <p:txBody>
          <a:bodyPr wrap="none" anchor="ctr">
            <a:spAutoFit/>
          </a:bodyPr>
          <a:lstStyle/>
          <a:p>
            <a:pPr>
              <a:defRPr/>
            </a:pPr>
            <a:endParaRPr lang="en-US" kern="0" dirty="0">
              <a:solidFill>
                <a:sysClr val="windowText" lastClr="000000"/>
              </a:solidFill>
            </a:endParaRPr>
          </a:p>
        </p:txBody>
      </p:sp>
      <p:sp>
        <p:nvSpPr>
          <p:cNvPr id="6157" name="Rectangle 13"/>
          <p:cNvSpPr>
            <a:spLocks noChangeArrowheads="1"/>
          </p:cNvSpPr>
          <p:nvPr/>
        </p:nvSpPr>
        <p:spPr bwMode="auto">
          <a:xfrm>
            <a:off x="5988050" y="2914650"/>
            <a:ext cx="215900" cy="228600"/>
          </a:xfrm>
          <a:prstGeom prst="rect">
            <a:avLst/>
          </a:prstGeom>
          <a:noFill/>
          <a:ln w="9525">
            <a:noFill/>
            <a:miter lim="800000"/>
            <a:headEnd/>
            <a:tailEnd/>
          </a:ln>
        </p:spPr>
        <p:txBody>
          <a:bodyPr wrap="none" anchor="ctr">
            <a:spAutoFit/>
          </a:bodyPr>
          <a:lstStyle/>
          <a:p>
            <a:pPr algn="ctr"/>
            <a:r>
              <a:rPr lang="en-US" sz="900" b="1" kern="0">
                <a:solidFill>
                  <a:srgbClr val="1D2F68"/>
                </a:solidFill>
                <a:cs typeface="Times New Roman" pitchFamily="18" charset="0"/>
              </a:rPr>
              <a:t> </a:t>
            </a:r>
            <a:endParaRPr lang="en-US" kern="0">
              <a:solidFill>
                <a:sysClr val="windowText" lastClr="000000"/>
              </a:solidFill>
              <a:cs typeface="Arial" charset="0"/>
            </a:endParaRPr>
          </a:p>
        </p:txBody>
      </p:sp>
      <p:sp>
        <p:nvSpPr>
          <p:cNvPr id="6158" name="Rectangle 14"/>
          <p:cNvSpPr>
            <a:spLocks noChangeArrowheads="1"/>
          </p:cNvSpPr>
          <p:nvPr/>
        </p:nvSpPr>
        <p:spPr bwMode="auto">
          <a:xfrm>
            <a:off x="4419600" y="3657600"/>
            <a:ext cx="215900" cy="228600"/>
          </a:xfrm>
          <a:prstGeom prst="rect">
            <a:avLst/>
          </a:prstGeom>
          <a:noFill/>
          <a:ln w="9525">
            <a:noFill/>
            <a:miter lim="800000"/>
            <a:headEnd/>
            <a:tailEnd/>
          </a:ln>
        </p:spPr>
        <p:txBody>
          <a:bodyPr wrap="none" anchor="ctr">
            <a:spAutoFit/>
          </a:bodyPr>
          <a:lstStyle/>
          <a:p>
            <a:pPr algn="ctr"/>
            <a:r>
              <a:rPr lang="en-US" sz="900" b="1" kern="0">
                <a:solidFill>
                  <a:srgbClr val="1D2F68"/>
                </a:solidFill>
                <a:cs typeface="Times New Roman" pitchFamily="18" charset="0"/>
              </a:rPr>
              <a:t> </a:t>
            </a:r>
            <a:endParaRPr lang="en-US" kern="0">
              <a:solidFill>
                <a:sysClr val="windowText" lastClr="000000"/>
              </a:solidFill>
              <a:cs typeface="Arial" charset="0"/>
            </a:endParaRPr>
          </a:p>
        </p:txBody>
      </p:sp>
      <p:pic>
        <p:nvPicPr>
          <p:cNvPr id="6159" name="Picture 15" descr="EdWeb2">
            <a:hlinkClick r:id="rId15"/>
          </p:cNvPr>
          <p:cNvPicPr>
            <a:picLocks noChangeAspect="1" noChangeArrowheads="1"/>
          </p:cNvPicPr>
          <p:nvPr/>
        </p:nvPicPr>
        <p:blipFill>
          <a:blip r:embed="rId16" cstate="print"/>
          <a:srcRect/>
          <a:stretch>
            <a:fillRect/>
          </a:stretch>
        </p:blipFill>
        <p:spPr bwMode="auto">
          <a:xfrm>
            <a:off x="4419600" y="2133601"/>
            <a:ext cx="1447800" cy="669925"/>
          </a:xfrm>
          <a:prstGeom prst="rect">
            <a:avLst/>
          </a:prstGeom>
          <a:noFill/>
          <a:ln w="9525">
            <a:noFill/>
            <a:miter lim="800000"/>
            <a:headEnd/>
            <a:tailEnd/>
          </a:ln>
        </p:spPr>
      </p:pic>
      <p:pic>
        <p:nvPicPr>
          <p:cNvPr id="6160" name="Picture 16" descr="Govern">
            <a:hlinkClick r:id="rId17"/>
          </p:cNvPr>
          <p:cNvPicPr>
            <a:picLocks noChangeAspect="1" noChangeArrowheads="1"/>
          </p:cNvPicPr>
          <p:nvPr/>
        </p:nvPicPr>
        <p:blipFill>
          <a:blip r:embed="rId18" cstate="print"/>
          <a:srcRect/>
          <a:stretch>
            <a:fillRect/>
          </a:stretch>
        </p:blipFill>
        <p:spPr bwMode="auto">
          <a:xfrm>
            <a:off x="4343400" y="4191000"/>
            <a:ext cx="1543050" cy="628650"/>
          </a:xfrm>
          <a:prstGeom prst="rect">
            <a:avLst/>
          </a:prstGeom>
          <a:noFill/>
          <a:ln w="9525">
            <a:noFill/>
            <a:miter lim="800000"/>
            <a:headEnd/>
            <a:tailEnd/>
          </a:ln>
        </p:spPr>
      </p:pic>
      <p:pic>
        <p:nvPicPr>
          <p:cNvPr id="6161" name="Picture 17" descr="HumServ">
            <a:hlinkClick r:id="rId19"/>
          </p:cNvPr>
          <p:cNvPicPr>
            <a:picLocks noChangeAspect="1" noChangeArrowheads="1"/>
          </p:cNvPicPr>
          <p:nvPr/>
        </p:nvPicPr>
        <p:blipFill>
          <a:blip r:embed="rId20" cstate="print"/>
          <a:srcRect/>
          <a:stretch>
            <a:fillRect/>
          </a:stretch>
        </p:blipFill>
        <p:spPr bwMode="auto">
          <a:xfrm>
            <a:off x="6248401" y="3200401"/>
            <a:ext cx="1362075" cy="581025"/>
          </a:xfrm>
          <a:prstGeom prst="rect">
            <a:avLst/>
          </a:prstGeom>
          <a:noFill/>
          <a:ln w="9525">
            <a:noFill/>
            <a:miter lim="800000"/>
            <a:headEnd/>
            <a:tailEnd/>
          </a:ln>
        </p:spPr>
      </p:pic>
      <p:pic>
        <p:nvPicPr>
          <p:cNvPr id="6162" name="Picture 18" descr="Info">
            <a:hlinkClick r:id="rId21"/>
          </p:cNvPr>
          <p:cNvPicPr>
            <a:picLocks noChangeAspect="1" noChangeArrowheads="1"/>
          </p:cNvPicPr>
          <p:nvPr/>
        </p:nvPicPr>
        <p:blipFill>
          <a:blip r:embed="rId22" cstate="print"/>
          <a:srcRect/>
          <a:stretch>
            <a:fillRect/>
          </a:stretch>
        </p:blipFill>
        <p:spPr bwMode="auto">
          <a:xfrm>
            <a:off x="6248400" y="4191000"/>
            <a:ext cx="1371600" cy="609600"/>
          </a:xfrm>
          <a:prstGeom prst="rect">
            <a:avLst/>
          </a:prstGeom>
          <a:noFill/>
          <a:ln w="9525">
            <a:noFill/>
            <a:miter lim="800000"/>
            <a:headEnd/>
            <a:tailEnd/>
          </a:ln>
        </p:spPr>
      </p:pic>
      <p:pic>
        <p:nvPicPr>
          <p:cNvPr id="6163" name="Picture 19" descr="Trans">
            <a:hlinkClick r:id="rId23"/>
          </p:cNvPr>
          <p:cNvPicPr>
            <a:picLocks noChangeAspect="1" noChangeArrowheads="1"/>
          </p:cNvPicPr>
          <p:nvPr/>
        </p:nvPicPr>
        <p:blipFill>
          <a:blip r:embed="rId24" cstate="print"/>
          <a:srcRect/>
          <a:stretch>
            <a:fillRect/>
          </a:stretch>
        </p:blipFill>
        <p:spPr bwMode="auto">
          <a:xfrm>
            <a:off x="8153400" y="5181600"/>
            <a:ext cx="1828800" cy="609600"/>
          </a:xfrm>
          <a:prstGeom prst="rect">
            <a:avLst/>
          </a:prstGeom>
          <a:noFill/>
          <a:ln w="9525">
            <a:noFill/>
            <a:miter lim="800000"/>
            <a:headEnd/>
            <a:tailEnd/>
          </a:ln>
        </p:spPr>
      </p:pic>
      <p:pic>
        <p:nvPicPr>
          <p:cNvPr id="6164" name="Picture 20" descr="http://www.careerclusters.org/images/newicons/Fin.jpg"/>
          <p:cNvPicPr>
            <a:picLocks noChangeAspect="1" noChangeArrowheads="1"/>
          </p:cNvPicPr>
          <p:nvPr/>
        </p:nvPicPr>
        <p:blipFill>
          <a:blip r:embed="rId25" r:link="rId26" cstate="print"/>
          <a:srcRect/>
          <a:stretch>
            <a:fillRect/>
          </a:stretch>
        </p:blipFill>
        <p:spPr bwMode="auto">
          <a:xfrm>
            <a:off x="4419600" y="3200401"/>
            <a:ext cx="1447800" cy="650875"/>
          </a:xfrm>
          <a:prstGeom prst="rect">
            <a:avLst/>
          </a:prstGeom>
          <a:noFill/>
          <a:ln w="9525">
            <a:noFill/>
            <a:miter lim="800000"/>
            <a:headEnd/>
            <a:tailEnd/>
          </a:ln>
        </p:spPr>
      </p:pic>
      <p:pic>
        <p:nvPicPr>
          <p:cNvPr id="6165" name="Picture 21" descr="Hosp"/>
          <p:cNvPicPr>
            <a:picLocks noChangeAspect="1" noChangeArrowheads="1"/>
          </p:cNvPicPr>
          <p:nvPr/>
        </p:nvPicPr>
        <p:blipFill>
          <a:blip r:embed="rId27" cstate="print"/>
          <a:srcRect/>
          <a:stretch>
            <a:fillRect/>
          </a:stretch>
        </p:blipFill>
        <p:spPr bwMode="auto">
          <a:xfrm>
            <a:off x="6248400" y="2133600"/>
            <a:ext cx="1371600" cy="609600"/>
          </a:xfrm>
          <a:prstGeom prst="rect">
            <a:avLst/>
          </a:prstGeom>
          <a:noFill/>
          <a:ln w="9525">
            <a:noFill/>
            <a:miter lim="800000"/>
            <a:headEnd/>
            <a:tailEnd/>
          </a:ln>
        </p:spPr>
      </p:pic>
      <p:sp>
        <p:nvSpPr>
          <p:cNvPr id="22" name="TextBox 21"/>
          <p:cNvSpPr txBox="1"/>
          <p:nvPr/>
        </p:nvSpPr>
        <p:spPr>
          <a:xfrm>
            <a:off x="1752600" y="1600200"/>
            <a:ext cx="9144000" cy="400110"/>
          </a:xfrm>
          <a:prstGeom prst="rect">
            <a:avLst/>
          </a:prstGeom>
          <a:noFill/>
        </p:spPr>
        <p:txBody>
          <a:bodyPr wrap="square" rtlCol="0">
            <a:spAutoFit/>
          </a:bodyPr>
          <a:lstStyle/>
          <a:p>
            <a:r>
              <a:rPr lang="en-US" sz="2000" u="sng" kern="0" dirty="0">
                <a:solidFill>
                  <a:sysClr val="windowText" lastClr="000000"/>
                </a:solidFill>
              </a:rPr>
              <a:t>http://www.careertech.org/career-clusters/glance/careerclusters.html</a:t>
            </a:r>
            <a:endParaRPr lang="en-US" sz="2000" kern="0" dirty="0">
              <a:solidFill>
                <a:sysClr val="windowText" lastClr="000000"/>
              </a:solidFill>
            </a:endParaRPr>
          </a:p>
        </p:txBody>
      </p:sp>
      <p:pic>
        <p:nvPicPr>
          <p:cNvPr id="23" name="Picture 3" descr="Health"/>
          <p:cNvPicPr>
            <a:picLocks noChangeAspect="1" noChangeArrowheads="1"/>
          </p:cNvPicPr>
          <p:nvPr/>
        </p:nvPicPr>
        <p:blipFill>
          <a:blip r:embed="rId3" cstate="print"/>
          <a:srcRect/>
          <a:stretch>
            <a:fillRect/>
          </a:stretch>
        </p:blipFill>
        <p:spPr bwMode="auto">
          <a:xfrm>
            <a:off x="4189414" y="5094924"/>
            <a:ext cx="1749425" cy="682625"/>
          </a:xfrm>
          <a:prstGeom prst="rect">
            <a:avLst/>
          </a:prstGeom>
          <a:noFill/>
          <a:ln w="9525">
            <a:noFill/>
            <a:miter lim="800000"/>
            <a:headEnd/>
            <a:tailEnd/>
          </a:ln>
        </p:spPr>
      </p:pic>
    </p:spTree>
    <p:extLst>
      <p:ext uri="{BB962C8B-B14F-4D97-AF65-F5344CB8AC3E}">
        <p14:creationId xmlns:p14="http://schemas.microsoft.com/office/powerpoint/2010/main" val="21019682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Know…?</a:t>
            </a:r>
          </a:p>
        </p:txBody>
      </p:sp>
      <p:sp>
        <p:nvSpPr>
          <p:cNvPr id="3" name="Content Placeholder 2"/>
          <p:cNvSpPr>
            <a:spLocks noGrp="1"/>
          </p:cNvSpPr>
          <p:nvPr>
            <p:ph idx="4294967295"/>
          </p:nvPr>
        </p:nvSpPr>
        <p:spPr>
          <a:xfrm>
            <a:off x="2286000" y="2057400"/>
            <a:ext cx="7467600" cy="4191000"/>
          </a:xfrm>
        </p:spPr>
        <p:txBody>
          <a:bodyPr/>
          <a:lstStyle/>
          <a:p>
            <a:r>
              <a:rPr lang="en-US" dirty="0"/>
              <a:t>What are several types of skills or competencies that apply to Adult Career Pathways instruction?</a:t>
            </a:r>
          </a:p>
          <a:p>
            <a:pPr lvl="1"/>
            <a:r>
              <a:rPr lang="en-US" sz="2800" dirty="0">
                <a:solidFill>
                  <a:srgbClr val="0F6FC6"/>
                </a:solidFill>
              </a:rPr>
              <a:t>Basic skills—reading, writing, speaking, mathematics</a:t>
            </a:r>
          </a:p>
          <a:p>
            <a:pPr lvl="1"/>
            <a:r>
              <a:rPr lang="en-US" sz="2800" dirty="0">
                <a:solidFill>
                  <a:srgbClr val="0F6FC6"/>
                </a:solidFill>
              </a:rPr>
              <a:t>Technical skills for a career</a:t>
            </a:r>
          </a:p>
          <a:p>
            <a:pPr lvl="1"/>
            <a:r>
              <a:rPr lang="en-US" sz="2800" dirty="0">
                <a:solidFill>
                  <a:srgbClr val="0F6FC6"/>
                </a:solidFill>
              </a:rPr>
              <a:t>Employability skills for getting and keeping a job</a:t>
            </a:r>
          </a:p>
        </p:txBody>
      </p:sp>
    </p:spTree>
    <p:extLst>
      <p:ext uri="{BB962C8B-B14F-4D97-AF65-F5344CB8AC3E}">
        <p14:creationId xmlns:p14="http://schemas.microsoft.com/office/powerpoint/2010/main" val="23109160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066800"/>
          </a:xfrm>
        </p:spPr>
        <p:txBody>
          <a:bodyPr>
            <a:noAutofit/>
          </a:bodyPr>
          <a:lstStyle/>
          <a:p>
            <a:r>
              <a:rPr lang="en-US" sz="3500" dirty="0"/>
              <a:t>Characteristic 3: Three Fundamental Skill Sets</a:t>
            </a:r>
          </a:p>
        </p:txBody>
      </p:sp>
      <p:sp>
        <p:nvSpPr>
          <p:cNvPr id="3" name="Content Placeholder 2"/>
          <p:cNvSpPr>
            <a:spLocks noGrp="1"/>
          </p:cNvSpPr>
          <p:nvPr>
            <p:ph idx="1"/>
          </p:nvPr>
        </p:nvSpPr>
        <p:spPr>
          <a:xfrm>
            <a:off x="2133600" y="1752600"/>
            <a:ext cx="7467600" cy="4191000"/>
          </a:xfrm>
        </p:spPr>
        <p:txBody>
          <a:bodyPr>
            <a:normAutofit lnSpcReduction="10000"/>
          </a:bodyPr>
          <a:lstStyle/>
          <a:p>
            <a:pPr marL="0" indent="0">
              <a:buNone/>
            </a:pPr>
            <a:r>
              <a:rPr lang="en-US" u="sng" dirty="0"/>
              <a:t>#1– Basic Skills Content </a:t>
            </a:r>
            <a:br>
              <a:rPr lang="en-US" u="sng" dirty="0"/>
            </a:br>
            <a:endParaRPr lang="en-US" sz="1100" u="sng" dirty="0"/>
          </a:p>
          <a:p>
            <a:pPr marL="0" indent="0">
              <a:buNone/>
            </a:pPr>
            <a:r>
              <a:rPr lang="en-US" sz="2400" dirty="0"/>
              <a:t>What are the foundational basic skills content areas?</a:t>
            </a:r>
          </a:p>
          <a:p>
            <a:pPr lvl="1"/>
            <a:r>
              <a:rPr lang="en-US" sz="2400" dirty="0">
                <a:solidFill>
                  <a:srgbClr val="0F6FC6"/>
                </a:solidFill>
              </a:rPr>
              <a:t>Reading, Writing, Listening and Speaking, and Mathematics</a:t>
            </a:r>
          </a:p>
          <a:p>
            <a:pPr marL="57150" indent="0">
              <a:buNone/>
            </a:pPr>
            <a:r>
              <a:rPr lang="en-US" sz="2400" dirty="0"/>
              <a:t>Where can you find information about the foundational basic skills to be taught in your adult education program? </a:t>
            </a:r>
          </a:p>
          <a:p>
            <a:pPr lvl="1"/>
            <a:r>
              <a:rPr lang="en-US" sz="2400" dirty="0">
                <a:solidFill>
                  <a:srgbClr val="0F6FC6"/>
                </a:solidFill>
              </a:rPr>
              <a:t>Texas College and Career Ready Standards</a:t>
            </a:r>
          </a:p>
          <a:p>
            <a:pPr lvl="1"/>
            <a:r>
              <a:rPr lang="en-US" sz="2400" dirty="0">
                <a:solidFill>
                  <a:srgbClr val="0F6FC6"/>
                </a:solidFill>
              </a:rPr>
              <a:t>Your program administrator or instructional lead</a:t>
            </a:r>
          </a:p>
          <a:p>
            <a:pPr lvl="1"/>
            <a:r>
              <a:rPr lang="en-US" sz="2400" dirty="0">
                <a:solidFill>
                  <a:srgbClr val="0F6FC6"/>
                </a:solidFill>
              </a:rPr>
              <a:t>College and Career Readiness Standards for Adult Education (U.S. ED)</a:t>
            </a:r>
          </a:p>
          <a:p>
            <a:pPr>
              <a:buNone/>
            </a:pPr>
            <a:endParaRPr lang="en-US" dirty="0"/>
          </a:p>
        </p:txBody>
      </p:sp>
    </p:spTree>
    <p:extLst>
      <p:ext uri="{BB962C8B-B14F-4D97-AF65-F5344CB8AC3E}">
        <p14:creationId xmlns:p14="http://schemas.microsoft.com/office/powerpoint/2010/main" val="4208302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222500" y="4724400"/>
            <a:ext cx="8585200" cy="1651000"/>
          </a:xfrm>
        </p:spPr>
        <p:txBody>
          <a:bodyPr>
            <a:normAutofit/>
          </a:bodyPr>
          <a:lstStyle/>
          <a:p>
            <a:r>
              <a:rPr lang="en-US" dirty="0"/>
              <a:t>Go to page 4 -  </a:t>
            </a:r>
            <a:br>
              <a:rPr lang="en-US" dirty="0"/>
            </a:br>
            <a:r>
              <a:rPr lang="en-US" dirty="0"/>
              <a:t>    and your scenario is . . . 1, 2, 3 </a:t>
            </a:r>
          </a:p>
        </p:txBody>
      </p:sp>
      <p:sp>
        <p:nvSpPr>
          <p:cNvPr id="10" name="Title 3"/>
          <p:cNvSpPr txBox="1">
            <a:spLocks/>
          </p:cNvSpPr>
          <p:nvPr/>
        </p:nvSpPr>
        <p:spPr>
          <a:xfrm>
            <a:off x="3200400" y="228600"/>
            <a:ext cx="7086600" cy="10668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b="1" kern="1200">
                <a:solidFill>
                  <a:srgbClr val="D21242"/>
                </a:solidFill>
                <a:latin typeface="+mj-lt"/>
                <a:ea typeface="+mj-ea"/>
                <a:cs typeface="+mj-cs"/>
              </a:defRPr>
            </a:lvl1pPr>
          </a:lstStyle>
          <a:p>
            <a:r>
              <a:rPr lang="en-US" dirty="0"/>
              <a:t>We will work from a scenario -  </a:t>
            </a:r>
          </a:p>
        </p:txBody>
      </p:sp>
      <p:pic>
        <p:nvPicPr>
          <p:cNvPr id="11" name="Picture 10"/>
          <p:cNvPicPr>
            <a:picLocks noChangeAspect="1"/>
          </p:cNvPicPr>
          <p:nvPr/>
        </p:nvPicPr>
        <p:blipFill>
          <a:blip r:embed="rId3"/>
          <a:stretch>
            <a:fillRect/>
          </a:stretch>
        </p:blipFill>
        <p:spPr>
          <a:xfrm>
            <a:off x="2222500" y="1653574"/>
            <a:ext cx="7213600" cy="3312126"/>
          </a:xfrm>
          <a:prstGeom prst="rect">
            <a:avLst/>
          </a:prstGeom>
        </p:spPr>
      </p:pic>
    </p:spTree>
    <p:extLst>
      <p:ext uri="{BB962C8B-B14F-4D97-AF65-F5344CB8AC3E}">
        <p14:creationId xmlns:p14="http://schemas.microsoft.com/office/powerpoint/2010/main" val="17585171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1"/>
            <a:ext cx="8077200" cy="584775"/>
          </a:xfrm>
        </p:spPr>
        <p:txBody>
          <a:bodyPr>
            <a:normAutofit/>
          </a:bodyPr>
          <a:lstStyle/>
          <a:p>
            <a:r>
              <a:rPr lang="en-US" sz="2800" dirty="0"/>
              <a:t>Characteristic 3: Three Fundamental Skill Sets</a:t>
            </a:r>
          </a:p>
        </p:txBody>
      </p:sp>
      <p:sp>
        <p:nvSpPr>
          <p:cNvPr id="3" name="Content Placeholder 2"/>
          <p:cNvSpPr>
            <a:spLocks noGrp="1"/>
          </p:cNvSpPr>
          <p:nvPr>
            <p:ph idx="1"/>
          </p:nvPr>
        </p:nvSpPr>
        <p:spPr>
          <a:xfrm>
            <a:off x="2262414" y="1282436"/>
            <a:ext cx="7467600" cy="4191000"/>
          </a:xfrm>
        </p:spPr>
        <p:txBody>
          <a:bodyPr>
            <a:normAutofit fontScale="77500" lnSpcReduction="20000"/>
          </a:bodyPr>
          <a:lstStyle/>
          <a:p>
            <a:pPr>
              <a:buNone/>
            </a:pPr>
            <a:r>
              <a:rPr lang="en-US" u="sng" dirty="0"/>
              <a:t>#2: Industry-Specific Technical Skills</a:t>
            </a:r>
            <a:br>
              <a:rPr lang="en-US" u="sng" dirty="0"/>
            </a:br>
            <a:endParaRPr lang="en-US" sz="1000" u="sng" dirty="0"/>
          </a:p>
          <a:p>
            <a:r>
              <a:rPr lang="en-US" sz="2400" dirty="0"/>
              <a:t>Industry-Specific Technical Skills are required for certification on the required expertise levels determined by a certifying association or organization.  </a:t>
            </a:r>
          </a:p>
          <a:p>
            <a:r>
              <a:rPr lang="en-US" sz="2400" dirty="0"/>
              <a:t>Where can you locate more information about the technical skills required?</a:t>
            </a:r>
          </a:p>
          <a:p>
            <a:pPr lvl="1"/>
            <a:r>
              <a:rPr lang="en-US" sz="2000" dirty="0">
                <a:solidFill>
                  <a:srgbClr val="0F6FC6"/>
                </a:solidFill>
              </a:rPr>
              <a:t>Professional organizations or trade associations, e.g., </a:t>
            </a:r>
            <a:r>
              <a:rPr lang="en-US" sz="2000" dirty="0">
                <a:solidFill>
                  <a:srgbClr val="0F6FC6"/>
                </a:solidFill>
                <a:hlinkClick r:id="rId3"/>
              </a:rPr>
              <a:t>National Association of Manufacturers</a:t>
            </a:r>
            <a:r>
              <a:rPr lang="en-US" sz="2000" dirty="0">
                <a:solidFill>
                  <a:srgbClr val="0F6FC6"/>
                </a:solidFill>
              </a:rPr>
              <a:t>, </a:t>
            </a:r>
            <a:r>
              <a:rPr lang="en-US" sz="2000" dirty="0">
                <a:solidFill>
                  <a:srgbClr val="0F6FC6"/>
                </a:solidFill>
                <a:hlinkClick r:id="rId4"/>
              </a:rPr>
              <a:t>National Restaurant Association</a:t>
            </a:r>
            <a:r>
              <a:rPr lang="en-US" sz="2000" dirty="0">
                <a:solidFill>
                  <a:srgbClr val="0F6FC6"/>
                </a:solidFill>
              </a:rPr>
              <a:t>,  </a:t>
            </a:r>
            <a:r>
              <a:rPr lang="en-US" sz="2000" dirty="0">
                <a:solidFill>
                  <a:srgbClr val="0F6FC6"/>
                </a:solidFill>
                <a:hlinkClick r:id="rId5"/>
              </a:rPr>
              <a:t>National Automotive Technicians Education Foundation</a:t>
            </a:r>
            <a:endParaRPr lang="en-US" sz="2000" dirty="0">
              <a:solidFill>
                <a:srgbClr val="0F6FC6"/>
              </a:solidFill>
            </a:endParaRPr>
          </a:p>
          <a:p>
            <a:pPr lvl="1"/>
            <a:r>
              <a:rPr lang="en-US" sz="2000" dirty="0">
                <a:solidFill>
                  <a:srgbClr val="0F6FC6"/>
                </a:solidFill>
              </a:rPr>
              <a:t>Local employers</a:t>
            </a:r>
          </a:p>
          <a:p>
            <a:pPr lvl="1"/>
            <a:r>
              <a:rPr lang="en-US" sz="2000" dirty="0">
                <a:solidFill>
                  <a:srgbClr val="0F6FC6"/>
                </a:solidFill>
              </a:rPr>
              <a:t>Colleagues from technical programs</a:t>
            </a:r>
          </a:p>
          <a:p>
            <a:pPr lvl="1"/>
            <a:r>
              <a:rPr lang="en-US" sz="2000" dirty="0">
                <a:solidFill>
                  <a:srgbClr val="0F6FC6"/>
                </a:solidFill>
              </a:rPr>
              <a:t>Local workforce or economic development board</a:t>
            </a:r>
          </a:p>
          <a:p>
            <a:pPr lvl="1">
              <a:buNone/>
            </a:pPr>
            <a:endParaRPr lang="en-US" dirty="0"/>
          </a:p>
          <a:p>
            <a:pPr>
              <a:buNone/>
            </a:pPr>
            <a:r>
              <a:rPr lang="en-US" dirty="0"/>
              <a:t>	</a:t>
            </a:r>
          </a:p>
          <a:p>
            <a:pPr>
              <a:buNone/>
            </a:pPr>
            <a:r>
              <a:rPr lang="en-US" dirty="0"/>
              <a:t>	</a:t>
            </a:r>
          </a:p>
          <a:p>
            <a:pPr>
              <a:buNone/>
            </a:pPr>
            <a:endParaRPr lang="en-US" dirty="0"/>
          </a:p>
        </p:txBody>
      </p:sp>
    </p:spTree>
    <p:extLst>
      <p:ext uri="{BB962C8B-B14F-4D97-AF65-F5344CB8AC3E}">
        <p14:creationId xmlns:p14="http://schemas.microsoft.com/office/powerpoint/2010/main" val="21022096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458200" cy="1066800"/>
          </a:xfrm>
        </p:spPr>
        <p:txBody>
          <a:bodyPr>
            <a:noAutofit/>
          </a:bodyPr>
          <a:lstStyle/>
          <a:p>
            <a:r>
              <a:rPr lang="en-US" sz="3600" dirty="0"/>
              <a:t>Characteristic 3: Three Fundamental Skill Sets</a:t>
            </a:r>
          </a:p>
        </p:txBody>
      </p:sp>
      <p:sp>
        <p:nvSpPr>
          <p:cNvPr id="3" name="Content Placeholder 2"/>
          <p:cNvSpPr>
            <a:spLocks noGrp="1"/>
          </p:cNvSpPr>
          <p:nvPr>
            <p:ph idx="1"/>
          </p:nvPr>
        </p:nvSpPr>
        <p:spPr>
          <a:xfrm>
            <a:off x="2057400" y="1981200"/>
            <a:ext cx="8229600" cy="4325112"/>
          </a:xfrm>
        </p:spPr>
        <p:txBody>
          <a:bodyPr/>
          <a:lstStyle/>
          <a:p>
            <a:pPr>
              <a:buNone/>
            </a:pPr>
            <a:r>
              <a:rPr lang="en-US" u="sng" dirty="0"/>
              <a:t>#3: Employability skills</a:t>
            </a:r>
            <a:br>
              <a:rPr lang="en-US" u="sng" dirty="0"/>
            </a:br>
            <a:endParaRPr lang="en-US" u="sng" dirty="0"/>
          </a:p>
          <a:p>
            <a:r>
              <a:rPr lang="en-US" dirty="0"/>
              <a:t>General skills required to be successful at all levels of employment and in all sectors</a:t>
            </a:r>
          </a:p>
          <a:p>
            <a:r>
              <a:rPr lang="en-US" dirty="0"/>
              <a:t>Sometimes referred to as 21</a:t>
            </a:r>
            <a:r>
              <a:rPr lang="en-US" baseline="30000" dirty="0"/>
              <a:t>st</a:t>
            </a:r>
            <a:r>
              <a:rPr lang="en-US" dirty="0"/>
              <a:t> Century skills, soft skills, and SCANS skills</a:t>
            </a:r>
          </a:p>
          <a:p>
            <a:r>
              <a:rPr lang="en-US" dirty="0"/>
              <a:t>Job-</a:t>
            </a:r>
            <a:r>
              <a:rPr lang="en-US" i="1" dirty="0"/>
              <a:t>getting</a:t>
            </a:r>
            <a:r>
              <a:rPr lang="en-US" dirty="0"/>
              <a:t> and job-</a:t>
            </a:r>
            <a:r>
              <a:rPr lang="en-US" i="1" dirty="0"/>
              <a:t>keeping</a:t>
            </a:r>
            <a:r>
              <a:rPr lang="en-US" dirty="0"/>
              <a:t> skills</a:t>
            </a:r>
            <a:br>
              <a:rPr lang="en-US" dirty="0"/>
            </a:br>
            <a:endParaRPr lang="en-US" dirty="0"/>
          </a:p>
        </p:txBody>
      </p:sp>
    </p:spTree>
    <p:extLst>
      <p:ext uri="{BB962C8B-B14F-4D97-AF65-F5344CB8AC3E}">
        <p14:creationId xmlns:p14="http://schemas.microsoft.com/office/powerpoint/2010/main" val="36281714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066800"/>
          </a:xfrm>
        </p:spPr>
        <p:txBody>
          <a:bodyPr/>
          <a:lstStyle/>
          <a:p>
            <a:r>
              <a:rPr lang="en-US" dirty="0"/>
              <a:t>Employability Skills Framework</a:t>
            </a:r>
          </a:p>
        </p:txBody>
      </p:sp>
      <p:sp>
        <p:nvSpPr>
          <p:cNvPr id="3" name="Content Placeholder 2"/>
          <p:cNvSpPr>
            <a:spLocks noGrp="1"/>
          </p:cNvSpPr>
          <p:nvPr>
            <p:ph idx="1"/>
          </p:nvPr>
        </p:nvSpPr>
        <p:spPr/>
        <p:txBody>
          <a:bodyPr/>
          <a:lstStyle/>
          <a:p>
            <a:r>
              <a:rPr lang="en-US" dirty="0">
                <a:hlinkClick r:id="rId3"/>
              </a:rPr>
              <a:t>http://cte.ed.gov/employabilityskills/# </a:t>
            </a:r>
            <a:endParaRPr lang="en-US" dirty="0"/>
          </a:p>
          <a:p>
            <a:endParaRPr lang="en-US" dirty="0"/>
          </a:p>
          <a:p>
            <a:pPr marL="0" indent="0">
              <a:buNone/>
            </a:pP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98" t="18319" r="57814" b="15517"/>
          <a:stretch/>
        </p:blipFill>
        <p:spPr bwMode="auto">
          <a:xfrm>
            <a:off x="5102772" y="2057401"/>
            <a:ext cx="5565228" cy="380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1798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creen Shot 2014-06-14 at 3.55.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0"/>
            <a:ext cx="9829800" cy="6858000"/>
          </a:xfrm>
          <a:prstGeom prst="rect">
            <a:avLst/>
          </a:prstGeom>
        </p:spPr>
      </p:pic>
      <p:sp>
        <p:nvSpPr>
          <p:cNvPr id="6" name="TextBox 5"/>
          <p:cNvSpPr txBox="1"/>
          <p:nvPr/>
        </p:nvSpPr>
        <p:spPr>
          <a:xfrm>
            <a:off x="2286000" y="6248401"/>
            <a:ext cx="4942379" cy="461665"/>
          </a:xfrm>
          <a:prstGeom prst="rect">
            <a:avLst/>
          </a:prstGeom>
          <a:noFill/>
        </p:spPr>
        <p:txBody>
          <a:bodyPr wrap="none" rtlCol="0">
            <a:spAutoFit/>
          </a:bodyPr>
          <a:lstStyle/>
          <a:p>
            <a:r>
              <a:rPr lang="en-US" sz="2400" b="1" dirty="0" smtClean="0">
                <a:solidFill>
                  <a:srgbClr val="008000"/>
                </a:solidFill>
              </a:rPr>
              <a:t>Page 8 IN </a:t>
            </a:r>
            <a:r>
              <a:rPr lang="en-US" sz="2400" b="1" dirty="0">
                <a:solidFill>
                  <a:srgbClr val="008000"/>
                </a:solidFill>
              </a:rPr>
              <a:t>YOUR </a:t>
            </a:r>
            <a:r>
              <a:rPr lang="en-US" sz="2400" b="1" dirty="0" smtClean="0">
                <a:solidFill>
                  <a:srgbClr val="008000"/>
                </a:solidFill>
              </a:rPr>
              <a:t>WORKBOOK</a:t>
            </a:r>
            <a:endParaRPr lang="en-US" sz="2400" b="1" dirty="0">
              <a:solidFill>
                <a:srgbClr val="008000"/>
              </a:solidFill>
            </a:endParaRPr>
          </a:p>
        </p:txBody>
      </p:sp>
    </p:spTree>
    <p:extLst>
      <p:ext uri="{BB962C8B-B14F-4D97-AF65-F5344CB8AC3E}">
        <p14:creationId xmlns:p14="http://schemas.microsoft.com/office/powerpoint/2010/main" val="36125754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noAutofit/>
          </a:bodyPr>
          <a:lstStyle/>
          <a:p>
            <a:r>
              <a:rPr lang="en-US" sz="3600" dirty="0"/>
              <a:t>Characteristic 4: Learner Engagement Strategies</a:t>
            </a:r>
          </a:p>
        </p:txBody>
      </p:sp>
      <p:sp>
        <p:nvSpPr>
          <p:cNvPr id="3" name="Content Placeholder 2"/>
          <p:cNvSpPr>
            <a:spLocks noGrp="1"/>
          </p:cNvSpPr>
          <p:nvPr>
            <p:ph idx="1"/>
          </p:nvPr>
        </p:nvSpPr>
        <p:spPr>
          <a:xfrm>
            <a:off x="1981200" y="1828800"/>
            <a:ext cx="8229600" cy="4325112"/>
          </a:xfrm>
        </p:spPr>
        <p:txBody>
          <a:bodyPr>
            <a:normAutofit lnSpcReduction="10000"/>
          </a:bodyPr>
          <a:lstStyle/>
          <a:p>
            <a:pPr marL="0" indent="0">
              <a:buNone/>
            </a:pPr>
            <a:r>
              <a:rPr lang="en-US" dirty="0"/>
              <a:t>Strategies for learner engagement:</a:t>
            </a:r>
          </a:p>
          <a:p>
            <a:r>
              <a:rPr lang="en-US" b="1" dirty="0"/>
              <a:t>R</a:t>
            </a:r>
            <a:r>
              <a:rPr lang="en-US" dirty="0"/>
              <a:t>elating</a:t>
            </a:r>
          </a:p>
          <a:p>
            <a:r>
              <a:rPr lang="en-US" b="1" dirty="0"/>
              <a:t>E</a:t>
            </a:r>
            <a:r>
              <a:rPr lang="en-US" dirty="0"/>
              <a:t>xperiencing</a:t>
            </a:r>
          </a:p>
          <a:p>
            <a:r>
              <a:rPr lang="en-US" b="1" dirty="0"/>
              <a:t>A</a:t>
            </a:r>
            <a:r>
              <a:rPr lang="en-US" dirty="0"/>
              <a:t>pplying</a:t>
            </a:r>
          </a:p>
          <a:p>
            <a:r>
              <a:rPr lang="en-US" b="1" dirty="0"/>
              <a:t>C</a:t>
            </a:r>
            <a:r>
              <a:rPr lang="en-US" dirty="0"/>
              <a:t>ooperating</a:t>
            </a:r>
          </a:p>
          <a:p>
            <a:r>
              <a:rPr lang="en-US" b="1" dirty="0"/>
              <a:t>T</a:t>
            </a:r>
            <a:r>
              <a:rPr lang="en-US" dirty="0"/>
              <a:t>ransferring</a:t>
            </a:r>
          </a:p>
          <a:p>
            <a:endParaRPr lang="en-US" dirty="0"/>
          </a:p>
          <a:p>
            <a:pPr marL="0" indent="0">
              <a:buNone/>
            </a:pPr>
            <a:r>
              <a:rPr lang="en-US" dirty="0"/>
              <a:t>These are not necessarily used in a linear sequence. Not all REACT strategies may be present in a single lesson.</a:t>
            </a:r>
          </a:p>
        </p:txBody>
      </p:sp>
    </p:spTree>
    <p:extLst>
      <p:ext uri="{BB962C8B-B14F-4D97-AF65-F5344CB8AC3E}">
        <p14:creationId xmlns:p14="http://schemas.microsoft.com/office/powerpoint/2010/main" val="35087439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1069848"/>
          </a:xfrm>
        </p:spPr>
        <p:txBody>
          <a:bodyPr/>
          <a:lstStyle/>
          <a:p>
            <a:r>
              <a:rPr lang="en-US" dirty="0"/>
              <a:t>Before we move on…</a:t>
            </a:r>
          </a:p>
        </p:txBody>
      </p:sp>
      <p:sp>
        <p:nvSpPr>
          <p:cNvPr id="3" name="Content Placeholder 2"/>
          <p:cNvSpPr>
            <a:spLocks noGrp="1"/>
          </p:cNvSpPr>
          <p:nvPr>
            <p:ph idx="4294967295"/>
          </p:nvPr>
        </p:nvSpPr>
        <p:spPr>
          <a:xfrm>
            <a:off x="1296785" y="1143000"/>
            <a:ext cx="10224655" cy="5390804"/>
          </a:xfrm>
        </p:spPr>
        <p:txBody>
          <a:bodyPr>
            <a:noAutofit/>
          </a:bodyPr>
          <a:lstStyle/>
          <a:p>
            <a:pPr>
              <a:buNone/>
            </a:pPr>
            <a:r>
              <a:rPr lang="en-US" sz="2600" dirty="0">
                <a:latin typeface="Arial" panose="020B0604020202020204" pitchFamily="34" charset="0"/>
                <a:cs typeface="Arial" panose="020B0604020202020204" pitchFamily="34" charset="0"/>
              </a:rPr>
              <a:t>Which characteristic that we’ll be unpacking-</a:t>
            </a:r>
          </a:p>
          <a:p>
            <a:r>
              <a:rPr lang="en-US" sz="2600" dirty="0">
                <a:latin typeface="Arial" panose="020B0604020202020204" pitchFamily="34" charset="0"/>
                <a:cs typeface="Arial" panose="020B0604020202020204" pitchFamily="34" charset="0"/>
              </a:rPr>
              <a:t>Teaches basic reading, writing, speaking, and mathematics concepts and skills applicable to an industrial/occupational setting? </a:t>
            </a:r>
          </a:p>
          <a:p>
            <a:pPr lvl="1"/>
            <a:r>
              <a:rPr lang="en-US" b="1" dirty="0">
                <a:solidFill>
                  <a:schemeClr val="tx2"/>
                </a:solidFill>
                <a:latin typeface="Arial" panose="020B0604020202020204" pitchFamily="34" charset="0"/>
                <a:cs typeface="Arial" panose="020B0604020202020204" pitchFamily="34" charset="0"/>
              </a:rPr>
              <a:t>Workplace context</a:t>
            </a:r>
          </a:p>
          <a:p>
            <a:r>
              <a:rPr lang="en-US" sz="2600" dirty="0">
                <a:latin typeface="Arial" panose="020B0604020202020204" pitchFamily="34" charset="0"/>
                <a:cs typeface="Arial" panose="020B0604020202020204" pitchFamily="34" charset="0"/>
              </a:rPr>
              <a:t>Provides instruction that moves the adult learner closer to the transition goal of employment in a target industry?  </a:t>
            </a:r>
          </a:p>
          <a:p>
            <a:pPr lvl="1"/>
            <a:r>
              <a:rPr lang="en-US" b="1" dirty="0">
                <a:solidFill>
                  <a:schemeClr val="tx2"/>
                </a:solidFill>
                <a:latin typeface="Arial" panose="020B0604020202020204" pitchFamily="34" charset="0"/>
                <a:cs typeface="Arial" panose="020B0604020202020204" pitchFamily="34" charset="0"/>
              </a:rPr>
              <a:t>Career pathways</a:t>
            </a:r>
          </a:p>
          <a:p>
            <a:r>
              <a:rPr lang="en-US" sz="2600" dirty="0">
                <a:latin typeface="Arial" panose="020B0604020202020204" pitchFamily="34" charset="0"/>
                <a:cs typeface="Arial" panose="020B0604020202020204" pitchFamily="34" charset="0"/>
              </a:rPr>
              <a:t>The categories of skills and competencies we look for in a lesson? </a:t>
            </a:r>
          </a:p>
          <a:p>
            <a:pPr lvl="1"/>
            <a:r>
              <a:rPr lang="en-US" b="1" dirty="0">
                <a:solidFill>
                  <a:schemeClr val="tx2"/>
                </a:solidFill>
                <a:latin typeface="Arial" panose="020B0604020202020204" pitchFamily="34" charset="0"/>
                <a:cs typeface="Arial" panose="020B0604020202020204" pitchFamily="34" charset="0"/>
              </a:rPr>
              <a:t>Basic skills, technical skills, employability skills</a:t>
            </a:r>
          </a:p>
          <a:p>
            <a:r>
              <a:rPr lang="en-US" sz="2600" dirty="0">
                <a:latin typeface="Arial" panose="020B0604020202020204" pitchFamily="34" charset="0"/>
                <a:cs typeface="Arial" panose="020B0604020202020204" pitchFamily="34" charset="0"/>
              </a:rPr>
              <a:t>Can be remembered using the mnemonic REACT?</a:t>
            </a:r>
          </a:p>
          <a:p>
            <a:pPr lvl="1"/>
            <a:r>
              <a:rPr lang="en-US" b="1" dirty="0">
                <a:solidFill>
                  <a:schemeClr val="tx2"/>
                </a:solidFill>
                <a:latin typeface="Arial" panose="020B0604020202020204" pitchFamily="34" charset="0"/>
                <a:cs typeface="Arial" panose="020B0604020202020204" pitchFamily="34" charset="0"/>
              </a:rPr>
              <a:t>Learner engagement strategies</a:t>
            </a:r>
          </a:p>
        </p:txBody>
      </p:sp>
    </p:spTree>
    <p:extLst>
      <p:ext uri="{BB962C8B-B14F-4D97-AF65-F5344CB8AC3E}">
        <p14:creationId xmlns:p14="http://schemas.microsoft.com/office/powerpoint/2010/main" val="1372882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57400"/>
            <a:ext cx="8229600" cy="1066800"/>
          </a:xfrm>
        </p:spPr>
        <p:txBody>
          <a:bodyPr>
            <a:normAutofit fontScale="90000"/>
          </a:bodyPr>
          <a:lstStyle/>
          <a:p>
            <a:r>
              <a:rPr lang="en-US" dirty="0">
                <a:solidFill>
                  <a:srgbClr val="C00000"/>
                </a:solidFill>
              </a:rPr>
              <a:t>UNPACKING THREE LESSONS TO FIND THE KEY CHARACTERISTICS</a:t>
            </a:r>
          </a:p>
        </p:txBody>
      </p:sp>
      <p:sp>
        <p:nvSpPr>
          <p:cNvPr id="3" name="Content Placeholder 2"/>
          <p:cNvSpPr>
            <a:spLocks noGrp="1"/>
          </p:cNvSpPr>
          <p:nvPr>
            <p:ph idx="1"/>
          </p:nvPr>
        </p:nvSpPr>
        <p:spPr>
          <a:xfrm>
            <a:off x="2286000" y="3505200"/>
            <a:ext cx="7813964" cy="2133600"/>
          </a:xfrm>
        </p:spPr>
        <p:txBody>
          <a:bodyPr/>
          <a:lstStyle/>
          <a:p>
            <a:pPr marL="0">
              <a:buNone/>
            </a:pPr>
            <a:r>
              <a:rPr lang="en-US" dirty="0"/>
              <a:t>The following lesson excerpts are taken from complete instructional materials available at:</a:t>
            </a:r>
          </a:p>
          <a:p>
            <a:pPr marL="0">
              <a:buNone/>
            </a:pPr>
            <a:r>
              <a:rPr lang="en-US" sz="3600" dirty="0">
                <a:hlinkClick r:id="rId3"/>
              </a:rPr>
              <a:t>https://lincs.ed.gov/professional-development/resource-collections</a:t>
            </a:r>
            <a:endParaRPr lang="en-US" sz="3600" dirty="0"/>
          </a:p>
          <a:p>
            <a:pPr marL="0">
              <a:buNone/>
            </a:pPr>
            <a:endParaRPr lang="en-US" sz="3200" dirty="0"/>
          </a:p>
        </p:txBody>
      </p:sp>
      <p:sp>
        <p:nvSpPr>
          <p:cNvPr id="5" name="TextBox 4"/>
          <p:cNvSpPr txBox="1"/>
          <p:nvPr/>
        </p:nvSpPr>
        <p:spPr>
          <a:xfrm>
            <a:off x="2057401" y="4572000"/>
            <a:ext cx="8000999" cy="1569660"/>
          </a:xfrm>
          <a:prstGeom prst="rect">
            <a:avLst/>
          </a:prstGeom>
          <a:noFill/>
          <a:ln>
            <a:noFill/>
          </a:ln>
        </p:spPr>
        <p:txBody>
          <a:bodyPr wrap="square" rtlCol="0">
            <a:spAutoFit/>
          </a:bodyPr>
          <a:lstStyle/>
          <a:p>
            <a:endParaRPr lang="en-US" sz="3200" kern="0" dirty="0">
              <a:solidFill>
                <a:sysClr val="windowText" lastClr="000000"/>
              </a:solidFill>
              <a:hlinkClick r:id=""/>
            </a:endParaRPr>
          </a:p>
          <a:p>
            <a:endParaRPr lang="en-US" sz="3200" kern="0" dirty="0">
              <a:solidFill>
                <a:sysClr val="windowText" lastClr="000000"/>
              </a:solidFill>
              <a:hlinkClick r:id=""/>
            </a:endParaRPr>
          </a:p>
          <a:p>
            <a:endParaRPr lang="en-US" sz="3200" kern="0" dirty="0">
              <a:solidFill>
                <a:sysClr val="windowText" lastClr="000000"/>
              </a:solidFill>
            </a:endParaRPr>
          </a:p>
        </p:txBody>
      </p:sp>
      <p:pic>
        <p:nvPicPr>
          <p:cNvPr id="6" name="Picture 5" descr="cordlogo"/>
          <p:cNvPicPr/>
          <p:nvPr/>
        </p:nvPicPr>
        <p:blipFill>
          <a:blip r:embed="rId4" cstate="print"/>
          <a:srcRect/>
          <a:stretch>
            <a:fillRect/>
          </a:stretch>
        </p:blipFill>
        <p:spPr bwMode="auto">
          <a:xfrm>
            <a:off x="9448800" y="6400800"/>
            <a:ext cx="1219200" cy="457200"/>
          </a:xfrm>
          <a:prstGeom prst="rect">
            <a:avLst/>
          </a:prstGeom>
          <a:noFill/>
          <a:ln w="9525">
            <a:noFill/>
            <a:miter lim="800000"/>
            <a:headEnd/>
            <a:tailEnd/>
          </a:ln>
        </p:spPr>
      </p:pic>
    </p:spTree>
    <p:extLst>
      <p:ext uri="{BB962C8B-B14F-4D97-AF65-F5344CB8AC3E}">
        <p14:creationId xmlns:p14="http://schemas.microsoft.com/office/powerpoint/2010/main" val="41453575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5: Learning Objectives</a:t>
            </a:r>
          </a:p>
        </p:txBody>
      </p:sp>
      <p:sp>
        <p:nvSpPr>
          <p:cNvPr id="3" name="Content Placeholder 2"/>
          <p:cNvSpPr>
            <a:spLocks noGrp="1"/>
          </p:cNvSpPr>
          <p:nvPr>
            <p:ph idx="1"/>
          </p:nvPr>
        </p:nvSpPr>
        <p:spPr/>
        <p:txBody>
          <a:bodyPr/>
          <a:lstStyle/>
          <a:p>
            <a:r>
              <a:rPr lang="en-US" dirty="0"/>
              <a:t>Participants will “unpack” three different instructional resources by identifying their:</a:t>
            </a:r>
          </a:p>
          <a:p>
            <a:pPr lvl="1"/>
            <a:r>
              <a:rPr lang="en-US" dirty="0">
                <a:solidFill>
                  <a:srgbClr val="0F6FC6"/>
                </a:solidFill>
              </a:rPr>
              <a:t>Workplace context</a:t>
            </a:r>
          </a:p>
          <a:p>
            <a:pPr lvl="1"/>
            <a:r>
              <a:rPr lang="en-US" dirty="0">
                <a:solidFill>
                  <a:srgbClr val="0F6FC6"/>
                </a:solidFill>
              </a:rPr>
              <a:t>Career pathways</a:t>
            </a:r>
          </a:p>
          <a:p>
            <a:pPr lvl="1"/>
            <a:r>
              <a:rPr lang="en-US" dirty="0">
                <a:solidFill>
                  <a:srgbClr val="0F6FC6"/>
                </a:solidFill>
              </a:rPr>
              <a:t>Three fundamental skill and competency types</a:t>
            </a:r>
          </a:p>
          <a:p>
            <a:pPr lvl="1"/>
            <a:r>
              <a:rPr lang="en-US" dirty="0">
                <a:solidFill>
                  <a:srgbClr val="0F6FC6"/>
                </a:solidFill>
              </a:rPr>
              <a:t>Learning engagement strategies</a:t>
            </a:r>
          </a:p>
          <a:p>
            <a:endParaRPr lang="en-US" dirty="0"/>
          </a:p>
        </p:txBody>
      </p:sp>
    </p:spTree>
    <p:extLst>
      <p:ext uri="{BB962C8B-B14F-4D97-AF65-F5344CB8AC3E}">
        <p14:creationId xmlns:p14="http://schemas.microsoft.com/office/powerpoint/2010/main" val="19739980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8229600" cy="1066800"/>
          </a:xfrm>
        </p:spPr>
        <p:txBody>
          <a:bodyPr>
            <a:normAutofit fontScale="90000"/>
          </a:bodyPr>
          <a:lstStyle/>
          <a:p>
            <a:r>
              <a:rPr lang="en-US" dirty="0"/>
              <a:t>Literacy Information and Communication System</a:t>
            </a:r>
          </a:p>
        </p:txBody>
      </p:sp>
      <p:sp>
        <p:nvSpPr>
          <p:cNvPr id="3" name="Content Placeholder 2"/>
          <p:cNvSpPr>
            <a:spLocks noGrp="1"/>
          </p:cNvSpPr>
          <p:nvPr>
            <p:ph idx="1"/>
          </p:nvPr>
        </p:nvSpPr>
        <p:spPr>
          <a:xfrm>
            <a:off x="1898073" y="4507862"/>
            <a:ext cx="8306790" cy="1345173"/>
          </a:xfrm>
        </p:spPr>
        <p:txBody>
          <a:bodyPr/>
          <a:lstStyle/>
          <a:p>
            <a:pPr marL="0" indent="0" algn="ctr">
              <a:buNone/>
            </a:pPr>
            <a:r>
              <a:rPr lang="en-US" sz="6600" dirty="0">
                <a:hlinkClick r:id="rId3"/>
              </a:rPr>
              <a:t>https://lincs.ed.gov</a:t>
            </a:r>
            <a:r>
              <a:rPr lang="en-US" sz="7200" dirty="0">
                <a:hlinkClick r:id="rId3"/>
              </a:rPr>
              <a:t>/</a:t>
            </a:r>
            <a:endParaRPr lang="en-US" sz="7000" dirty="0">
              <a:solidFill>
                <a:srgbClr val="0070C0"/>
              </a:solidFill>
            </a:endParaRPr>
          </a:p>
        </p:txBody>
      </p:sp>
      <p:sp>
        <p:nvSpPr>
          <p:cNvPr id="4" name="Slide Number Placeholder 3"/>
          <p:cNvSpPr>
            <a:spLocks noGrp="1"/>
          </p:cNvSpPr>
          <p:nvPr>
            <p:ph type="sldNum" sz="quarter" idx="12"/>
          </p:nvPr>
        </p:nvSpPr>
        <p:spPr/>
        <p:txBody>
          <a:bodyPr/>
          <a:lstStyle/>
          <a:p>
            <a:fld id="{263BCB5D-E6E1-4BDE-8A69-788942F5C07B}" type="slidenum">
              <a:rPr lang="en-US" kern="0">
                <a:solidFill>
                  <a:sysClr val="windowText" lastClr="000000"/>
                </a:solidFill>
              </a:rPr>
              <a:pPr/>
              <a:t>138</a:t>
            </a:fld>
            <a:endParaRPr lang="en-US" kern="0" dirty="0">
              <a:solidFill>
                <a:sysClr val="windowText" lastClr="00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2286001"/>
            <a:ext cx="2743200" cy="1052453"/>
          </a:xfrm>
          <a:prstGeom prst="rect">
            <a:avLst/>
          </a:prstGeom>
        </p:spPr>
      </p:pic>
      <p:sp>
        <p:nvSpPr>
          <p:cNvPr id="7" name="TextBox 6"/>
          <p:cNvSpPr txBox="1"/>
          <p:nvPr/>
        </p:nvSpPr>
        <p:spPr>
          <a:xfrm>
            <a:off x="5029200" y="1981200"/>
            <a:ext cx="5177642" cy="2523768"/>
          </a:xfrm>
          <a:prstGeom prst="rect">
            <a:avLst/>
          </a:prstGeom>
          <a:noFill/>
        </p:spPr>
        <p:txBody>
          <a:bodyPr wrap="square" rtlCol="0">
            <a:spAutoFit/>
          </a:bodyPr>
          <a:lstStyle/>
          <a:p>
            <a:r>
              <a:rPr lang="en-US" sz="2000" kern="0" dirty="0">
                <a:solidFill>
                  <a:sysClr val="windowText" lastClr="000000"/>
                </a:solidFill>
              </a:rPr>
              <a:t>LINCS provides</a:t>
            </a:r>
            <a:r>
              <a:rPr lang="en-US" altLang="ja-JP" sz="2000" kern="0" dirty="0">
                <a:solidFill>
                  <a:sysClr val="windowText" lastClr="000000"/>
                </a:solidFill>
              </a:rPr>
              <a:t> high-quality, on-demand learning opportunities to practitioners of adult education, so they can design and deliver education programs that help adult learners successfully transition to postsecondary education and 21</a:t>
            </a:r>
            <a:r>
              <a:rPr lang="en-US" altLang="ja-JP" sz="2000" kern="0" baseline="30000" dirty="0">
                <a:solidFill>
                  <a:sysClr val="windowText" lastClr="000000"/>
                </a:solidFill>
              </a:rPr>
              <a:t>st</a:t>
            </a:r>
            <a:r>
              <a:rPr lang="en-US" altLang="ja-JP" sz="2000" kern="0" dirty="0">
                <a:solidFill>
                  <a:sysClr val="windowText" lastClr="000000"/>
                </a:solidFill>
              </a:rPr>
              <a:t> century jobs.</a:t>
            </a:r>
          </a:p>
          <a:p>
            <a:endParaRPr lang="en-US" kern="0" dirty="0">
              <a:solidFill>
                <a:sysClr val="windowText" lastClr="000000"/>
              </a:solidFill>
            </a:endParaRPr>
          </a:p>
        </p:txBody>
      </p:sp>
      <p:sp>
        <p:nvSpPr>
          <p:cNvPr id="8" name="Rectangle 7"/>
          <p:cNvSpPr/>
          <p:nvPr/>
        </p:nvSpPr>
        <p:spPr>
          <a:xfrm>
            <a:off x="2990603" y="5855963"/>
            <a:ext cx="6525491" cy="461665"/>
          </a:xfrm>
          <a:prstGeom prst="rect">
            <a:avLst/>
          </a:prstGeom>
        </p:spPr>
        <p:txBody>
          <a:bodyPr wrap="square">
            <a:spAutoFit/>
          </a:bodyPr>
          <a:lstStyle/>
          <a:p>
            <a:pPr>
              <a:spcBef>
                <a:spcPts val="1800"/>
              </a:spcBef>
              <a:defRPr/>
            </a:pPr>
            <a:r>
              <a:rPr lang="en-US" sz="1200" kern="0" dirty="0">
                <a:solidFill>
                  <a:schemeClr val="bg1">
                    <a:lumMod val="50000"/>
                  </a:schemeClr>
                </a:solidFill>
              </a:rPr>
              <a:t>LINCS is funded by the U.S. Department of Education, Office of Vocational and Adult Education. It is managed by Kratos Learning, with technical development by Quotient, Inc.</a:t>
            </a:r>
          </a:p>
        </p:txBody>
      </p:sp>
    </p:spTree>
    <p:extLst>
      <p:ext uri="{BB962C8B-B14F-4D97-AF65-F5344CB8AC3E}">
        <p14:creationId xmlns:p14="http://schemas.microsoft.com/office/powerpoint/2010/main" val="29072609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Literacy Information and Communication System</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p:txBody>
      </p:sp>
      <p:sp>
        <p:nvSpPr>
          <p:cNvPr id="4" name="Slide Number Placeholder 3"/>
          <p:cNvSpPr>
            <a:spLocks noGrp="1"/>
          </p:cNvSpPr>
          <p:nvPr>
            <p:ph type="sldNum" sz="quarter" idx="12"/>
          </p:nvPr>
        </p:nvSpPr>
        <p:spPr/>
        <p:txBody>
          <a:bodyPr/>
          <a:lstStyle/>
          <a:p>
            <a:fld id="{263BCB5D-E6E1-4BDE-8A69-788942F5C07B}" type="slidenum">
              <a:rPr lang="en-US" kern="0">
                <a:solidFill>
                  <a:sysClr val="windowText" lastClr="000000"/>
                </a:solidFill>
              </a:rPr>
              <a:pPr/>
              <a:t>139</a:t>
            </a:fld>
            <a:endParaRPr lang="en-US" kern="0" dirty="0">
              <a:solidFill>
                <a:sysClr val="windowText" lastClr="000000"/>
              </a:solidFill>
            </a:endParaRPr>
          </a:p>
        </p:txBody>
      </p:sp>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408" t="18670" r="1469" b="5113"/>
          <a:stretch/>
        </p:blipFill>
        <p:spPr bwMode="auto">
          <a:xfrm>
            <a:off x="1524001" y="1151907"/>
            <a:ext cx="9143999" cy="570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497288" y="2481944"/>
            <a:ext cx="3004457" cy="3313215"/>
          </a:xfrm>
          <a:prstGeom prst="rect">
            <a:avLst/>
          </a:prstGeom>
          <a:solidFill>
            <a:schemeClr val="accent1">
              <a:alpha val="0"/>
            </a:schemeClr>
          </a:solidFill>
          <a:ln w="57150">
            <a:solidFill>
              <a:srgbClr val="FFA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 name="Oval 6"/>
          <p:cNvSpPr/>
          <p:nvPr/>
        </p:nvSpPr>
        <p:spPr>
          <a:xfrm>
            <a:off x="7295405" y="4554187"/>
            <a:ext cx="1704111" cy="445325"/>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rgbClr val="FF0000"/>
              </a:solidFill>
            </a:endParaRPr>
          </a:p>
        </p:txBody>
      </p:sp>
    </p:spTree>
    <p:extLst>
      <p:ext uri="{BB962C8B-B14F-4D97-AF65-F5344CB8AC3E}">
        <p14:creationId xmlns:p14="http://schemas.microsoft.com/office/powerpoint/2010/main" val="3277202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0" y="2130426"/>
            <a:ext cx="7924800" cy="1470025"/>
          </a:xfrm>
        </p:spPr>
        <p:txBody>
          <a:bodyPr/>
          <a:lstStyle/>
          <a:p>
            <a:pPr algn="ctr"/>
            <a:r>
              <a:rPr lang="en-US" b="1" dirty="0"/>
              <a:t>DON’T READ IT YET!</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69183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3" cstate="print"/>
          <a:srcRect l="5417" r="6528"/>
          <a:stretch>
            <a:fillRect/>
          </a:stretch>
        </p:blipFill>
        <p:spPr bwMode="auto">
          <a:xfrm>
            <a:off x="4038600" y="203200"/>
            <a:ext cx="4025900" cy="2857500"/>
          </a:xfrm>
          <a:prstGeom prst="rect">
            <a:avLst/>
          </a:prstGeom>
          <a:noFill/>
          <a:ln w="9525">
            <a:noFill/>
            <a:miter lim="800000"/>
            <a:headEnd/>
            <a:tailEnd/>
          </a:ln>
        </p:spPr>
      </p:pic>
      <p:pic>
        <p:nvPicPr>
          <p:cNvPr id="29700" name="Picture 4"/>
          <p:cNvPicPr>
            <a:picLocks noChangeAspect="1" noChangeArrowheads="1"/>
          </p:cNvPicPr>
          <p:nvPr/>
        </p:nvPicPr>
        <p:blipFill>
          <a:blip r:embed="rId4" cstate="print"/>
          <a:srcRect l="32500" t="22444" r="31806" b="6222"/>
          <a:stretch>
            <a:fillRect/>
          </a:stretch>
        </p:blipFill>
        <p:spPr bwMode="auto">
          <a:xfrm>
            <a:off x="450850" y="2657496"/>
            <a:ext cx="3263900" cy="4076700"/>
          </a:xfrm>
          <a:prstGeom prst="rect">
            <a:avLst/>
          </a:prstGeom>
          <a:noFill/>
          <a:ln w="9525">
            <a:noFill/>
            <a:miter lim="800000"/>
            <a:headEnd/>
            <a:tailEnd/>
          </a:ln>
        </p:spPr>
      </p:pic>
      <p:pic>
        <p:nvPicPr>
          <p:cNvPr id="29701" name="Picture 5"/>
          <p:cNvPicPr>
            <a:picLocks noChangeAspect="1" noChangeArrowheads="1"/>
          </p:cNvPicPr>
          <p:nvPr/>
        </p:nvPicPr>
        <p:blipFill>
          <a:blip r:embed="rId5" cstate="print"/>
          <a:srcRect l="30000" t="12889" r="28611" b="3556"/>
          <a:stretch>
            <a:fillRect/>
          </a:stretch>
        </p:blipFill>
        <p:spPr bwMode="auto">
          <a:xfrm>
            <a:off x="8388350" y="2657496"/>
            <a:ext cx="2971800" cy="3749654"/>
          </a:xfrm>
          <a:prstGeom prst="rect">
            <a:avLst/>
          </a:prstGeom>
          <a:noFill/>
          <a:ln w="9525">
            <a:noFill/>
            <a:miter lim="800000"/>
            <a:headEnd/>
            <a:tailEnd/>
          </a:ln>
        </p:spPr>
      </p:pic>
    </p:spTree>
    <p:extLst>
      <p:ext uri="{BB962C8B-B14F-4D97-AF65-F5344CB8AC3E}">
        <p14:creationId xmlns:p14="http://schemas.microsoft.com/office/powerpoint/2010/main" val="32384011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229600" cy="1069848"/>
          </a:xfrm>
        </p:spPr>
        <p:txBody>
          <a:bodyPr>
            <a:normAutofit/>
          </a:bodyPr>
          <a:lstStyle/>
          <a:p>
            <a:r>
              <a:rPr lang="en-US" sz="3200" dirty="0"/>
              <a:t>Resource 1:</a:t>
            </a:r>
            <a:br>
              <a:rPr lang="en-US" sz="3200" dirty="0"/>
            </a:br>
            <a:r>
              <a:rPr lang="en-US" sz="3200" dirty="0"/>
              <a:t>Washington ABE Contextual Math</a:t>
            </a:r>
          </a:p>
        </p:txBody>
      </p:sp>
      <p:sp>
        <p:nvSpPr>
          <p:cNvPr id="3" name="Content Placeholder 2"/>
          <p:cNvSpPr>
            <a:spLocks noGrp="1"/>
          </p:cNvSpPr>
          <p:nvPr>
            <p:ph idx="4294967295"/>
          </p:nvPr>
        </p:nvSpPr>
        <p:spPr>
          <a:xfrm>
            <a:off x="2209800" y="1752601"/>
            <a:ext cx="7467600" cy="4741863"/>
          </a:xfrm>
        </p:spPr>
        <p:txBody>
          <a:bodyPr/>
          <a:lstStyle/>
          <a:p>
            <a:r>
              <a:rPr lang="en-US" dirty="0"/>
              <a:t>Written by instructors for the Washington State Board for Community and Technical Colleges </a:t>
            </a:r>
          </a:p>
          <a:p>
            <a:r>
              <a:rPr lang="en-US" dirty="0"/>
              <a:t>PowerPoint files (with some audio) containing self-paced lessons integrating occupational content and mathematics</a:t>
            </a:r>
          </a:p>
          <a:p>
            <a:r>
              <a:rPr lang="en-US" dirty="0"/>
              <a:t>The excerpts that follow are from the Commercial Trucking lesson series.</a:t>
            </a:r>
          </a:p>
          <a:p>
            <a:pPr>
              <a:buNone/>
            </a:pPr>
            <a:endParaRPr lang="en-US" dirty="0"/>
          </a:p>
          <a:p>
            <a:pPr>
              <a:buNone/>
            </a:pPr>
            <a:endParaRPr lang="en-US" dirty="0"/>
          </a:p>
        </p:txBody>
      </p:sp>
    </p:spTree>
    <p:extLst>
      <p:ext uri="{BB962C8B-B14F-4D97-AF65-F5344CB8AC3E}">
        <p14:creationId xmlns:p14="http://schemas.microsoft.com/office/powerpoint/2010/main" val="40612910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981200" y="609600"/>
            <a:ext cx="8229600" cy="1069848"/>
          </a:xfrm>
        </p:spPr>
        <p:txBody>
          <a:bodyPr>
            <a:normAutofit/>
          </a:bodyPr>
          <a:lstStyle/>
          <a:p>
            <a:pPr eaLnBrk="1" hangingPunct="1"/>
            <a:r>
              <a:rPr lang="en-US" sz="3200" dirty="0"/>
              <a:t>Washington ABE Math Excerpt: Gas Prices and Capacity Scenario</a:t>
            </a:r>
          </a:p>
        </p:txBody>
      </p:sp>
      <p:sp>
        <p:nvSpPr>
          <p:cNvPr id="45065" name="TextBox 10"/>
          <p:cNvSpPr txBox="1">
            <a:spLocks noChangeArrowheads="1"/>
          </p:cNvSpPr>
          <p:nvPr/>
        </p:nvSpPr>
        <p:spPr bwMode="auto">
          <a:xfrm>
            <a:off x="2022475" y="1828801"/>
            <a:ext cx="7823200" cy="646331"/>
          </a:xfrm>
          <a:prstGeom prst="rect">
            <a:avLst/>
          </a:prstGeom>
          <a:noFill/>
          <a:ln w="9525">
            <a:noFill/>
            <a:miter lim="800000"/>
            <a:headEnd/>
            <a:tailEnd/>
          </a:ln>
        </p:spPr>
        <p:txBody>
          <a:bodyPr>
            <a:spAutoFit/>
          </a:bodyPr>
          <a:lstStyle/>
          <a:p>
            <a:endParaRPr lang="en-US" kern="0">
              <a:solidFill>
                <a:sysClr val="windowText" lastClr="000000"/>
              </a:solidFill>
              <a:latin typeface="Rockwell" pitchFamily="18" charset="0"/>
            </a:endParaRPr>
          </a:p>
          <a:p>
            <a:endParaRPr lang="en-US" kern="0">
              <a:solidFill>
                <a:sysClr val="windowText" lastClr="000000"/>
              </a:solidFill>
              <a:latin typeface="Rockwell" pitchFamily="18" charset="0"/>
            </a:endParaRPr>
          </a:p>
        </p:txBody>
      </p:sp>
      <p:pic>
        <p:nvPicPr>
          <p:cNvPr id="45066" name="Picture 7"/>
          <p:cNvPicPr>
            <a:picLocks noChangeAspect="1" noChangeArrowheads="1"/>
          </p:cNvPicPr>
          <p:nvPr/>
        </p:nvPicPr>
        <p:blipFill>
          <a:blip r:embed="rId3" cstate="screen"/>
          <a:srcRect/>
          <a:stretch>
            <a:fillRect/>
          </a:stretch>
        </p:blipFill>
        <p:spPr bwMode="auto">
          <a:xfrm>
            <a:off x="2362200" y="1752600"/>
            <a:ext cx="2520950" cy="2311400"/>
          </a:xfrm>
          <a:prstGeom prst="rect">
            <a:avLst/>
          </a:prstGeom>
          <a:noFill/>
          <a:ln w="9525">
            <a:noFill/>
            <a:miter lim="800000"/>
            <a:headEnd/>
            <a:tailEnd/>
          </a:ln>
        </p:spPr>
      </p:pic>
      <p:sp>
        <p:nvSpPr>
          <p:cNvPr id="9" name="TextBox 8"/>
          <p:cNvSpPr txBox="1"/>
          <p:nvPr/>
        </p:nvSpPr>
        <p:spPr>
          <a:xfrm>
            <a:off x="2362201" y="1656576"/>
            <a:ext cx="7331075" cy="5201424"/>
          </a:xfrm>
          <a:prstGeom prst="rect">
            <a:avLst/>
          </a:prstGeom>
          <a:noFill/>
        </p:spPr>
        <p:txBody>
          <a:bodyPr>
            <a:spAutoFit/>
          </a:bodyPr>
          <a:lstStyle/>
          <a:p>
            <a:pPr marL="2400300">
              <a:defRPr/>
            </a:pPr>
            <a:r>
              <a:rPr lang="en-US" sz="2200" kern="0" dirty="0">
                <a:solidFill>
                  <a:sysClr val="windowText" lastClr="000000"/>
                </a:solidFill>
              </a:rPr>
              <a:t>The trucking company Judy works for wants to save money. So, in addition to wanting the truckers to get from place to place quickly, they are very concerned about fuel costs. </a:t>
            </a:r>
          </a:p>
          <a:p>
            <a:pPr>
              <a:defRPr/>
            </a:pPr>
            <a:r>
              <a:rPr lang="en-US" sz="2200" kern="0" dirty="0">
                <a:solidFill>
                  <a:sysClr val="windowText" lastClr="000000"/>
                </a:solidFill>
              </a:rPr>
              <a:t> </a:t>
            </a:r>
          </a:p>
          <a:p>
            <a:pPr indent="2400300">
              <a:defRPr/>
            </a:pPr>
            <a:r>
              <a:rPr lang="en-US" sz="2200" kern="0" dirty="0">
                <a:solidFill>
                  <a:sysClr val="windowText" lastClr="000000"/>
                </a:solidFill>
              </a:rPr>
              <a:t>The kind of gas trucks use is called diesel. Diesel is more expensive than regular gas. Currently, in 2012, a gallon of diesel is $4.14. </a:t>
            </a:r>
          </a:p>
          <a:p>
            <a:pPr>
              <a:defRPr/>
            </a:pPr>
            <a:r>
              <a:rPr lang="en-US" sz="2200" kern="0" dirty="0">
                <a:solidFill>
                  <a:sysClr val="windowText" lastClr="000000"/>
                </a:solidFill>
              </a:rPr>
              <a:t> </a:t>
            </a:r>
          </a:p>
          <a:p>
            <a:pPr>
              <a:defRPr/>
            </a:pPr>
            <a:r>
              <a:rPr lang="en-US" sz="2200" kern="0" dirty="0">
                <a:solidFill>
                  <a:sysClr val="windowText" lastClr="000000"/>
                </a:solidFill>
              </a:rPr>
              <a:t>The truck Judy drives has a total gas tank capacityof 300 gallons.  There are two gas tanks on either side of her truck. (Each gas tank holds 150 gallons.) It costs Judy’s company $1,242.00 to fill her two tanks!</a:t>
            </a:r>
          </a:p>
          <a:p>
            <a:pPr>
              <a:defRPr/>
            </a:pPr>
            <a:endParaRPr lang="en-US" kern="0" dirty="0">
              <a:solidFill>
                <a:sysClr val="windowText" lastClr="000000"/>
              </a:solidFill>
            </a:endParaRPr>
          </a:p>
        </p:txBody>
      </p:sp>
    </p:spTree>
    <p:extLst>
      <p:ext uri="{BB962C8B-B14F-4D97-AF65-F5344CB8AC3E}">
        <p14:creationId xmlns:p14="http://schemas.microsoft.com/office/powerpoint/2010/main" val="20241908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905000" y="533400"/>
            <a:ext cx="8229600" cy="1069848"/>
          </a:xfrm>
        </p:spPr>
        <p:txBody>
          <a:bodyPr>
            <a:normAutofit/>
          </a:bodyPr>
          <a:lstStyle/>
          <a:p>
            <a:pPr eaLnBrk="1" hangingPunct="1"/>
            <a:r>
              <a:rPr lang="en-US" sz="3200" dirty="0"/>
              <a:t>Washington ABE Math Excerpt: </a:t>
            </a:r>
            <a:br>
              <a:rPr lang="en-US" sz="3200" dirty="0"/>
            </a:br>
            <a:r>
              <a:rPr lang="en-US" sz="3200" dirty="0"/>
              <a:t>Fuel Consumption</a:t>
            </a:r>
          </a:p>
        </p:txBody>
      </p:sp>
      <p:sp>
        <p:nvSpPr>
          <p:cNvPr id="3" name="Content Placeholder 2"/>
          <p:cNvSpPr>
            <a:spLocks noGrp="1"/>
          </p:cNvSpPr>
          <p:nvPr>
            <p:ph idx="4294967295"/>
          </p:nvPr>
        </p:nvSpPr>
        <p:spPr>
          <a:xfrm>
            <a:off x="1981200" y="1676400"/>
            <a:ext cx="7620000" cy="4953000"/>
          </a:xfrm>
        </p:spPr>
        <p:txBody>
          <a:bodyPr rtlCol="0">
            <a:noAutofit/>
          </a:bodyPr>
          <a:lstStyle/>
          <a:p>
            <a:pPr marL="1371600" indent="0">
              <a:buNone/>
              <a:defRPr/>
            </a:pPr>
            <a:r>
              <a:rPr lang="en-US" b="1" dirty="0"/>
              <a:t>Listen to Juan explain the importance of understanding gas mileage for a full tank of diesel. </a:t>
            </a:r>
            <a:endParaRPr lang="en-US" dirty="0"/>
          </a:p>
          <a:p>
            <a:pPr marL="0" indent="0">
              <a:spcBef>
                <a:spcPts val="600"/>
              </a:spcBef>
              <a:buNone/>
              <a:defRPr/>
            </a:pPr>
            <a:r>
              <a:rPr lang="en-US" sz="2400" dirty="0"/>
              <a:t>It might be surprising to you that Judy, Juan and  the other truck drivers sometimes get only 6  miles per gallon, and you already know how  expensive diesel is! To figure out how many miles  Judy can drive with her tanks full (recall that the two tanks when full hold 300 gallons) the equation is:</a:t>
            </a:r>
            <a:r>
              <a:rPr lang="en-US" sz="2400" dirty="0">
                <a:solidFill>
                  <a:schemeClr val="tx1">
                    <a:lumMod val="65000"/>
                    <a:lumOff val="35000"/>
                  </a:schemeClr>
                </a:solidFill>
              </a:rPr>
              <a:t> </a:t>
            </a:r>
          </a:p>
          <a:p>
            <a:pPr marL="0" indent="0">
              <a:buNone/>
              <a:defRPr/>
            </a:pPr>
            <a:r>
              <a:rPr lang="en-US" sz="2400" b="1" dirty="0">
                <a:solidFill>
                  <a:srgbClr val="396380"/>
                </a:solidFill>
              </a:rPr>
              <a:t>300 gallons x 6 miles per gallon = number of miles Judy can expect to drive when her two tanks are full</a:t>
            </a:r>
            <a:endParaRPr lang="en-US" sz="2400" dirty="0">
              <a:solidFill>
                <a:srgbClr val="396380"/>
              </a:solidFill>
            </a:endParaRPr>
          </a:p>
          <a:p>
            <a:pPr marL="0" indent="0">
              <a:buNone/>
              <a:defRPr/>
            </a:pPr>
            <a:endParaRPr lang="en-US" dirty="0">
              <a:solidFill>
                <a:schemeClr val="tx1">
                  <a:lumMod val="65000"/>
                  <a:lumOff val="35000"/>
                </a:schemeClr>
              </a:solidFill>
            </a:endParaRPr>
          </a:p>
        </p:txBody>
      </p:sp>
      <p:graphicFrame>
        <p:nvGraphicFramePr>
          <p:cNvPr id="3074" name="AutoShape 2"/>
          <p:cNvGraphicFramePr>
            <a:graphicFrameLocks noChangeAspect="1"/>
          </p:cNvGraphicFramePr>
          <p:nvPr>
            <p:extLst/>
          </p:nvPr>
        </p:nvGraphicFramePr>
        <p:xfrm>
          <a:off x="2303800" y="1657351"/>
          <a:ext cx="858500" cy="754117"/>
        </p:xfrm>
        <a:graphic>
          <a:graphicData uri="http://schemas.openxmlformats.org/presentationml/2006/ole">
            <mc:AlternateContent xmlns:mc="http://schemas.openxmlformats.org/markup-compatibility/2006">
              <mc:Choice xmlns:v="urn:schemas-microsoft-com:vml" Requires="v">
                <p:oleObj spid="_x0000_s2068" name="Document" r:id="rId6" imgW="0" imgH="0" progId="Word.Document.12">
                  <p:link updateAutomatic="1"/>
                </p:oleObj>
              </mc:Choice>
              <mc:Fallback>
                <p:oleObj name="Document" r:id="rId6" imgW="0" imgH="0" progId="Word.Document.12">
                  <p:link updateAutomatic="1"/>
                  <p:pic>
                    <p:nvPicPr>
                      <p:cNvPr id="3074" name="AutoShap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303800" y="1657351"/>
                        <a:ext cx="858500" cy="754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83" name="Picture 6"/>
          <p:cNvPicPr>
            <a:picLocks noChangeAspect="1" noChangeArrowheads="1"/>
          </p:cNvPicPr>
          <p:nvPr/>
        </p:nvPicPr>
        <p:blipFill>
          <a:blip r:embed="rId7" cstate="screen"/>
          <a:srcRect/>
          <a:stretch>
            <a:fillRect/>
          </a:stretch>
        </p:blipFill>
        <p:spPr bwMode="auto">
          <a:xfrm>
            <a:off x="2209801" y="1600200"/>
            <a:ext cx="1038225" cy="1387972"/>
          </a:xfrm>
          <a:prstGeom prst="rect">
            <a:avLst/>
          </a:prstGeom>
          <a:noFill/>
          <a:ln w="9525">
            <a:noFill/>
            <a:miter lim="800000"/>
            <a:headEnd/>
            <a:tailEnd/>
          </a:ln>
        </p:spPr>
      </p:pic>
      <p:pic>
        <p:nvPicPr>
          <p:cNvPr id="8" name="Recorded Sound">
            <a:hlinkClick r:id="" action="ppaction://media"/>
          </p:cNvPr>
          <p:cNvPicPr>
            <a:picLocks noRot="1" noChangeAspect="1"/>
          </p:cNvPicPr>
          <p:nvPr>
            <a:audioFile r:link="rId3"/>
            <p:extLst>
              <p:ext uri="{DAA4B4D4-6D71-4841-9C94-3DE7FCFB9230}">
                <p14:media xmlns:p14="http://schemas.microsoft.com/office/powerpoint/2010/main" r:embed="rId2"/>
              </p:ext>
            </p:extLst>
          </p:nvPr>
        </p:nvPicPr>
        <p:blipFill>
          <a:blip r:embed="rId8" cstate="screen"/>
          <a:srcRect/>
          <a:stretch>
            <a:fillRect/>
          </a:stretch>
        </p:blipFill>
        <p:spPr bwMode="auto">
          <a:xfrm>
            <a:off x="9753600" y="2209800"/>
            <a:ext cx="533400" cy="533400"/>
          </a:xfrm>
          <a:prstGeom prst="rect">
            <a:avLst/>
          </a:prstGeom>
          <a:noFill/>
          <a:ln w="9525">
            <a:noFill/>
            <a:miter lim="800000"/>
            <a:headEnd/>
            <a:tailEnd/>
          </a:ln>
        </p:spPr>
      </p:pic>
      <p:pic>
        <p:nvPicPr>
          <p:cNvPr id="3085" name="Picture 3" descr="C:\Users\bwheeler\AppData\Local\Microsoft\Windows\Temporary Internet Files\Content.IE5\QCA1PWTH\MCBD08317_0000[1].wmf"/>
          <p:cNvPicPr>
            <a:picLocks noChangeAspect="1" noChangeArrowheads="1"/>
          </p:cNvPicPr>
          <p:nvPr/>
        </p:nvPicPr>
        <p:blipFill>
          <a:blip r:embed="rId9" cstate="screen"/>
          <a:srcRect/>
          <a:stretch>
            <a:fillRect/>
          </a:stretch>
        </p:blipFill>
        <p:spPr bwMode="auto">
          <a:xfrm>
            <a:off x="9601201" y="1295401"/>
            <a:ext cx="801687" cy="708025"/>
          </a:xfrm>
          <a:prstGeom prst="rect">
            <a:avLst/>
          </a:prstGeom>
          <a:noFill/>
          <a:ln w="9525">
            <a:noFill/>
            <a:miter lim="800000"/>
            <a:headEnd/>
            <a:tailEnd/>
          </a:ln>
        </p:spPr>
      </p:pic>
    </p:spTree>
    <p:extLst>
      <p:ext uri="{BB962C8B-B14F-4D97-AF65-F5344CB8AC3E}">
        <p14:creationId xmlns:p14="http://schemas.microsoft.com/office/powerpoint/2010/main" val="23958879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069848"/>
          </a:xfrm>
        </p:spPr>
        <p:txBody>
          <a:bodyPr/>
          <a:lstStyle/>
          <a:p>
            <a:r>
              <a:rPr lang="en-US" dirty="0"/>
              <a:t>Unpacking Washington ABE Math</a:t>
            </a:r>
          </a:p>
        </p:txBody>
      </p:sp>
      <p:sp>
        <p:nvSpPr>
          <p:cNvPr id="3" name="Content Placeholder 2"/>
          <p:cNvSpPr>
            <a:spLocks noGrp="1"/>
          </p:cNvSpPr>
          <p:nvPr>
            <p:ph idx="4294967295"/>
          </p:nvPr>
        </p:nvSpPr>
        <p:spPr>
          <a:xfrm>
            <a:off x="1524000" y="1828800"/>
            <a:ext cx="7467600" cy="4191000"/>
          </a:xfrm>
        </p:spPr>
        <p:txBody>
          <a:bodyPr/>
          <a:lstStyle/>
          <a:p>
            <a:r>
              <a:rPr lang="en-US" dirty="0"/>
              <a:t>Characteristic 1: Workplace context:</a:t>
            </a:r>
          </a:p>
          <a:p>
            <a:pPr lvl="1"/>
            <a:r>
              <a:rPr lang="en-US" dirty="0">
                <a:solidFill>
                  <a:srgbClr val="0F6FC6"/>
                </a:solidFill>
              </a:rPr>
              <a:t>Mathematics is taught within the context of real calculations that a truck driver might have to do on a regular basis.</a:t>
            </a:r>
          </a:p>
          <a:p>
            <a:r>
              <a:rPr lang="en-US" dirty="0"/>
              <a:t>Characteristic 2: Relevance to career pathways:</a:t>
            </a:r>
          </a:p>
          <a:p>
            <a:pPr lvl="1"/>
            <a:r>
              <a:rPr lang="en-US" dirty="0">
                <a:solidFill>
                  <a:srgbClr val="0F6FC6"/>
                </a:solidFill>
              </a:rPr>
              <a:t>Truck driver is the occupation within the Transportation, Distribution &amp; Logistics career cluster.</a:t>
            </a:r>
          </a:p>
        </p:txBody>
      </p:sp>
    </p:spTree>
    <p:extLst>
      <p:ext uri="{BB962C8B-B14F-4D97-AF65-F5344CB8AC3E}">
        <p14:creationId xmlns:p14="http://schemas.microsoft.com/office/powerpoint/2010/main" val="155439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8229600" cy="1069848"/>
          </a:xfrm>
        </p:spPr>
        <p:txBody>
          <a:bodyPr>
            <a:normAutofit fontScale="90000"/>
          </a:bodyPr>
          <a:lstStyle/>
          <a:p>
            <a:r>
              <a:rPr lang="en-US" dirty="0"/>
              <a:t>Unpacking Washington ABE Math </a:t>
            </a:r>
            <a:r>
              <a:rPr lang="en-US" sz="2800" dirty="0">
                <a:solidFill>
                  <a:schemeClr val="tx1"/>
                </a:solidFill>
                <a:latin typeface="+mn-lt"/>
              </a:rPr>
              <a:t>Characteristic #3: The fundamentals</a:t>
            </a:r>
          </a:p>
        </p:txBody>
      </p:sp>
      <p:sp>
        <p:nvSpPr>
          <p:cNvPr id="3" name="Content Placeholder 2"/>
          <p:cNvSpPr>
            <a:spLocks noGrp="1"/>
          </p:cNvSpPr>
          <p:nvPr>
            <p:ph idx="4294967295"/>
          </p:nvPr>
        </p:nvSpPr>
        <p:spPr>
          <a:xfrm>
            <a:off x="1905000" y="1752600"/>
            <a:ext cx="7467600" cy="4191000"/>
          </a:xfrm>
        </p:spPr>
        <p:txBody>
          <a:bodyPr>
            <a:noAutofit/>
          </a:bodyPr>
          <a:lstStyle/>
          <a:p>
            <a:r>
              <a:rPr lang="en-US" sz="2500" dirty="0"/>
              <a:t>Basic academic skills addressed:</a:t>
            </a:r>
          </a:p>
          <a:p>
            <a:pPr lvl="1"/>
            <a:r>
              <a:rPr lang="en-US" sz="2500" dirty="0">
                <a:solidFill>
                  <a:srgbClr val="0F6FC6"/>
                </a:solidFill>
              </a:rPr>
              <a:t>Work with numbers having up to two decimal places in practical contexts.</a:t>
            </a:r>
          </a:p>
          <a:p>
            <a:pPr lvl="1"/>
            <a:r>
              <a:rPr lang="en-US" sz="2500" dirty="0">
                <a:solidFill>
                  <a:srgbClr val="0F6FC6"/>
                </a:solidFill>
              </a:rPr>
              <a:t>Translate word problems into simple equations.</a:t>
            </a:r>
          </a:p>
          <a:p>
            <a:r>
              <a:rPr lang="en-US" sz="2500" dirty="0"/>
              <a:t>Technical skills and standards addressed:</a:t>
            </a:r>
          </a:p>
          <a:p>
            <a:pPr lvl="1"/>
            <a:r>
              <a:rPr lang="en-US" sz="2500" dirty="0">
                <a:solidFill>
                  <a:srgbClr val="0F6FC6"/>
                </a:solidFill>
              </a:rPr>
              <a:t>Trip Planning – Use math to calculate miles, fuel use, and expenses. (PTDI Entry-Level Curriculum Standards)</a:t>
            </a:r>
          </a:p>
          <a:p>
            <a:r>
              <a:rPr lang="en-US" sz="2500" dirty="0"/>
              <a:t>Employability skills addressed:</a:t>
            </a:r>
          </a:p>
          <a:p>
            <a:pPr lvl="1"/>
            <a:r>
              <a:rPr lang="en-US" sz="2500" dirty="0">
                <a:solidFill>
                  <a:srgbClr val="0F6FC6"/>
                </a:solidFill>
              </a:rPr>
              <a:t>Employ critical thinking to solve problems  and make decisions.</a:t>
            </a:r>
          </a:p>
          <a:p>
            <a:pPr lvl="1">
              <a:buNone/>
            </a:pPr>
            <a:endParaRPr lang="en-US" sz="2500" dirty="0"/>
          </a:p>
          <a:p>
            <a:pPr lvl="1">
              <a:buNone/>
            </a:pPr>
            <a:endParaRPr lang="en-US" sz="2500" dirty="0"/>
          </a:p>
        </p:txBody>
      </p:sp>
    </p:spTree>
    <p:extLst>
      <p:ext uri="{BB962C8B-B14F-4D97-AF65-F5344CB8AC3E}">
        <p14:creationId xmlns:p14="http://schemas.microsoft.com/office/powerpoint/2010/main" val="4240638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069848"/>
          </a:xfrm>
        </p:spPr>
        <p:txBody>
          <a:bodyPr>
            <a:normAutofit fontScale="90000"/>
          </a:bodyPr>
          <a:lstStyle/>
          <a:p>
            <a:r>
              <a:rPr lang="en-US" dirty="0"/>
              <a:t>Unpacking Washington ABE Math (continued)</a:t>
            </a:r>
          </a:p>
        </p:txBody>
      </p:sp>
      <p:sp>
        <p:nvSpPr>
          <p:cNvPr id="3" name="Content Placeholder 2"/>
          <p:cNvSpPr>
            <a:spLocks noGrp="1"/>
          </p:cNvSpPr>
          <p:nvPr>
            <p:ph idx="4294967295"/>
          </p:nvPr>
        </p:nvSpPr>
        <p:spPr>
          <a:xfrm>
            <a:off x="1524000" y="1828800"/>
            <a:ext cx="7467600" cy="4191000"/>
          </a:xfrm>
        </p:spPr>
        <p:txBody>
          <a:bodyPr>
            <a:normAutofit lnSpcReduction="10000"/>
          </a:bodyPr>
          <a:lstStyle/>
          <a:p>
            <a:pPr>
              <a:buNone/>
            </a:pPr>
            <a:r>
              <a:rPr lang="en-US" dirty="0"/>
              <a:t>Characteristic #4: Learner engagement strategies:</a:t>
            </a:r>
          </a:p>
          <a:p>
            <a:pPr lvl="1"/>
            <a:r>
              <a:rPr lang="en-US" b="1" dirty="0">
                <a:solidFill>
                  <a:srgbClr val="0F6FC6"/>
                </a:solidFill>
              </a:rPr>
              <a:t>Relating</a:t>
            </a:r>
            <a:r>
              <a:rPr lang="en-US" dirty="0">
                <a:solidFill>
                  <a:srgbClr val="0F6FC6"/>
                </a:solidFill>
              </a:rPr>
              <a:t> – Everyone has noticed the price of fuel; anyone with a vehicle is concerned with fuel consumption.</a:t>
            </a:r>
          </a:p>
          <a:p>
            <a:pPr lvl="1"/>
            <a:r>
              <a:rPr lang="en-US" b="1" dirty="0">
                <a:solidFill>
                  <a:srgbClr val="0F6FC6"/>
                </a:solidFill>
              </a:rPr>
              <a:t>Application</a:t>
            </a:r>
            <a:r>
              <a:rPr lang="en-US" dirty="0">
                <a:solidFill>
                  <a:srgbClr val="0F6FC6"/>
                </a:solidFill>
              </a:rPr>
              <a:t> – Use of decimal multiplication in the context of transportation.</a:t>
            </a:r>
          </a:p>
          <a:p>
            <a:pPr lvl="1"/>
            <a:r>
              <a:rPr lang="en-US" b="1" dirty="0">
                <a:solidFill>
                  <a:srgbClr val="0F6FC6"/>
                </a:solidFill>
              </a:rPr>
              <a:t>Transferring</a:t>
            </a:r>
            <a:r>
              <a:rPr lang="en-US" dirty="0">
                <a:solidFill>
                  <a:srgbClr val="0F6FC6"/>
                </a:solidFill>
              </a:rPr>
              <a:t> – Recognition of variables in a formula and mathematical operations required to solve problems.</a:t>
            </a:r>
          </a:p>
          <a:p>
            <a:pPr lvl="1"/>
            <a:endParaRPr lang="en-US" dirty="0"/>
          </a:p>
        </p:txBody>
      </p:sp>
    </p:spTree>
    <p:extLst>
      <p:ext uri="{BB962C8B-B14F-4D97-AF65-F5344CB8AC3E}">
        <p14:creationId xmlns:p14="http://schemas.microsoft.com/office/powerpoint/2010/main" val="3606153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069848"/>
          </a:xfrm>
        </p:spPr>
        <p:txBody>
          <a:bodyPr/>
          <a:lstStyle/>
          <a:p>
            <a:r>
              <a:rPr lang="en-US" dirty="0">
                <a:solidFill>
                  <a:srgbClr val="C42C2C"/>
                </a:solidFill>
              </a:rPr>
              <a:t>Before</a:t>
            </a:r>
            <a:r>
              <a:rPr lang="en-US" dirty="0"/>
              <a:t> we move on…</a:t>
            </a:r>
          </a:p>
        </p:txBody>
      </p:sp>
      <p:sp>
        <p:nvSpPr>
          <p:cNvPr id="3" name="Content Placeholder 2"/>
          <p:cNvSpPr>
            <a:spLocks noGrp="1"/>
          </p:cNvSpPr>
          <p:nvPr>
            <p:ph idx="4294967295"/>
          </p:nvPr>
        </p:nvSpPr>
        <p:spPr>
          <a:xfrm>
            <a:off x="2057401" y="2057400"/>
            <a:ext cx="7172325" cy="4191000"/>
          </a:xfrm>
        </p:spPr>
        <p:txBody>
          <a:bodyPr/>
          <a:lstStyle/>
          <a:p>
            <a:r>
              <a:rPr lang="en-US" dirty="0"/>
              <a:t>What characteristics can you expect to see in the resource you unpack together in your groups?</a:t>
            </a:r>
          </a:p>
          <a:p>
            <a:pPr marL="857250" lvl="1" indent="-457200">
              <a:buFont typeface="Wingdings" pitchFamily="2" charset="2"/>
              <a:buChar char="ü"/>
            </a:pPr>
            <a:r>
              <a:rPr lang="en-US" dirty="0"/>
              <a:t>Workplace context</a:t>
            </a:r>
          </a:p>
          <a:p>
            <a:pPr marL="857250" lvl="1" indent="-457200">
              <a:buFont typeface="Wingdings" pitchFamily="2" charset="2"/>
              <a:buChar char="ü"/>
            </a:pPr>
            <a:r>
              <a:rPr lang="en-US" dirty="0"/>
              <a:t>Relevance to career pathways</a:t>
            </a:r>
          </a:p>
          <a:p>
            <a:pPr marL="857250" lvl="1" indent="-457200">
              <a:buFont typeface="Wingdings" pitchFamily="2" charset="2"/>
              <a:buChar char="ü"/>
            </a:pPr>
            <a:r>
              <a:rPr lang="en-US" dirty="0"/>
              <a:t>3 types of fundamental skills addressed</a:t>
            </a:r>
          </a:p>
          <a:p>
            <a:pPr marL="857250" lvl="1" indent="-457200">
              <a:buFont typeface="Wingdings" pitchFamily="2" charset="2"/>
              <a:buChar char="ü"/>
            </a:pPr>
            <a:r>
              <a:rPr lang="en-US" dirty="0"/>
              <a:t>Learner engagement strategies</a:t>
            </a:r>
          </a:p>
          <a:p>
            <a:pPr>
              <a:buNone/>
            </a:pPr>
            <a:endParaRPr lang="en-US" dirty="0"/>
          </a:p>
        </p:txBody>
      </p:sp>
    </p:spTree>
    <p:extLst>
      <p:ext uri="{BB962C8B-B14F-4D97-AF65-F5344CB8AC3E}">
        <p14:creationId xmlns:p14="http://schemas.microsoft.com/office/powerpoint/2010/main" val="2899268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9175" y="587375"/>
            <a:ext cx="8015288" cy="615950"/>
          </a:xfrm>
        </p:spPr>
        <p:txBody>
          <a:bodyPr>
            <a:normAutofit fontScale="90000"/>
          </a:bodyPr>
          <a:lstStyle/>
          <a:p>
            <a:pPr eaLnBrk="1" hangingPunct="1">
              <a:defRPr/>
            </a:pPr>
            <a:r>
              <a:rPr lang="en-US" dirty="0"/>
              <a:t>Why Use Contextual Strategies?</a:t>
            </a:r>
          </a:p>
        </p:txBody>
      </p:sp>
      <p:sp>
        <p:nvSpPr>
          <p:cNvPr id="36867" name="Rectangle 3"/>
          <p:cNvSpPr>
            <a:spLocks noGrp="1" noChangeArrowheads="1"/>
          </p:cNvSpPr>
          <p:nvPr>
            <p:ph idx="1"/>
          </p:nvPr>
        </p:nvSpPr>
        <p:spPr>
          <a:xfrm>
            <a:off x="2286000" y="1371600"/>
            <a:ext cx="7467600" cy="4191000"/>
          </a:xfrm>
        </p:spPr>
        <p:txBody>
          <a:bodyPr>
            <a:normAutofit/>
          </a:bodyPr>
          <a:lstStyle/>
          <a:p>
            <a:pPr eaLnBrk="1" hangingPunct="1"/>
            <a:r>
              <a:rPr lang="en-US" sz="2500" dirty="0"/>
              <a:t>Adult students don’t want to learn in a vacuum. </a:t>
            </a:r>
          </a:p>
          <a:p>
            <a:pPr eaLnBrk="1" hangingPunct="1"/>
            <a:r>
              <a:rPr lang="en-US" sz="2500" dirty="0"/>
              <a:t>No longer motivated by “how can I pass this class” but by “how is this course relevant to my future career?”</a:t>
            </a:r>
          </a:p>
          <a:p>
            <a:pPr eaLnBrk="1" hangingPunct="1"/>
            <a:r>
              <a:rPr lang="en-US" sz="2500" dirty="0"/>
              <a:t>Understanding real-world connections to course content increases student engagement, leading to:</a:t>
            </a:r>
          </a:p>
          <a:p>
            <a:pPr lvl="1" eaLnBrk="1" hangingPunct="1">
              <a:buFont typeface="Wingdings" pitchFamily="2" charset="2"/>
              <a:buChar char="ü"/>
            </a:pPr>
            <a:r>
              <a:rPr lang="en-US" sz="2500" dirty="0"/>
              <a:t>Persistence</a:t>
            </a:r>
          </a:p>
          <a:p>
            <a:pPr lvl="1" eaLnBrk="1" hangingPunct="1">
              <a:buFont typeface="Wingdings" pitchFamily="2" charset="2"/>
              <a:buChar char="ü"/>
            </a:pPr>
            <a:r>
              <a:rPr lang="en-US" sz="2500" dirty="0"/>
              <a:t>Successful Transitions</a:t>
            </a:r>
          </a:p>
        </p:txBody>
      </p:sp>
      <p:pic>
        <p:nvPicPr>
          <p:cNvPr id="36868" name="Picture 7" descr="photos"/>
          <p:cNvPicPr>
            <a:picLocks noChangeAspect="1" noChangeArrowheads="1"/>
          </p:cNvPicPr>
          <p:nvPr/>
        </p:nvPicPr>
        <p:blipFill>
          <a:blip r:embed="rId3" cstate="screen"/>
          <a:srcRect/>
          <a:stretch>
            <a:fillRect/>
          </a:stretch>
        </p:blipFill>
        <p:spPr bwMode="auto">
          <a:xfrm>
            <a:off x="6107114" y="5046663"/>
            <a:ext cx="1838325" cy="1333500"/>
          </a:xfrm>
          <a:prstGeom prst="rect">
            <a:avLst/>
          </a:prstGeom>
          <a:noFill/>
          <a:ln w="9525">
            <a:noFill/>
            <a:miter lim="800000"/>
            <a:headEnd/>
            <a:tailEnd/>
          </a:ln>
        </p:spPr>
      </p:pic>
      <p:pic>
        <p:nvPicPr>
          <p:cNvPr id="36869" name="Picture 9" descr="photos"/>
          <p:cNvPicPr>
            <a:picLocks noChangeAspect="1" noChangeArrowheads="1"/>
          </p:cNvPicPr>
          <p:nvPr/>
        </p:nvPicPr>
        <p:blipFill>
          <a:blip r:embed="rId4" cstate="screen"/>
          <a:srcRect/>
          <a:stretch>
            <a:fillRect/>
          </a:stretch>
        </p:blipFill>
        <p:spPr bwMode="auto">
          <a:xfrm>
            <a:off x="2438401" y="5029200"/>
            <a:ext cx="1838325" cy="1333500"/>
          </a:xfrm>
          <a:prstGeom prst="rect">
            <a:avLst/>
          </a:prstGeom>
          <a:noFill/>
          <a:ln w="9525">
            <a:noFill/>
            <a:miter lim="800000"/>
            <a:headEnd/>
            <a:tailEnd/>
          </a:ln>
        </p:spPr>
      </p:pic>
      <p:pic>
        <p:nvPicPr>
          <p:cNvPr id="36870" name="Picture 11" descr="photos"/>
          <p:cNvPicPr>
            <a:picLocks noChangeAspect="1" noChangeArrowheads="1"/>
          </p:cNvPicPr>
          <p:nvPr/>
        </p:nvPicPr>
        <p:blipFill>
          <a:blip r:embed="rId5" cstate="screen"/>
          <a:srcRect/>
          <a:stretch>
            <a:fillRect/>
          </a:stretch>
        </p:blipFill>
        <p:spPr bwMode="auto">
          <a:xfrm>
            <a:off x="4267201" y="5029200"/>
            <a:ext cx="1838325" cy="1333500"/>
          </a:xfrm>
          <a:prstGeom prst="rect">
            <a:avLst/>
          </a:prstGeom>
          <a:noFill/>
          <a:ln w="9525">
            <a:noFill/>
            <a:miter lim="800000"/>
            <a:headEnd/>
            <a:tailEnd/>
          </a:ln>
        </p:spPr>
      </p:pic>
      <p:pic>
        <p:nvPicPr>
          <p:cNvPr id="36871" name="Picture 5" descr="photos"/>
          <p:cNvPicPr>
            <a:picLocks noChangeAspect="1" noChangeArrowheads="1"/>
          </p:cNvPicPr>
          <p:nvPr/>
        </p:nvPicPr>
        <p:blipFill>
          <a:blip r:embed="rId6" cstate="screen"/>
          <a:srcRect/>
          <a:stretch>
            <a:fillRect/>
          </a:stretch>
        </p:blipFill>
        <p:spPr bwMode="auto">
          <a:xfrm>
            <a:off x="7554914" y="4741863"/>
            <a:ext cx="1838325" cy="1333500"/>
          </a:xfrm>
          <a:prstGeom prst="rect">
            <a:avLst/>
          </a:prstGeom>
          <a:noFill/>
          <a:ln w="9525">
            <a:noFill/>
            <a:miter lim="800000"/>
            <a:headEnd/>
            <a:tailEnd/>
          </a:ln>
        </p:spPr>
      </p:pic>
    </p:spTree>
    <p:extLst>
      <p:ext uri="{BB962C8B-B14F-4D97-AF65-F5344CB8AC3E}">
        <p14:creationId xmlns:p14="http://schemas.microsoft.com/office/powerpoint/2010/main" val="1362627434"/>
      </p:ext>
    </p:extLst>
  </p:cSld>
  <p:clrMapOvr>
    <a:masterClrMapping/>
  </p:clrMapOvr>
  <p:transition xmlns:p14="http://schemas.microsoft.com/office/powerpoint/2010/mai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1" y="609601"/>
            <a:ext cx="8516685" cy="615553"/>
          </a:xfrm>
        </p:spPr>
        <p:txBody>
          <a:bodyPr>
            <a:normAutofit fontScale="90000"/>
          </a:bodyPr>
          <a:lstStyle/>
          <a:p>
            <a:r>
              <a:rPr lang="en-US" dirty="0"/>
              <a:t>Why use contextual strategies?</a:t>
            </a:r>
          </a:p>
        </p:txBody>
      </p:sp>
      <p:sp>
        <p:nvSpPr>
          <p:cNvPr id="3" name="Content Placeholder 2"/>
          <p:cNvSpPr>
            <a:spLocks noGrp="1"/>
          </p:cNvSpPr>
          <p:nvPr>
            <p:ph idx="1"/>
          </p:nvPr>
        </p:nvSpPr>
        <p:spPr>
          <a:xfrm>
            <a:off x="1853610" y="1382229"/>
            <a:ext cx="8506047" cy="1318442"/>
          </a:xfrm>
        </p:spPr>
        <p:txBody>
          <a:bodyPr>
            <a:normAutofit lnSpcReduction="10000"/>
          </a:bodyPr>
          <a:lstStyle/>
          <a:p>
            <a:pPr marL="0" indent="0">
              <a:buNone/>
            </a:pPr>
            <a:r>
              <a:rPr lang="en-US" dirty="0"/>
              <a:t>Los Angeles Trade-Technical College learners from the Utilities and Construction Prep Program talk about the benefits of a contextualized curriculum.</a:t>
            </a:r>
          </a:p>
        </p:txBody>
      </p:sp>
      <p:sp>
        <p:nvSpPr>
          <p:cNvPr id="4" name="TextBox 3"/>
          <p:cNvSpPr txBox="1"/>
          <p:nvPr/>
        </p:nvSpPr>
        <p:spPr>
          <a:xfrm>
            <a:off x="2608521" y="5826642"/>
            <a:ext cx="7230140" cy="707886"/>
          </a:xfrm>
          <a:prstGeom prst="rect">
            <a:avLst/>
          </a:prstGeom>
          <a:noFill/>
        </p:spPr>
        <p:txBody>
          <a:bodyPr wrap="square" rtlCol="0">
            <a:spAutoFit/>
          </a:bodyPr>
          <a:lstStyle/>
          <a:p>
            <a:pPr algn="ctr"/>
            <a:r>
              <a:rPr lang="en-US" sz="2200" kern="0" dirty="0">
                <a:solidFill>
                  <a:sysClr val="windowText" lastClr="000000"/>
                </a:solidFill>
                <a:hlinkClick r:id="rId3"/>
              </a:rPr>
              <a:t>http://www.youtube.com/watch?v=4L781Z99KFc</a:t>
            </a:r>
            <a:endParaRPr lang="en-US" sz="2200" kern="0" dirty="0">
              <a:solidFill>
                <a:sysClr val="windowText" lastClr="000000"/>
              </a:solidFill>
            </a:endParaRPr>
          </a:p>
          <a:p>
            <a:pPr algn="ctr"/>
            <a:endParaRPr lang="en-US" kern="0" dirty="0">
              <a:solidFill>
                <a:sysClr val="windowText" lastClr="000000"/>
              </a:solidFill>
            </a:endParaRP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5427" y="2860162"/>
            <a:ext cx="4607916" cy="2828407"/>
          </a:xfrm>
          <a:prstGeom prst="rect">
            <a:avLst/>
          </a:prstGeom>
        </p:spPr>
      </p:pic>
      <p:sp>
        <p:nvSpPr>
          <p:cNvPr id="6" name="Slide Number Placeholder 5"/>
          <p:cNvSpPr>
            <a:spLocks noGrp="1"/>
          </p:cNvSpPr>
          <p:nvPr>
            <p:ph type="sldNum" sz="quarter" idx="12"/>
          </p:nvPr>
        </p:nvSpPr>
        <p:spPr/>
        <p:txBody>
          <a:bodyPr/>
          <a:lstStyle/>
          <a:p>
            <a:fld id="{263BCB5D-E6E1-4BDE-8A69-788942F5C07B}" type="slidenum">
              <a:rPr lang="en-US" kern="0">
                <a:solidFill>
                  <a:sysClr val="windowText" lastClr="000000"/>
                </a:solidFill>
              </a:rPr>
              <a:pPr/>
              <a:t>149</a:t>
            </a:fld>
            <a:endParaRPr lang="en-US" kern="0" dirty="0">
              <a:solidFill>
                <a:sysClr val="windowText" lastClr="000000"/>
              </a:solidFill>
            </a:endParaRPr>
          </a:p>
        </p:txBody>
      </p:sp>
    </p:spTree>
    <p:extLst>
      <p:ext uri="{BB962C8B-B14F-4D97-AF65-F5344CB8AC3E}">
        <p14:creationId xmlns:p14="http://schemas.microsoft.com/office/powerpoint/2010/main" val="2404446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critical thinking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622519"/>
              </p:ext>
            </p:extLst>
          </p:nvPr>
        </p:nvGraphicFramePr>
        <p:xfrm>
          <a:off x="1231901" y="1981201"/>
          <a:ext cx="9740899" cy="2832423"/>
        </p:xfrm>
        <a:graphic>
          <a:graphicData uri="http://schemas.openxmlformats.org/drawingml/2006/table">
            <a:tbl>
              <a:tblPr firstRow="1" firstCol="1" bandRow="1">
                <a:tableStyleId>{5C22544A-7EE6-4342-B048-85BDC9FD1C3A}</a:tableStyleId>
              </a:tblPr>
              <a:tblGrid>
                <a:gridCol w="2435225">
                  <a:extLst>
                    <a:ext uri="{9D8B030D-6E8A-4147-A177-3AD203B41FA5}">
                      <a16:colId xmlns:a16="http://schemas.microsoft.com/office/drawing/2014/main" xmlns="" val="20000"/>
                    </a:ext>
                  </a:extLst>
                </a:gridCol>
                <a:gridCol w="2924174">
                  <a:extLst>
                    <a:ext uri="{9D8B030D-6E8A-4147-A177-3AD203B41FA5}">
                      <a16:colId xmlns:a16="http://schemas.microsoft.com/office/drawing/2014/main" xmlns="" val="20001"/>
                    </a:ext>
                  </a:extLst>
                </a:gridCol>
                <a:gridCol w="2382211">
                  <a:extLst>
                    <a:ext uri="{9D8B030D-6E8A-4147-A177-3AD203B41FA5}">
                      <a16:colId xmlns:a16="http://schemas.microsoft.com/office/drawing/2014/main" xmlns="" val="20002"/>
                    </a:ext>
                  </a:extLst>
                </a:gridCol>
                <a:gridCol w="1999289">
                  <a:extLst>
                    <a:ext uri="{9D8B030D-6E8A-4147-A177-3AD203B41FA5}">
                      <a16:colId xmlns:a16="http://schemas.microsoft.com/office/drawing/2014/main" xmlns="" val="20003"/>
                    </a:ext>
                  </a:extLst>
                </a:gridCol>
              </a:tblGrid>
              <a:tr h="40150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234169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6131" marR="661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7" name="TextBox 6"/>
          <p:cNvSpPr txBox="1"/>
          <p:nvPr/>
        </p:nvSpPr>
        <p:spPr>
          <a:xfrm>
            <a:off x="1371600" y="4919008"/>
            <a:ext cx="9296400" cy="1938992"/>
          </a:xfrm>
          <a:prstGeom prst="rect">
            <a:avLst/>
          </a:prstGeom>
          <a:noFill/>
        </p:spPr>
        <p:txBody>
          <a:bodyPr wrap="square" rtlCol="0">
            <a:spAutoFit/>
          </a:bodyPr>
          <a:lstStyle/>
          <a:p>
            <a:pPr algn="ctr"/>
            <a:r>
              <a:rPr lang="en-US" sz="2000" b="1" dirty="0">
                <a:solidFill>
                  <a:srgbClr val="FF0000"/>
                </a:solidFill>
              </a:rPr>
              <a:t>It is important to help students organize their thinking to gain deeper understanding of the problem/project or scenario at hand. </a:t>
            </a:r>
          </a:p>
          <a:p>
            <a:pPr algn="ctr"/>
            <a:r>
              <a:rPr lang="en-US" sz="2000" b="1" dirty="0">
                <a:solidFill>
                  <a:srgbClr val="FF0000"/>
                </a:solidFill>
              </a:rPr>
              <a:t>This chart guides students to consider their own thinking (metacognition).  </a:t>
            </a:r>
          </a:p>
          <a:p>
            <a:pPr algn="ctr"/>
            <a:r>
              <a:rPr lang="en-US" sz="2000" b="1" dirty="0"/>
              <a:t> Let’s review each section </a:t>
            </a:r>
            <a:r>
              <a:rPr lang="en-US" sz="2000" b="1" i="1" u="sng" dirty="0"/>
              <a:t>as a student</a:t>
            </a:r>
            <a:r>
              <a:rPr lang="en-US" sz="2000" b="1" dirty="0"/>
              <a:t>.</a:t>
            </a:r>
          </a:p>
          <a:p>
            <a:pPr algn="ctr"/>
            <a:r>
              <a:rPr lang="en-US" sz="2000" b="1" dirty="0">
                <a:solidFill>
                  <a:srgbClr val="FF0000"/>
                </a:solidFill>
              </a:rPr>
              <a:t> Use this chart in your group so you can transfer the skills back into your classroom. </a:t>
            </a:r>
          </a:p>
        </p:txBody>
      </p:sp>
    </p:spTree>
    <p:extLst>
      <p:ext uri="{BB962C8B-B14F-4D97-AF65-F5344CB8AC3E}">
        <p14:creationId xmlns:p14="http://schemas.microsoft.com/office/powerpoint/2010/main" val="246099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217847" y="2269827"/>
            <a:ext cx="7772400" cy="2185214"/>
          </a:xfrm>
        </p:spPr>
        <p:txBody>
          <a:bodyPr>
            <a:normAutofit fontScale="90000"/>
          </a:bodyPr>
          <a:lstStyle/>
          <a:p>
            <a:pPr algn="ctr"/>
            <a:r>
              <a:rPr lang="en-US" dirty="0">
                <a:solidFill>
                  <a:srgbClr val="C42C2C"/>
                </a:solidFill>
              </a:rPr>
              <a:t>UNPACKING CURRICULA: </a:t>
            </a:r>
            <a:br>
              <a:rPr lang="en-US" dirty="0">
                <a:solidFill>
                  <a:srgbClr val="C42C2C"/>
                </a:solidFill>
              </a:rPr>
            </a:br>
            <a:r>
              <a:rPr lang="en-US" dirty="0">
                <a:solidFill>
                  <a:srgbClr val="C42C2C"/>
                </a:solidFill>
              </a:rPr>
              <a:t>YOUR TURN! </a:t>
            </a:r>
            <a:br>
              <a:rPr lang="en-US" dirty="0">
                <a:solidFill>
                  <a:srgbClr val="C42C2C"/>
                </a:solidFill>
              </a:rPr>
            </a:br>
            <a:r>
              <a:rPr lang="en-US" dirty="0">
                <a:solidFill>
                  <a:srgbClr val="C42C2C"/>
                </a:solidFill>
              </a:rPr>
              <a:t/>
            </a:r>
            <a:br>
              <a:rPr lang="en-US" dirty="0">
                <a:solidFill>
                  <a:srgbClr val="C42C2C"/>
                </a:solidFill>
              </a:rPr>
            </a:br>
            <a:r>
              <a:rPr lang="en-US" dirty="0">
                <a:solidFill>
                  <a:srgbClr val="C42C2C"/>
                </a:solidFill>
              </a:rPr>
              <a:t>(SMALL GROUP ACTIVITY)</a:t>
            </a:r>
          </a:p>
        </p:txBody>
      </p:sp>
    </p:spTree>
    <p:extLst>
      <p:ext uri="{BB962C8B-B14F-4D97-AF65-F5344CB8AC3E}">
        <p14:creationId xmlns:p14="http://schemas.microsoft.com/office/powerpoint/2010/main" val="5266197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Session 6: Learning Objectives</a:t>
            </a:r>
          </a:p>
        </p:txBody>
      </p:sp>
      <p:sp>
        <p:nvSpPr>
          <p:cNvPr id="6" name="Content Placeholder 5"/>
          <p:cNvSpPr>
            <a:spLocks noGrp="1"/>
          </p:cNvSpPr>
          <p:nvPr>
            <p:ph idx="1"/>
          </p:nvPr>
        </p:nvSpPr>
        <p:spPr/>
        <p:txBody>
          <a:bodyPr/>
          <a:lstStyle/>
          <a:p>
            <a:pPr>
              <a:buNone/>
            </a:pPr>
            <a:r>
              <a:rPr lang="en-US" dirty="0"/>
              <a:t>Participants will:</a:t>
            </a:r>
          </a:p>
          <a:p>
            <a:r>
              <a:rPr lang="en-US" dirty="0"/>
              <a:t>Apply what they have learned and collaboratively unpack an Adult Career Pathway resource.</a:t>
            </a:r>
          </a:p>
          <a:p>
            <a:r>
              <a:rPr lang="en-US" dirty="0"/>
              <a:t>Brainstorm adaptations of the resource that will extend its usefulness in other pathways or instructional settings.</a:t>
            </a:r>
          </a:p>
          <a:p>
            <a:endParaRPr lang="en-US" dirty="0"/>
          </a:p>
        </p:txBody>
      </p:sp>
    </p:spTree>
    <p:extLst>
      <p:ext uri="{BB962C8B-B14F-4D97-AF65-F5344CB8AC3E}">
        <p14:creationId xmlns:p14="http://schemas.microsoft.com/office/powerpoint/2010/main" val="33319198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0"/>
            <a:ext cx="8229600" cy="1069848"/>
          </a:xfrm>
        </p:spPr>
        <p:txBody>
          <a:bodyPr/>
          <a:lstStyle/>
          <a:p>
            <a:r>
              <a:rPr lang="en-US" dirty="0"/>
              <a:t>Instructions for Group Activity</a:t>
            </a:r>
          </a:p>
        </p:txBody>
      </p:sp>
      <p:sp>
        <p:nvSpPr>
          <p:cNvPr id="3" name="Content Placeholder 2"/>
          <p:cNvSpPr>
            <a:spLocks noGrp="1"/>
          </p:cNvSpPr>
          <p:nvPr>
            <p:ph idx="4294967295"/>
          </p:nvPr>
        </p:nvSpPr>
        <p:spPr>
          <a:xfrm>
            <a:off x="2057400" y="1676399"/>
            <a:ext cx="8050876" cy="4707775"/>
          </a:xfrm>
        </p:spPr>
        <p:txBody>
          <a:bodyPr/>
          <a:lstStyle/>
          <a:p>
            <a:r>
              <a:rPr lang="en-US" sz="2600" dirty="0"/>
              <a:t>Each table will be given an instructional resource LINCS Resource Center.</a:t>
            </a:r>
          </a:p>
          <a:p>
            <a:r>
              <a:rPr lang="en-US" sz="2600" dirty="0"/>
              <a:t>Follow the template provided to unpack  the resource as a group. </a:t>
            </a:r>
          </a:p>
          <a:p>
            <a:r>
              <a:rPr lang="en-US" sz="2600" dirty="0"/>
              <a:t>Discuss adaptations for different settings.</a:t>
            </a:r>
          </a:p>
          <a:p>
            <a:r>
              <a:rPr lang="en-US" sz="2600" dirty="0"/>
              <a:t>Answer the reflection questions.</a:t>
            </a:r>
          </a:p>
          <a:p>
            <a:r>
              <a:rPr lang="en-US" sz="2600" dirty="0"/>
              <a:t>Report your table’s conclusions to the entire group.</a:t>
            </a:r>
          </a:p>
        </p:txBody>
      </p:sp>
    </p:spTree>
    <p:extLst>
      <p:ext uri="{BB962C8B-B14F-4D97-AF65-F5344CB8AC3E}">
        <p14:creationId xmlns:p14="http://schemas.microsoft.com/office/powerpoint/2010/main" val="23434851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8229600" cy="1069848"/>
          </a:xfrm>
        </p:spPr>
        <p:txBody>
          <a:bodyPr>
            <a:normAutofit fontScale="90000"/>
          </a:bodyPr>
          <a:lstStyle/>
          <a:p>
            <a:r>
              <a:rPr lang="en-US" dirty="0"/>
              <a:t>Resources for Unpacking by Small Groups</a:t>
            </a:r>
          </a:p>
        </p:txBody>
      </p:sp>
      <p:sp>
        <p:nvSpPr>
          <p:cNvPr id="3" name="Content Placeholder 2"/>
          <p:cNvSpPr>
            <a:spLocks noGrp="1"/>
          </p:cNvSpPr>
          <p:nvPr>
            <p:ph idx="4294967295"/>
          </p:nvPr>
        </p:nvSpPr>
        <p:spPr>
          <a:xfrm>
            <a:off x="1981201" y="1981200"/>
            <a:ext cx="6962775" cy="4191000"/>
          </a:xfrm>
        </p:spPr>
        <p:txBody>
          <a:bodyPr/>
          <a:lstStyle/>
          <a:p>
            <a:r>
              <a:rPr lang="en-US" dirty="0"/>
              <a:t>ABE Writing and Communication: Realtor Role Play </a:t>
            </a:r>
          </a:p>
          <a:p>
            <a:r>
              <a:rPr lang="en-US" dirty="0"/>
              <a:t>GED Math: Calculating Body Mass Index</a:t>
            </a:r>
          </a:p>
          <a:p>
            <a:r>
              <a:rPr lang="en-US" dirty="0"/>
              <a:t>ABE Math: Welding—Cutting Pipe </a:t>
            </a:r>
          </a:p>
          <a:p>
            <a:r>
              <a:rPr lang="en-US" dirty="0"/>
              <a:t>ESL Reading, Listening, Communication: Assembly </a:t>
            </a:r>
            <a:br>
              <a:rPr lang="en-US" dirty="0"/>
            </a:br>
            <a:endParaRPr lang="en-US" b="1" dirty="0">
              <a:solidFill>
                <a:srgbClr val="FF0000"/>
              </a:solidFill>
            </a:endParaRPr>
          </a:p>
        </p:txBody>
      </p:sp>
    </p:spTree>
    <p:extLst>
      <p:ext uri="{BB962C8B-B14F-4D97-AF65-F5344CB8AC3E}">
        <p14:creationId xmlns:p14="http://schemas.microsoft.com/office/powerpoint/2010/main" val="3672712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9848"/>
          </a:xfrm>
        </p:spPr>
        <p:txBody>
          <a:bodyPr>
            <a:normAutofit/>
          </a:bodyPr>
          <a:lstStyle/>
          <a:p>
            <a:r>
              <a:rPr lang="en-US" sz="3600" dirty="0"/>
              <a:t>Template for Unpacking ACP Resource</a:t>
            </a:r>
          </a:p>
        </p:txBody>
      </p:sp>
      <p:sp>
        <p:nvSpPr>
          <p:cNvPr id="3" name="Content Placeholder 2"/>
          <p:cNvSpPr>
            <a:spLocks noGrp="1"/>
          </p:cNvSpPr>
          <p:nvPr>
            <p:ph idx="4294967295"/>
          </p:nvPr>
        </p:nvSpPr>
        <p:spPr>
          <a:xfrm>
            <a:off x="1905001" y="1524000"/>
            <a:ext cx="7324725" cy="4527550"/>
          </a:xfrm>
        </p:spPr>
        <p:txBody>
          <a:bodyPr>
            <a:normAutofit lnSpcReduction="10000"/>
          </a:bodyPr>
          <a:lstStyle/>
          <a:p>
            <a:r>
              <a:rPr lang="en-US" b="1" dirty="0"/>
              <a:t>Lesson Title:</a:t>
            </a:r>
          </a:p>
          <a:p>
            <a:r>
              <a:rPr lang="en-US" b="1" dirty="0"/>
              <a:t>Career Pathway: </a:t>
            </a:r>
          </a:p>
          <a:p>
            <a:r>
              <a:rPr lang="en-US" b="1" dirty="0"/>
              <a:t>Workplace Context: </a:t>
            </a:r>
          </a:p>
          <a:p>
            <a:r>
              <a:rPr lang="en-US" b="1" dirty="0"/>
              <a:t>Courses for Implementation:</a:t>
            </a:r>
          </a:p>
          <a:p>
            <a:r>
              <a:rPr lang="en-US" b="1" dirty="0"/>
              <a:t>Skills and Concepts Addressed:</a:t>
            </a:r>
          </a:p>
          <a:p>
            <a:pPr lvl="1"/>
            <a:r>
              <a:rPr lang="en-US" dirty="0">
                <a:solidFill>
                  <a:srgbClr val="0F6FC6"/>
                </a:solidFill>
              </a:rPr>
              <a:t>Reading, Writing, Listening/Speaking, and Mathematics</a:t>
            </a:r>
          </a:p>
          <a:p>
            <a:pPr lvl="1"/>
            <a:r>
              <a:rPr lang="en-US" dirty="0">
                <a:solidFill>
                  <a:srgbClr val="0F6FC6"/>
                </a:solidFill>
              </a:rPr>
              <a:t>Technical </a:t>
            </a:r>
          </a:p>
          <a:p>
            <a:pPr lvl="1"/>
            <a:r>
              <a:rPr lang="en-US" dirty="0">
                <a:solidFill>
                  <a:srgbClr val="0F6FC6"/>
                </a:solidFill>
              </a:rPr>
              <a:t>Employability </a:t>
            </a:r>
          </a:p>
          <a:p>
            <a:r>
              <a:rPr lang="en-US" b="1" dirty="0"/>
              <a:t>Learner Engagement Strategies: REACT</a:t>
            </a:r>
            <a:endParaRPr lang="en-US" dirty="0"/>
          </a:p>
          <a:p>
            <a:endParaRPr lang="en-US" dirty="0"/>
          </a:p>
        </p:txBody>
      </p:sp>
    </p:spTree>
    <p:extLst>
      <p:ext uri="{BB962C8B-B14F-4D97-AF65-F5344CB8AC3E}">
        <p14:creationId xmlns:p14="http://schemas.microsoft.com/office/powerpoint/2010/main" val="36681136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1069848"/>
          </a:xfrm>
        </p:spPr>
        <p:txBody>
          <a:bodyPr/>
          <a:lstStyle/>
          <a:p>
            <a:r>
              <a:rPr lang="en-US" dirty="0"/>
              <a:t>Instructions for Group Activity</a:t>
            </a:r>
          </a:p>
        </p:txBody>
      </p:sp>
      <p:sp>
        <p:nvSpPr>
          <p:cNvPr id="3" name="Content Placeholder 2"/>
          <p:cNvSpPr>
            <a:spLocks noGrp="1"/>
          </p:cNvSpPr>
          <p:nvPr>
            <p:ph idx="4294967295"/>
          </p:nvPr>
        </p:nvSpPr>
        <p:spPr>
          <a:xfrm>
            <a:off x="1905000" y="2133599"/>
            <a:ext cx="8229600" cy="4416829"/>
          </a:xfrm>
        </p:spPr>
        <p:txBody>
          <a:bodyPr/>
          <a:lstStyle/>
          <a:p>
            <a:r>
              <a:rPr lang="en-US" sz="2600" dirty="0"/>
              <a:t>Each table will be given an instructional resource from the LINCS Resource Center.</a:t>
            </a:r>
          </a:p>
          <a:p>
            <a:r>
              <a:rPr lang="en-US" sz="2600" dirty="0"/>
              <a:t>Follow the template provided to unpack  the resource as a group. </a:t>
            </a:r>
          </a:p>
          <a:p>
            <a:r>
              <a:rPr lang="en-US" sz="2600" dirty="0"/>
              <a:t>Discuss adaptations for different settings.</a:t>
            </a:r>
          </a:p>
          <a:p>
            <a:r>
              <a:rPr lang="en-US" sz="2600" dirty="0"/>
              <a:t>Answer the reflection questions.</a:t>
            </a:r>
          </a:p>
          <a:p>
            <a:r>
              <a:rPr lang="en-US" sz="2600" dirty="0"/>
              <a:t>Report your table’s conclusions to the entire group.</a:t>
            </a:r>
          </a:p>
        </p:txBody>
      </p:sp>
    </p:spTree>
    <p:extLst>
      <p:ext uri="{BB962C8B-B14F-4D97-AF65-F5344CB8AC3E}">
        <p14:creationId xmlns:p14="http://schemas.microsoft.com/office/powerpoint/2010/main" val="4040917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069848"/>
          </a:xfrm>
        </p:spPr>
        <p:txBody>
          <a:bodyPr/>
          <a:lstStyle/>
          <a:p>
            <a:r>
              <a:rPr lang="en-US" dirty="0"/>
              <a:t>Stop and Share:</a:t>
            </a:r>
          </a:p>
        </p:txBody>
      </p:sp>
      <p:sp>
        <p:nvSpPr>
          <p:cNvPr id="3" name="Content Placeholder 2"/>
          <p:cNvSpPr>
            <a:spLocks noGrp="1"/>
          </p:cNvSpPr>
          <p:nvPr>
            <p:ph idx="4294967295"/>
          </p:nvPr>
        </p:nvSpPr>
        <p:spPr>
          <a:xfrm>
            <a:off x="1981200" y="1447800"/>
            <a:ext cx="7200900" cy="4191000"/>
          </a:xfrm>
        </p:spPr>
        <p:txBody>
          <a:bodyPr>
            <a:normAutofit fontScale="92500"/>
          </a:bodyPr>
          <a:lstStyle/>
          <a:p>
            <a:pPr marL="0" indent="0">
              <a:buNone/>
            </a:pPr>
            <a:r>
              <a:rPr lang="en-US" sz="2600" dirty="0"/>
              <a:t>As you unpack the resource given to your table, keep the following questions in mind.  After your group has completed the unpacking template, come back to these questions and discuss them together.</a:t>
            </a:r>
          </a:p>
          <a:p>
            <a:pPr lvl="1"/>
            <a:r>
              <a:rPr lang="en-US" sz="2400" dirty="0">
                <a:solidFill>
                  <a:srgbClr val="0F6FC6"/>
                </a:solidFill>
              </a:rPr>
              <a:t>In what settings could this lesson be used?</a:t>
            </a:r>
          </a:p>
          <a:p>
            <a:pPr lvl="1"/>
            <a:r>
              <a:rPr lang="en-US" sz="2400" dirty="0">
                <a:solidFill>
                  <a:srgbClr val="0F6FC6"/>
                </a:solidFill>
              </a:rPr>
              <a:t>Which of the non-technical skills could easily be taught in the context of other career pathways?</a:t>
            </a:r>
          </a:p>
          <a:p>
            <a:pPr lvl="1"/>
            <a:r>
              <a:rPr lang="en-US" sz="2400" dirty="0">
                <a:solidFill>
                  <a:srgbClr val="0F6FC6"/>
                </a:solidFill>
              </a:rPr>
              <a:t>What learner engagement strategies would you add to the lesson to increase its effectiveness? Please describe.</a:t>
            </a:r>
          </a:p>
          <a:p>
            <a:pPr lvl="1"/>
            <a:endParaRPr lang="en-US" sz="2400" dirty="0"/>
          </a:p>
          <a:p>
            <a:endParaRPr lang="en-US" dirty="0"/>
          </a:p>
        </p:txBody>
      </p:sp>
    </p:spTree>
    <p:extLst>
      <p:ext uri="{BB962C8B-B14F-4D97-AF65-F5344CB8AC3E}">
        <p14:creationId xmlns:p14="http://schemas.microsoft.com/office/powerpoint/2010/main" val="22078017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ACTIVITY: Real World Assignments</a:t>
            </a:r>
            <a:br>
              <a:rPr lang="en-US" dirty="0" smtClean="0"/>
            </a:br>
            <a:r>
              <a:rPr lang="en-US" i="1" dirty="0" smtClean="0"/>
              <a:t>Page 15 in your workbook</a:t>
            </a:r>
            <a:endParaRPr lang="en-US" i="1" dirty="0"/>
          </a:p>
        </p:txBody>
      </p:sp>
      <p:sp>
        <p:nvSpPr>
          <p:cNvPr id="6" name="Content Placeholder 5"/>
          <p:cNvSpPr>
            <a:spLocks noGrp="1"/>
          </p:cNvSpPr>
          <p:nvPr>
            <p:ph idx="1"/>
          </p:nvPr>
        </p:nvSpPr>
        <p:spPr/>
        <p:txBody>
          <a:bodyPr>
            <a:normAutofit fontScale="92500" lnSpcReduction="20000"/>
          </a:bodyPr>
          <a:lstStyle/>
          <a:p>
            <a:pPr marL="109728" indent="0">
              <a:buNone/>
            </a:pPr>
            <a:r>
              <a:rPr lang="en-US" i="1" dirty="0" smtClean="0"/>
              <a:t>Identify </a:t>
            </a:r>
            <a:r>
              <a:rPr lang="en-US" i="1" dirty="0"/>
              <a:t>how you can integrate one or more of these activities into your contextual lesson. </a:t>
            </a:r>
            <a:endParaRPr lang="en-US" dirty="0"/>
          </a:p>
          <a:p>
            <a:endParaRPr lang="en-US" dirty="0"/>
          </a:p>
          <a:p>
            <a:pPr lvl="0"/>
            <a:r>
              <a:rPr lang="en-US" dirty="0"/>
              <a:t>Reading and writing technical material</a:t>
            </a:r>
          </a:p>
          <a:p>
            <a:pPr lvl="0"/>
            <a:r>
              <a:rPr lang="en-US" dirty="0"/>
              <a:t>Conducting research</a:t>
            </a:r>
          </a:p>
          <a:p>
            <a:pPr lvl="0"/>
            <a:r>
              <a:rPr lang="en-US" dirty="0"/>
              <a:t>Evaluating resources</a:t>
            </a:r>
          </a:p>
          <a:p>
            <a:pPr lvl="0"/>
            <a:r>
              <a:rPr lang="en-US" dirty="0"/>
              <a:t>Creating and giving presentations</a:t>
            </a:r>
          </a:p>
          <a:p>
            <a:pPr lvl="0"/>
            <a:r>
              <a:rPr lang="en-US" dirty="0"/>
              <a:t>Collecting, analyzing, and explaining data</a:t>
            </a:r>
          </a:p>
          <a:p>
            <a:pPr lvl="0"/>
            <a:r>
              <a:rPr lang="en-US" dirty="0"/>
              <a:t>Troubleshooting and problem-solving</a:t>
            </a:r>
          </a:p>
          <a:p>
            <a:pPr lvl="0"/>
            <a:r>
              <a:rPr lang="en-US" dirty="0"/>
              <a:t>Evaluating their own and peers’ work</a:t>
            </a:r>
          </a:p>
          <a:p>
            <a:pPr lvl="0"/>
            <a:r>
              <a:rPr lang="en-US" dirty="0"/>
              <a:t>Working collaboratively </a:t>
            </a:r>
          </a:p>
          <a:p>
            <a:endParaRPr lang="en-US" dirty="0"/>
          </a:p>
        </p:txBody>
      </p:sp>
    </p:spTree>
    <p:extLst>
      <p:ext uri="{BB962C8B-B14F-4D97-AF65-F5344CB8AC3E}">
        <p14:creationId xmlns:p14="http://schemas.microsoft.com/office/powerpoint/2010/main" val="34467832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Contextualizing YOUR Lesson Plan </a:t>
            </a:r>
          </a:p>
        </p:txBody>
      </p:sp>
      <p:sp>
        <p:nvSpPr>
          <p:cNvPr id="4" name="Content Placeholder 3"/>
          <p:cNvSpPr>
            <a:spLocks noGrp="1"/>
          </p:cNvSpPr>
          <p:nvPr>
            <p:ph idx="1"/>
          </p:nvPr>
        </p:nvSpPr>
        <p:spPr/>
        <p:txBody>
          <a:bodyPr/>
          <a:lstStyle/>
          <a:p>
            <a:r>
              <a:rPr lang="en-US" dirty="0"/>
              <a:t>The remainder of our time together is allocated for you to take the lesson you brought today</a:t>
            </a:r>
          </a:p>
          <a:p>
            <a:r>
              <a:rPr lang="en-US" dirty="0"/>
              <a:t>You are going to modify it to make it more contextual using the learning theories and examples we’ve provided throughout the day.  </a:t>
            </a:r>
          </a:p>
          <a:p>
            <a:r>
              <a:rPr lang="en-US" dirty="0"/>
              <a:t>Before you start, let’s walk through the basic tenants we are looking for on </a:t>
            </a:r>
            <a:endParaRPr lang="en-US" dirty="0" smtClean="0"/>
          </a:p>
          <a:p>
            <a:endParaRPr lang="en-US" dirty="0"/>
          </a:p>
          <a:p>
            <a:endParaRPr lang="en-US" dirty="0" smtClean="0"/>
          </a:p>
          <a:p>
            <a:r>
              <a:rPr lang="en-US" b="1" dirty="0" smtClean="0">
                <a:solidFill>
                  <a:srgbClr val="FF0000"/>
                </a:solidFill>
              </a:rPr>
              <a:t>WORKING FROM Pages </a:t>
            </a:r>
            <a:r>
              <a:rPr lang="en-US" b="1" dirty="0">
                <a:solidFill>
                  <a:srgbClr val="FF0000"/>
                </a:solidFill>
              </a:rPr>
              <a:t>16- </a:t>
            </a:r>
            <a:r>
              <a:rPr lang="en-US" b="1" dirty="0" smtClean="0">
                <a:solidFill>
                  <a:srgbClr val="FF0000"/>
                </a:solidFill>
              </a:rPr>
              <a:t>18 IN YOUR WORKBOOK</a:t>
            </a:r>
          </a:p>
          <a:p>
            <a:r>
              <a:rPr lang="en-US" b="1" smtClean="0">
                <a:solidFill>
                  <a:srgbClr val="FF0000"/>
                </a:solidFill>
              </a:rPr>
              <a:t>EXAMPLE PROVIDED ON PAGE 23</a:t>
            </a:r>
            <a:endParaRPr lang="en-US" b="1" dirty="0">
              <a:solidFill>
                <a:srgbClr val="FF0000"/>
              </a:solidFill>
            </a:endParaRPr>
          </a:p>
          <a:p>
            <a:endParaRPr lang="en-US" dirty="0"/>
          </a:p>
        </p:txBody>
      </p:sp>
    </p:spTree>
    <p:extLst>
      <p:ext uri="{BB962C8B-B14F-4D97-AF65-F5344CB8AC3E}">
        <p14:creationId xmlns:p14="http://schemas.microsoft.com/office/powerpoint/2010/main" val="7729709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Contextualizing Your Lesson</a:t>
            </a:r>
          </a:p>
        </p:txBody>
      </p:sp>
      <p:sp>
        <p:nvSpPr>
          <p:cNvPr id="3" name="Content Placeholder 2"/>
          <p:cNvSpPr>
            <a:spLocks noGrp="1"/>
          </p:cNvSpPr>
          <p:nvPr>
            <p:ph idx="1"/>
          </p:nvPr>
        </p:nvSpPr>
        <p:spPr>
          <a:xfrm>
            <a:off x="774700" y="1689101"/>
            <a:ext cx="10693400" cy="5168899"/>
          </a:xfrm>
        </p:spPr>
        <p:txBody>
          <a:bodyPr/>
          <a:lstStyle/>
          <a:p>
            <a:pPr marL="171450" indent="-171450"/>
            <a:r>
              <a:rPr lang="en-US" sz="2000" b="1" dirty="0">
                <a:solidFill>
                  <a:srgbClr val="FF0000"/>
                </a:solidFill>
              </a:rPr>
              <a:t>Lesson /Unit Title </a:t>
            </a:r>
            <a:r>
              <a:rPr lang="en-US" sz="2000" b="1" dirty="0"/>
              <a:t>– engage the students with a flashy title that may pique their interest. </a:t>
            </a:r>
          </a:p>
          <a:p>
            <a:pPr marL="171450" indent="-171450"/>
            <a:r>
              <a:rPr lang="en-US" sz="2000" b="1" dirty="0">
                <a:solidFill>
                  <a:srgbClr val="FF0000"/>
                </a:solidFill>
              </a:rPr>
              <a:t>Duration of the Lesson </a:t>
            </a:r>
            <a:r>
              <a:rPr lang="en-US" sz="2000" b="1" dirty="0"/>
              <a:t>– how long will this lesson or unit be? </a:t>
            </a:r>
          </a:p>
          <a:p>
            <a:pPr marL="171450" indent="-171450"/>
            <a:r>
              <a:rPr lang="en-US" sz="2000" b="1" dirty="0">
                <a:solidFill>
                  <a:srgbClr val="FF0000"/>
                </a:solidFill>
              </a:rPr>
              <a:t>Career Technical Course Standards </a:t>
            </a:r>
            <a:r>
              <a:rPr lang="en-US" sz="2000" b="1" dirty="0"/>
              <a:t>– what standards or objectives will be met by the students completing this lesson? </a:t>
            </a:r>
          </a:p>
          <a:p>
            <a:pPr marL="171450" indent="-171450"/>
            <a:r>
              <a:rPr lang="en-US" sz="2000" b="1" dirty="0">
                <a:solidFill>
                  <a:srgbClr val="FF0000"/>
                </a:solidFill>
              </a:rPr>
              <a:t>Academic Standards </a:t>
            </a:r>
            <a:r>
              <a:rPr lang="en-US" sz="2000" b="1" dirty="0"/>
              <a:t>– what state or CCSC standards will be met by the students completing this lesson </a:t>
            </a:r>
          </a:p>
          <a:p>
            <a:pPr marL="171450" indent="-171450"/>
            <a:r>
              <a:rPr lang="en-US" sz="2000" b="1" dirty="0">
                <a:solidFill>
                  <a:srgbClr val="FF0000"/>
                </a:solidFill>
              </a:rPr>
              <a:t>Employability/soft-skills standards/objective</a:t>
            </a:r>
            <a:r>
              <a:rPr lang="en-US" sz="2000" b="1" dirty="0"/>
              <a:t>s – if your state or district has employability skills competencies defined, which ones will be addressed in this lesson? </a:t>
            </a:r>
          </a:p>
          <a:p>
            <a:pPr marL="171450" indent="-171450"/>
            <a:r>
              <a:rPr lang="en-US" sz="2000" b="1" dirty="0">
                <a:solidFill>
                  <a:srgbClr val="FF0000"/>
                </a:solidFill>
              </a:rPr>
              <a:t>Business/industry and/or external partner connection </a:t>
            </a:r>
            <a:r>
              <a:rPr lang="en-US" sz="2000" b="1" dirty="0"/>
              <a:t>– how will you make this scenario real to the students? Who or what is your business partner, this could be a non-profit, religious organization, business, industry, governmental agencies or other community partner.  The purpose is to make the scenario real and for the students to be accountable to someone other than the instructor and themselves. </a:t>
            </a:r>
          </a:p>
          <a:p>
            <a:endParaRPr lang="en-US" dirty="0"/>
          </a:p>
          <a:p>
            <a:endParaRPr lang="en-US" dirty="0"/>
          </a:p>
          <a:p>
            <a:endParaRPr lang="en-US" dirty="0"/>
          </a:p>
        </p:txBody>
      </p:sp>
    </p:spTree>
    <p:extLst>
      <p:ext uri="{BB962C8B-B14F-4D97-AF65-F5344CB8AC3E}">
        <p14:creationId xmlns:p14="http://schemas.microsoft.com/office/powerpoint/2010/main" val="152690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critical thinking </a:t>
            </a:r>
          </a:p>
        </p:txBody>
      </p:sp>
      <p:graphicFrame>
        <p:nvGraphicFramePr>
          <p:cNvPr id="4" name="Content Placeholder 3"/>
          <p:cNvGraphicFramePr>
            <a:graphicFrameLocks noGrp="1"/>
          </p:cNvGraphicFramePr>
          <p:nvPr>
            <p:ph idx="1"/>
            <p:extLst/>
          </p:nvPr>
        </p:nvGraphicFramePr>
        <p:xfrm>
          <a:off x="1905000" y="1981201"/>
          <a:ext cx="8534400" cy="4980070"/>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42098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399861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905000" y="3124200"/>
            <a:ext cx="2057400" cy="2862322"/>
          </a:xfrm>
          <a:prstGeom prst="rect">
            <a:avLst/>
          </a:prstGeom>
          <a:noFill/>
        </p:spPr>
        <p:txBody>
          <a:bodyPr wrap="square" rtlCol="0">
            <a:spAutoFit/>
          </a:bodyPr>
          <a:lstStyle/>
          <a:p>
            <a:pPr algn="ctr"/>
            <a:r>
              <a:rPr lang="en-US" dirty="0">
                <a:solidFill>
                  <a:srgbClr val="FF0000"/>
                </a:solidFill>
              </a:rPr>
              <a:t> </a:t>
            </a:r>
            <a:r>
              <a:rPr lang="en-US" b="1" dirty="0">
                <a:solidFill>
                  <a:srgbClr val="FF0000"/>
                </a:solidFill>
              </a:rPr>
              <a:t>Using the chart, identify all the facts presented from the scenario. </a:t>
            </a:r>
          </a:p>
          <a:p>
            <a:pPr algn="ctr"/>
            <a:endParaRPr lang="en-US" b="1" dirty="0">
              <a:solidFill>
                <a:srgbClr val="FF0000"/>
              </a:solidFill>
            </a:endParaRPr>
          </a:p>
          <a:p>
            <a:pPr algn="ctr"/>
            <a:r>
              <a:rPr lang="en-US" b="1" dirty="0">
                <a:solidFill>
                  <a:srgbClr val="FF0000"/>
                </a:solidFill>
              </a:rPr>
              <a:t> Remember to stick to the facts. </a:t>
            </a:r>
          </a:p>
          <a:p>
            <a:pPr algn="ctr"/>
            <a:endParaRPr lang="en-US" b="1"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3549018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 lesson plan </a:t>
            </a:r>
          </a:p>
        </p:txBody>
      </p:sp>
      <p:sp>
        <p:nvSpPr>
          <p:cNvPr id="6" name="Rectangle 5"/>
          <p:cNvSpPr/>
          <p:nvPr/>
        </p:nvSpPr>
        <p:spPr>
          <a:xfrm>
            <a:off x="901700" y="1502687"/>
            <a:ext cx="10477500" cy="5355312"/>
          </a:xfrm>
          <a:prstGeom prst="rect">
            <a:avLst/>
          </a:prstGeom>
        </p:spPr>
        <p:txBody>
          <a:bodyPr wrap="square">
            <a:spAutoFit/>
          </a:bodyPr>
          <a:lstStyle/>
          <a:p>
            <a:pPr marL="171450" indent="-171450">
              <a:buFont typeface="Arial" pitchFamily="34" charset="0"/>
              <a:buChar char="•"/>
            </a:pPr>
            <a:r>
              <a:rPr lang="en-US" b="1" dirty="0">
                <a:solidFill>
                  <a:srgbClr val="FF0000"/>
                </a:solidFill>
              </a:rPr>
              <a:t>Resources</a:t>
            </a:r>
            <a:r>
              <a:rPr lang="en-US" b="1" dirty="0"/>
              <a:t>:   What resources should the students should be exposed to during the investigation process that will give them exposure to accessing accurate information?  (library, community leaders, journals, online resources, etc.) </a:t>
            </a:r>
          </a:p>
          <a:p>
            <a:endParaRPr lang="en-US" b="1" dirty="0"/>
          </a:p>
          <a:p>
            <a:pPr marL="171450" indent="-171450">
              <a:buFont typeface="Arial" pitchFamily="34" charset="0"/>
              <a:buChar char="•"/>
            </a:pPr>
            <a:r>
              <a:rPr lang="en-US" b="1" dirty="0">
                <a:solidFill>
                  <a:srgbClr val="FF0000"/>
                </a:solidFill>
              </a:rPr>
              <a:t>Integrated technology</a:t>
            </a:r>
            <a:r>
              <a:rPr lang="en-US" b="1" dirty="0"/>
              <a:t>: Identify the media, such as web 2.0 applications, video, audio, Skype, etc. made available to students during the lesson and what students are permitted to use. (this may be dependent on the districts or schools policies, strongly encourage “BYOT  - Bring your own technology”) </a:t>
            </a:r>
          </a:p>
          <a:p>
            <a:endParaRPr lang="en-US" b="1" dirty="0"/>
          </a:p>
          <a:p>
            <a:pPr marL="171450" indent="-171450">
              <a:buFont typeface="Arial" pitchFamily="34" charset="0"/>
              <a:buChar char="•"/>
            </a:pPr>
            <a:r>
              <a:rPr lang="en-US" b="1" dirty="0">
                <a:solidFill>
                  <a:srgbClr val="FF0000"/>
                </a:solidFill>
              </a:rPr>
              <a:t>Design a real-life experience</a:t>
            </a:r>
            <a:r>
              <a:rPr lang="en-US" b="1" dirty="0"/>
              <a:t> students will have to address  - in 3 – 5 sentences outline the scenario and provide the impetus for solving the problematic situation. </a:t>
            </a:r>
          </a:p>
          <a:p>
            <a:endParaRPr lang="en-US" b="1" dirty="0"/>
          </a:p>
          <a:p>
            <a:pPr marL="171450" indent="-171450">
              <a:buFont typeface="Arial" pitchFamily="34" charset="0"/>
              <a:buChar char="•"/>
            </a:pPr>
            <a:r>
              <a:rPr lang="en-US" b="1" dirty="0">
                <a:solidFill>
                  <a:srgbClr val="FF0000"/>
                </a:solidFill>
              </a:rPr>
              <a:t>Story board</a:t>
            </a:r>
            <a:r>
              <a:rPr lang="en-US" b="1" dirty="0"/>
              <a:t> how it looks visually: if you have the skills and the time after this workshop, create a video of the situation instead of having it in written text to better engage the students, as this generation is more visual than previous generations. You can use movie-time, i-movie, or PowerPoint to create the video. Pictures and music can enhance the experience tremendously.   http://www.storyboardthat.com </a:t>
            </a:r>
          </a:p>
          <a:p>
            <a:endParaRPr lang="en-US" b="1" dirty="0"/>
          </a:p>
          <a:p>
            <a:endParaRPr lang="en-US" b="1" dirty="0"/>
          </a:p>
        </p:txBody>
      </p:sp>
    </p:spTree>
    <p:extLst>
      <p:ext uri="{BB962C8B-B14F-4D97-AF65-F5344CB8AC3E}">
        <p14:creationId xmlns:p14="http://schemas.microsoft.com/office/powerpoint/2010/main" val="5385664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Contextual lesson plan </a:t>
            </a:r>
          </a:p>
        </p:txBody>
      </p:sp>
      <p:sp>
        <p:nvSpPr>
          <p:cNvPr id="3" name="Content Placeholder 2"/>
          <p:cNvSpPr>
            <a:spLocks noGrp="1"/>
          </p:cNvSpPr>
          <p:nvPr>
            <p:ph idx="1"/>
          </p:nvPr>
        </p:nvSpPr>
        <p:spPr>
          <a:xfrm>
            <a:off x="2133600" y="1676401"/>
            <a:ext cx="8229600" cy="4449763"/>
          </a:xfrm>
        </p:spPr>
        <p:txBody>
          <a:bodyPr/>
          <a:lstStyle/>
          <a:p>
            <a:r>
              <a:rPr lang="en-US" sz="2800" dirty="0">
                <a:solidFill>
                  <a:srgbClr val="002D62"/>
                </a:solidFill>
              </a:rPr>
              <a:t>R.E.A.C.T. </a:t>
            </a:r>
          </a:p>
          <a:p>
            <a:r>
              <a:rPr lang="en-US" sz="2800" b="1" dirty="0">
                <a:solidFill>
                  <a:srgbClr val="FF0000"/>
                </a:solidFill>
              </a:rPr>
              <a:t>Lesson Rigor  </a:t>
            </a:r>
          </a:p>
          <a:p>
            <a:pPr lvl="1"/>
            <a:r>
              <a:rPr lang="en-US" dirty="0">
                <a:solidFill>
                  <a:srgbClr val="002D62"/>
                </a:solidFill>
              </a:rPr>
              <a:t>Webb’s Depth of Knowledge</a:t>
            </a:r>
          </a:p>
          <a:p>
            <a:r>
              <a:rPr lang="en-US" sz="2800" dirty="0">
                <a:solidFill>
                  <a:srgbClr val="002D62"/>
                </a:solidFill>
              </a:rPr>
              <a:t>Gardner’s Multiple Intelligence(s)</a:t>
            </a:r>
            <a:r>
              <a:rPr lang="en-US" sz="2800" i="1" dirty="0">
                <a:solidFill>
                  <a:srgbClr val="002D62"/>
                </a:solidFill>
              </a:rPr>
              <a:t> </a:t>
            </a:r>
            <a:endParaRPr lang="en-US" sz="2800" dirty="0">
              <a:solidFill>
                <a:srgbClr val="002D62"/>
              </a:solidFill>
            </a:endParaRPr>
          </a:p>
          <a:p>
            <a:r>
              <a:rPr lang="en-US" sz="2800" dirty="0">
                <a:solidFill>
                  <a:srgbClr val="002D62"/>
                </a:solidFill>
              </a:rPr>
              <a:t>Special needs adaptation</a:t>
            </a:r>
          </a:p>
          <a:p>
            <a:r>
              <a:rPr lang="en-US" sz="2800" dirty="0">
                <a:solidFill>
                  <a:srgbClr val="002D62"/>
                </a:solidFill>
              </a:rPr>
              <a:t>Assessment strategies (aligned to course standards) </a:t>
            </a:r>
          </a:p>
          <a:p>
            <a:r>
              <a:rPr lang="en-US" sz="2800" dirty="0">
                <a:solidFill>
                  <a:srgbClr val="002D62"/>
                </a:solidFill>
              </a:rPr>
              <a:t>Evaluation method (external accountability) </a:t>
            </a:r>
          </a:p>
        </p:txBody>
      </p:sp>
    </p:spTree>
    <p:extLst>
      <p:ext uri="{BB962C8B-B14F-4D97-AF65-F5344CB8AC3E}">
        <p14:creationId xmlns:p14="http://schemas.microsoft.com/office/powerpoint/2010/main" val="14673020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50508" y="5167441"/>
            <a:ext cx="7086600" cy="1066800"/>
          </a:xfrm>
        </p:spPr>
        <p:txBody>
          <a:bodyPr>
            <a:normAutofit fontScale="90000"/>
          </a:bodyPr>
          <a:lstStyle/>
          <a:p>
            <a:pPr algn="ctr"/>
            <a:r>
              <a:rPr lang="en-US" dirty="0" smtClean="0"/>
              <a:t>Get Ready</a:t>
            </a:r>
            <a:r>
              <a:rPr lang="en-US" dirty="0"/>
              <a:t>, </a:t>
            </a:r>
            <a:r>
              <a:rPr lang="en-US" dirty="0" smtClean="0"/>
              <a:t>Get Set</a:t>
            </a:r>
            <a:r>
              <a:rPr lang="en-US" dirty="0"/>
              <a:t>, </a:t>
            </a:r>
            <a:r>
              <a:rPr lang="en-US" dirty="0" smtClean="0"/>
              <a:t>Let’s CONTEXTUALIZE</a:t>
            </a:r>
            <a:r>
              <a:rPr lang="en-US" dirty="0"/>
              <a:t>!</a:t>
            </a:r>
          </a:p>
        </p:txBody>
      </p:sp>
      <p:pic>
        <p:nvPicPr>
          <p:cNvPr id="4" name="Picture 3"/>
          <p:cNvPicPr>
            <a:picLocks noChangeAspect="1"/>
          </p:cNvPicPr>
          <p:nvPr/>
        </p:nvPicPr>
        <p:blipFill>
          <a:blip r:embed="rId3"/>
          <a:stretch>
            <a:fillRect/>
          </a:stretch>
        </p:blipFill>
        <p:spPr>
          <a:xfrm>
            <a:off x="1422400" y="306798"/>
            <a:ext cx="9144000" cy="4646202"/>
          </a:xfrm>
          <a:prstGeom prst="rect">
            <a:avLst/>
          </a:prstGeom>
        </p:spPr>
      </p:pic>
    </p:spTree>
    <p:extLst>
      <p:ext uri="{BB962C8B-B14F-4D97-AF65-F5344CB8AC3E}">
        <p14:creationId xmlns:p14="http://schemas.microsoft.com/office/powerpoint/2010/main" val="6047342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9448800" cy="1066800"/>
          </a:xfrm>
        </p:spPr>
        <p:txBody>
          <a:bodyPr/>
          <a:lstStyle/>
          <a:p>
            <a:r>
              <a:rPr lang="en-US" dirty="0"/>
              <a:t>Pair Share </a:t>
            </a:r>
          </a:p>
        </p:txBody>
      </p:sp>
      <p:sp>
        <p:nvSpPr>
          <p:cNvPr id="3" name="Content Placeholder 2"/>
          <p:cNvSpPr>
            <a:spLocks noGrp="1"/>
          </p:cNvSpPr>
          <p:nvPr>
            <p:ph idx="1"/>
          </p:nvPr>
        </p:nvSpPr>
        <p:spPr/>
        <p:txBody>
          <a:bodyPr/>
          <a:lstStyle/>
          <a:p>
            <a:r>
              <a:rPr lang="en-US" dirty="0"/>
              <a:t>Pair with a colleague and provide the peer with your newly developed lesson plan. </a:t>
            </a:r>
          </a:p>
          <a:p>
            <a:endParaRPr lang="en-US" dirty="0"/>
          </a:p>
          <a:p>
            <a:r>
              <a:rPr lang="en-US" dirty="0"/>
              <a:t>Use  “Grading a lesson: How contextual is it?” </a:t>
            </a:r>
            <a:r>
              <a:rPr lang="en-US" dirty="0">
                <a:solidFill>
                  <a:srgbClr val="FF0000"/>
                </a:solidFill>
              </a:rPr>
              <a:t>on page 20 of your </a:t>
            </a:r>
            <a:r>
              <a:rPr lang="en-US" dirty="0" smtClean="0">
                <a:solidFill>
                  <a:srgbClr val="FF0000"/>
                </a:solidFill>
              </a:rPr>
              <a:t>Notebook.  </a:t>
            </a:r>
            <a:r>
              <a:rPr lang="en-US" dirty="0" smtClean="0"/>
              <a:t>Allow 10 - 15 </a:t>
            </a:r>
            <a:r>
              <a:rPr lang="en-US" dirty="0"/>
              <a:t>minutes for independent </a:t>
            </a:r>
            <a:r>
              <a:rPr lang="en-US" dirty="0" smtClean="0"/>
              <a:t>review</a:t>
            </a:r>
            <a:endParaRPr lang="en-US" dirty="0"/>
          </a:p>
          <a:p>
            <a:endParaRPr lang="en-US" dirty="0" smtClean="0"/>
          </a:p>
          <a:p>
            <a:r>
              <a:rPr lang="en-US" dirty="0"/>
              <a:t>T</a:t>
            </a:r>
            <a:r>
              <a:rPr lang="en-US" dirty="0" smtClean="0"/>
              <a:t>hen discuss </a:t>
            </a:r>
            <a:r>
              <a:rPr lang="en-US" dirty="0"/>
              <a:t>to enhance the student experience and outcomes</a:t>
            </a:r>
            <a:r>
              <a:rPr lang="en-US" dirty="0" smtClean="0"/>
              <a:t>.</a:t>
            </a:r>
          </a:p>
          <a:p>
            <a:endParaRPr lang="en-US" dirty="0"/>
          </a:p>
          <a:p>
            <a:endParaRPr lang="en-US" dirty="0"/>
          </a:p>
        </p:txBody>
      </p:sp>
    </p:spTree>
    <p:extLst>
      <p:ext uri="{BB962C8B-B14F-4D97-AF65-F5344CB8AC3E}">
        <p14:creationId xmlns:p14="http://schemas.microsoft.com/office/powerpoint/2010/main" val="29038694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3658" y="609600"/>
            <a:ext cx="8997142" cy="1066800"/>
          </a:xfrm>
        </p:spPr>
        <p:txBody>
          <a:bodyPr>
            <a:noAutofit/>
          </a:bodyPr>
          <a:lstStyle/>
          <a:p>
            <a:r>
              <a:rPr lang="en-US" sz="3600" dirty="0"/>
              <a:t>For Further Study: Free Contextualized Materials</a:t>
            </a:r>
          </a:p>
        </p:txBody>
      </p:sp>
      <p:sp>
        <p:nvSpPr>
          <p:cNvPr id="3" name="Content Placeholder 2"/>
          <p:cNvSpPr>
            <a:spLocks noGrp="1"/>
          </p:cNvSpPr>
          <p:nvPr>
            <p:ph idx="1"/>
          </p:nvPr>
        </p:nvSpPr>
        <p:spPr>
          <a:xfrm>
            <a:off x="1213659" y="1845425"/>
            <a:ext cx="10457410" cy="4638501"/>
          </a:xfrm>
        </p:spPr>
        <p:txBody>
          <a:bodyPr>
            <a:normAutofit/>
          </a:bodyPr>
          <a:lstStyle/>
          <a:p>
            <a:r>
              <a:rPr lang="en-US" sz="2400" dirty="0"/>
              <a:t>Preparing Workers for the 21st Century (Michigan)</a:t>
            </a:r>
          </a:p>
          <a:p>
            <a:pPr lvl="1">
              <a:buNone/>
            </a:pPr>
            <a:r>
              <a:rPr lang="en-US" sz="2400" dirty="0">
                <a:hlinkClick r:id="rId2"/>
              </a:rPr>
              <a:t>http://maepd.org/lib-preparingworkers.html</a:t>
            </a:r>
            <a:endParaRPr lang="en-US" sz="2400" dirty="0"/>
          </a:p>
          <a:p>
            <a:r>
              <a:rPr lang="en-US" sz="2400" dirty="0"/>
              <a:t>GED to Careers Curriculum Guides (Virginia)</a:t>
            </a:r>
          </a:p>
          <a:p>
            <a:pPr lvl="1">
              <a:buNone/>
            </a:pPr>
            <a:r>
              <a:rPr lang="en-US" sz="2400" dirty="0">
                <a:hlinkClick r:id="rId3"/>
              </a:rPr>
              <a:t>http://valrc.org/resources/instruction.html</a:t>
            </a:r>
            <a:endParaRPr lang="en-US" sz="2400" dirty="0"/>
          </a:p>
          <a:p>
            <a:r>
              <a:rPr lang="en-US" sz="2400" dirty="0"/>
              <a:t>Contextual Education for the GED (Michigan)</a:t>
            </a:r>
            <a:br>
              <a:rPr lang="en-US" sz="2400" dirty="0"/>
            </a:br>
            <a:r>
              <a:rPr lang="en-US" sz="2400" dirty="0">
                <a:hlinkClick r:id="rId4"/>
              </a:rPr>
              <a:t>http://www.maepd.org/lib-contextualed.html</a:t>
            </a:r>
            <a:endParaRPr lang="en-US" sz="2400" dirty="0"/>
          </a:p>
          <a:p>
            <a:r>
              <a:rPr lang="en-US" sz="2400" dirty="0" err="1"/>
              <a:t>Hubbs</a:t>
            </a:r>
            <a:r>
              <a:rPr lang="en-US" sz="2400" dirty="0"/>
              <a:t> Center Bridge Curricula (Minnesota) </a:t>
            </a:r>
            <a:r>
              <a:rPr lang="en-US" sz="2400" dirty="0">
                <a:hlinkClick r:id="rId5"/>
              </a:rPr>
              <a:t>http://hubbs.spps.org/bridges_project.html</a:t>
            </a:r>
            <a:endParaRPr lang="en-US" sz="2400" dirty="0"/>
          </a:p>
          <a:p>
            <a:r>
              <a:rPr lang="en-US" sz="2400" dirty="0"/>
              <a:t>Texas Adult Education Standards and Benchmarks Lesson Plan Bank</a:t>
            </a:r>
            <a:br>
              <a:rPr lang="en-US" sz="2400" dirty="0"/>
            </a:br>
            <a:r>
              <a:rPr lang="en-US" sz="2400" dirty="0">
                <a:hlinkClick r:id="rId6"/>
              </a:rPr>
              <a:t>http://www-tcall.tamu.edu/taesp/lessons/bankabelessons.html</a:t>
            </a:r>
            <a:endParaRPr lang="en-US" sz="2400" dirty="0"/>
          </a:p>
          <a:p>
            <a:endParaRPr lang="en-US" dirty="0"/>
          </a:p>
          <a:p>
            <a:pPr>
              <a:buNone/>
            </a:pPr>
            <a:endParaRPr lang="en-US" dirty="0"/>
          </a:p>
        </p:txBody>
      </p:sp>
    </p:spTree>
    <p:extLst>
      <p:ext uri="{BB962C8B-B14F-4D97-AF65-F5344CB8AC3E}">
        <p14:creationId xmlns:p14="http://schemas.microsoft.com/office/powerpoint/2010/main" val="17895560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80902" y="457201"/>
            <a:ext cx="8848898" cy="1005839"/>
          </a:xfrm>
        </p:spPr>
        <p:txBody>
          <a:bodyPr>
            <a:noAutofit/>
          </a:bodyPr>
          <a:lstStyle/>
          <a:p>
            <a:r>
              <a:rPr lang="en-US" sz="3600" dirty="0"/>
              <a:t>For Further Study:  Research</a:t>
            </a:r>
          </a:p>
        </p:txBody>
      </p:sp>
      <p:sp>
        <p:nvSpPr>
          <p:cNvPr id="3" name="Content Placeholder 2"/>
          <p:cNvSpPr>
            <a:spLocks noGrp="1"/>
          </p:cNvSpPr>
          <p:nvPr>
            <p:ph idx="1"/>
          </p:nvPr>
        </p:nvSpPr>
        <p:spPr>
          <a:xfrm>
            <a:off x="980903" y="1600199"/>
            <a:ext cx="10690166" cy="4434841"/>
          </a:xfrm>
        </p:spPr>
        <p:txBody>
          <a:bodyPr/>
          <a:lstStyle/>
          <a:p>
            <a:r>
              <a:rPr lang="en-US" sz="2600" dirty="0"/>
              <a:t>Improving Adult Literacy Instruction: Options for Practice and Research</a:t>
            </a:r>
            <a:br>
              <a:rPr lang="en-US" sz="2600" dirty="0"/>
            </a:br>
            <a:r>
              <a:rPr lang="en-US" sz="2400" u="sng" dirty="0">
                <a:hlinkClick r:id="rId3"/>
              </a:rPr>
              <a:t>http://www.nap.edu/catalog.php?record_id=13242</a:t>
            </a:r>
            <a:r>
              <a:rPr lang="en-US" dirty="0"/>
              <a:t/>
            </a:r>
            <a:br>
              <a:rPr lang="en-US" dirty="0"/>
            </a:br>
            <a:endParaRPr lang="en-US" sz="2000" dirty="0"/>
          </a:p>
          <a:p>
            <a:r>
              <a:rPr lang="en-US" sz="2600" dirty="0"/>
              <a:t>Facilitating Student Learning Through Contextualization </a:t>
            </a:r>
            <a:br>
              <a:rPr lang="en-US" sz="2600" dirty="0"/>
            </a:br>
            <a:r>
              <a:rPr lang="en-US" sz="2600" dirty="0"/>
              <a:t>Dolores </a:t>
            </a:r>
            <a:r>
              <a:rPr lang="en-US" sz="2600" dirty="0" err="1"/>
              <a:t>Perin</a:t>
            </a:r>
            <a:r>
              <a:rPr lang="en-US" sz="2600" dirty="0"/>
              <a:t>, February 2011, CCRC Working Paper No. 29 </a:t>
            </a:r>
            <a:r>
              <a:rPr lang="en-US" dirty="0"/>
              <a:t/>
            </a:r>
            <a:br>
              <a:rPr lang="en-US" dirty="0"/>
            </a:br>
            <a:r>
              <a:rPr lang="en-US" sz="2000" dirty="0">
                <a:hlinkClick r:id="rId4"/>
              </a:rPr>
              <a:t>http://ccrc.tc.columbia.edu/Publication.asp?UID=866 </a:t>
            </a:r>
            <a:endParaRPr lang="en-US" sz="2000" dirty="0"/>
          </a:p>
          <a:p>
            <a:endParaRPr lang="en-US" dirty="0"/>
          </a:p>
        </p:txBody>
      </p:sp>
    </p:spTree>
    <p:extLst>
      <p:ext uri="{BB962C8B-B14F-4D97-AF65-F5344CB8AC3E}">
        <p14:creationId xmlns:p14="http://schemas.microsoft.com/office/powerpoint/2010/main" val="22557222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Instructional Planning </a:t>
            </a:r>
          </a:p>
        </p:txBody>
      </p:sp>
      <p:sp>
        <p:nvSpPr>
          <p:cNvPr id="3" name="Content Placeholder 2"/>
          <p:cNvSpPr>
            <a:spLocks noGrp="1"/>
          </p:cNvSpPr>
          <p:nvPr>
            <p:ph idx="1"/>
          </p:nvPr>
        </p:nvSpPr>
        <p:spPr/>
        <p:txBody>
          <a:bodyPr/>
          <a:lstStyle/>
          <a:p>
            <a:r>
              <a:rPr lang="en-US" sz="2800" b="1" dirty="0"/>
              <a:t>Step 1: </a:t>
            </a:r>
            <a:r>
              <a:rPr lang="en-US" sz="2800" dirty="0"/>
              <a:t>Create a Curriculum Map (scope and sequence) has defined topics and clustered standards (curriculum map)</a:t>
            </a:r>
          </a:p>
          <a:p>
            <a:r>
              <a:rPr lang="en-US" sz="2800" b="1" dirty="0"/>
              <a:t>Step 2: </a:t>
            </a:r>
            <a:r>
              <a:rPr lang="en-US" sz="2800" dirty="0"/>
              <a:t>Organize Instructional Units for a Level (for an instructional period) (Units of Instruction)</a:t>
            </a:r>
          </a:p>
          <a:p>
            <a:r>
              <a:rPr lang="en-US" sz="2800" b="1" dirty="0"/>
              <a:t>Step 3: </a:t>
            </a:r>
            <a:r>
              <a:rPr lang="en-US" sz="2800" dirty="0"/>
              <a:t>Align Units with Identified Lead or Main CCR &amp; Employability Skills Standards </a:t>
            </a:r>
          </a:p>
          <a:p>
            <a:r>
              <a:rPr lang="en-US" sz="2800" b="1" dirty="0"/>
              <a:t>Step 4: </a:t>
            </a:r>
            <a:r>
              <a:rPr lang="en-US" sz="2800" dirty="0"/>
              <a:t>Identify an Appropriate Assessment for the Learning Objectives (standards)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385020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lgn="r"/>
            <a:fld id="{F3477EC8-074D-41C4-94AE-E9EA7CEEA348}" type="slidenum">
              <a:rPr>
                <a:solidFill>
                  <a:srgbClr val="FFFFFF">
                    <a:lumMod val="75000"/>
                  </a:srgbClr>
                </a:solidFill>
              </a:rPr>
              <a:pPr algn="r"/>
              <a:t>167</a:t>
            </a:fld>
            <a:endParaRPr dirty="0">
              <a:solidFill>
                <a:srgbClr val="FFFFFF">
                  <a:lumMod val="75000"/>
                </a:srgbClr>
              </a:solidFill>
            </a:endParaRPr>
          </a:p>
        </p:txBody>
      </p:sp>
      <p:sp>
        <p:nvSpPr>
          <p:cNvPr id="6" name="AutoShape 2" descr="https://files.acrobat.com/api/rrx/assets/1b47922f-8a4d-4708-ab61-390597a7ece3/preview?x-api-client-id=api_browser&amp;page=36&amp;x-user-action-name=Preview:Scroll&amp;x-user-action-id=e68774d9e92b77fa63192e3b36d63d60&amp;x-user-engagement=acti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TextBox 10"/>
          <p:cNvSpPr txBox="1"/>
          <p:nvPr/>
        </p:nvSpPr>
        <p:spPr>
          <a:xfrm>
            <a:off x="5844988" y="2366682"/>
            <a:ext cx="5719483" cy="3108543"/>
          </a:xfrm>
          <a:prstGeom prst="rect">
            <a:avLst/>
          </a:prstGeom>
          <a:noFill/>
        </p:spPr>
        <p:txBody>
          <a:bodyPr wrap="square" rtlCol="0">
            <a:spAutoFit/>
          </a:bodyPr>
          <a:lstStyle/>
          <a:p>
            <a:r>
              <a:rPr lang="en-US" sz="2800" dirty="0">
                <a:solidFill>
                  <a:prstClr val="black"/>
                </a:solidFill>
              </a:rPr>
              <a:t>A curriculum map is a flexible planning tool to organize an instructional approach to contextualized teaching and learning. It can help in the development of lesson plans using a lesson plan template.</a:t>
            </a:r>
          </a:p>
        </p:txBody>
      </p:sp>
      <p:pic>
        <p:nvPicPr>
          <p:cNvPr id="13" name="Content Placeholder 12"/>
          <p:cNvPicPr>
            <a:picLocks noGrp="1" noChangeAspect="1"/>
          </p:cNvPicPr>
          <p:nvPr>
            <p:ph idx="1"/>
          </p:nvPr>
        </p:nvPicPr>
        <p:blipFill>
          <a:blip r:embed="rId3"/>
          <a:stretch>
            <a:fillRect/>
          </a:stretch>
        </p:blipFill>
        <p:spPr>
          <a:xfrm>
            <a:off x="460375" y="2366682"/>
            <a:ext cx="4962042" cy="3349378"/>
          </a:xfrm>
          <a:prstGeom prst="rect">
            <a:avLst/>
          </a:prstGeom>
        </p:spPr>
      </p:pic>
      <p:sp>
        <p:nvSpPr>
          <p:cNvPr id="14" name="TextBox 13"/>
          <p:cNvSpPr txBox="1"/>
          <p:nvPr/>
        </p:nvSpPr>
        <p:spPr>
          <a:xfrm>
            <a:off x="878541" y="681318"/>
            <a:ext cx="10847332" cy="830997"/>
          </a:xfrm>
          <a:prstGeom prst="rect">
            <a:avLst/>
          </a:prstGeom>
          <a:noFill/>
        </p:spPr>
        <p:txBody>
          <a:bodyPr wrap="square" rtlCol="0">
            <a:spAutoFit/>
          </a:bodyPr>
          <a:lstStyle/>
          <a:p>
            <a:r>
              <a:rPr lang="en-US" sz="4800" dirty="0">
                <a:solidFill>
                  <a:prstClr val="black"/>
                </a:solidFill>
              </a:rPr>
              <a:t>Curriculum Mapping</a:t>
            </a:r>
          </a:p>
        </p:txBody>
      </p:sp>
    </p:spTree>
    <p:extLst>
      <p:ext uri="{BB962C8B-B14F-4D97-AF65-F5344CB8AC3E}">
        <p14:creationId xmlns:p14="http://schemas.microsoft.com/office/powerpoint/2010/main" val="46144160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hlinkClick r:id="rId3"/>
              </a:rPr>
              <a:t>https://www.engageny.org/resource/grade-7-mathematics-module-1</a:t>
            </a:r>
            <a:endParaRPr lang="en-US" dirty="0"/>
          </a:p>
          <a:p>
            <a:endParaRPr lang="en-US" dirty="0"/>
          </a:p>
          <a:p>
            <a:r>
              <a:rPr lang="en-US" dirty="0">
                <a:hlinkClick r:id="rId4"/>
              </a:rPr>
              <a:t>http://www.freeportschools.org/Assets/Curriculum_Office/120315_CURRICULUM.pdf?t=635847509991170000</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rPr>
              <a:pPr algn="r" fontAlgn="base">
                <a:spcBef>
                  <a:spcPct val="0"/>
                </a:spcBef>
                <a:spcAft>
                  <a:spcPct val="0"/>
                </a:spcAft>
              </a:pPr>
              <a:t>168</a:t>
            </a:fld>
            <a:endParaRPr lang="en-US" dirty="0">
              <a:solidFill>
                <a:srgbClr val="FFFFFF">
                  <a:lumMod val="75000"/>
                </a:srgbClr>
              </a:solidFill>
            </a:endParaRPr>
          </a:p>
        </p:txBody>
      </p:sp>
      <p:sp>
        <p:nvSpPr>
          <p:cNvPr id="5" name="Title 4"/>
          <p:cNvSpPr>
            <a:spLocks noGrp="1"/>
          </p:cNvSpPr>
          <p:nvPr>
            <p:ph type="title"/>
          </p:nvPr>
        </p:nvSpPr>
        <p:spPr>
          <a:xfrm>
            <a:off x="737062" y="511233"/>
            <a:ext cx="9448800" cy="1066800"/>
          </a:xfrm>
        </p:spPr>
        <p:txBody>
          <a:bodyPr/>
          <a:lstStyle/>
          <a:p>
            <a:r>
              <a:rPr lang="en-US" dirty="0"/>
              <a:t>Resources and Examples from K-12</a:t>
            </a:r>
          </a:p>
        </p:txBody>
      </p:sp>
    </p:spTree>
    <p:extLst>
      <p:ext uri="{BB962C8B-B14F-4D97-AF65-F5344CB8AC3E}">
        <p14:creationId xmlns:p14="http://schemas.microsoft.com/office/powerpoint/2010/main" val="6942797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Create Curriculum Map</a:t>
            </a:r>
          </a:p>
        </p:txBody>
      </p:sp>
      <p:sp>
        <p:nvSpPr>
          <p:cNvPr id="3" name="Content Placeholder 2"/>
          <p:cNvSpPr>
            <a:spLocks noGrp="1"/>
          </p:cNvSpPr>
          <p:nvPr>
            <p:ph idx="1"/>
          </p:nvPr>
        </p:nvSpPr>
        <p:spPr/>
        <p:txBody>
          <a:bodyPr/>
          <a:lstStyle/>
          <a:p>
            <a:pPr lvl="0"/>
            <a:r>
              <a:rPr lang="en-US" sz="2600" dirty="0"/>
              <a:t>What is the length of time of a unit of instruction for each content area and educational level?</a:t>
            </a:r>
          </a:p>
          <a:p>
            <a:pPr lvl="0"/>
            <a:r>
              <a:rPr lang="en-US" sz="2600" dirty="0"/>
              <a:t>Multi-level? How will you organize your classroom?</a:t>
            </a:r>
          </a:p>
          <a:p>
            <a:pPr lvl="0"/>
            <a:r>
              <a:rPr lang="en-US" sz="2600" dirty="0"/>
              <a:t>What “theme” will you give each unit? </a:t>
            </a:r>
          </a:p>
          <a:p>
            <a:pPr lvl="0"/>
            <a:r>
              <a:rPr lang="en-US" sz="2600" dirty="0"/>
              <a:t>What are the essential question(s) for the units? </a:t>
            </a:r>
          </a:p>
          <a:p>
            <a:pPr lvl="1"/>
            <a:r>
              <a:rPr lang="en-US" sz="2200" dirty="0"/>
              <a:t>Essential questions should be written so that learners are able to understand terminology in the question. The questions identified for a unit of instruction should be logically sequenced. The collaborative exercise among teacher team members to create essential questions will enrich the content of the unit.</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rPr>
              <a:pPr algn="r" fontAlgn="base">
                <a:spcBef>
                  <a:spcPct val="0"/>
                </a:spcBef>
                <a:spcAft>
                  <a:spcPct val="0"/>
                </a:spcAft>
              </a:pPr>
              <a:t>169</a:t>
            </a:fld>
            <a:endParaRPr lang="en-US" dirty="0">
              <a:solidFill>
                <a:srgbClr val="FFFFFF">
                  <a:lumMod val="75000"/>
                </a:srgbClr>
              </a:solidFill>
            </a:endParaRPr>
          </a:p>
        </p:txBody>
      </p:sp>
    </p:spTree>
    <p:extLst>
      <p:ext uri="{BB962C8B-B14F-4D97-AF65-F5344CB8AC3E}">
        <p14:creationId xmlns:p14="http://schemas.microsoft.com/office/powerpoint/2010/main" val="390530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critical thinking </a:t>
            </a:r>
          </a:p>
        </p:txBody>
      </p:sp>
      <p:graphicFrame>
        <p:nvGraphicFramePr>
          <p:cNvPr id="4" name="Content Placeholder 3"/>
          <p:cNvGraphicFramePr>
            <a:graphicFrameLocks noGrp="1"/>
          </p:cNvGraphicFramePr>
          <p:nvPr>
            <p:ph idx="1"/>
            <p:extLst/>
          </p:nvPr>
        </p:nvGraphicFramePr>
        <p:xfrm>
          <a:off x="1905000" y="1981201"/>
          <a:ext cx="8534400" cy="4980070"/>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42098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399861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905000" y="3124201"/>
            <a:ext cx="2057400" cy="3139321"/>
          </a:xfrm>
          <a:prstGeom prst="rect">
            <a:avLst/>
          </a:prstGeom>
          <a:noFill/>
        </p:spPr>
        <p:txBody>
          <a:bodyPr wrap="square" rtlCol="0">
            <a:spAutoFit/>
          </a:bodyPr>
          <a:lstStyle/>
          <a:p>
            <a:pPr algn="ctr"/>
            <a:r>
              <a:rPr lang="en-US" dirty="0"/>
              <a:t> </a:t>
            </a:r>
            <a:r>
              <a:rPr lang="en-US" b="1" dirty="0"/>
              <a:t>Using the chart, identify all the facts from the scenario that are presented to you. </a:t>
            </a:r>
          </a:p>
          <a:p>
            <a:pPr algn="ctr"/>
            <a:endParaRPr lang="en-US" b="1" dirty="0"/>
          </a:p>
          <a:p>
            <a:pPr algn="ctr"/>
            <a:r>
              <a:rPr lang="en-US" b="1" dirty="0"/>
              <a:t> Remember to stick to the facts. </a:t>
            </a:r>
          </a:p>
          <a:p>
            <a:pPr algn="ctr"/>
            <a:endParaRPr lang="en-US" b="1" dirty="0"/>
          </a:p>
          <a:p>
            <a:endParaRPr lang="en-US" dirty="0"/>
          </a:p>
        </p:txBody>
      </p:sp>
      <p:sp>
        <p:nvSpPr>
          <p:cNvPr id="5" name="TextBox 4"/>
          <p:cNvSpPr txBox="1"/>
          <p:nvPr/>
        </p:nvSpPr>
        <p:spPr>
          <a:xfrm>
            <a:off x="4114800" y="2590800"/>
            <a:ext cx="1981200" cy="3970318"/>
          </a:xfrm>
          <a:prstGeom prst="rect">
            <a:avLst/>
          </a:prstGeom>
          <a:noFill/>
        </p:spPr>
        <p:txBody>
          <a:bodyPr wrap="square" rtlCol="0">
            <a:spAutoFit/>
          </a:bodyPr>
          <a:lstStyle/>
          <a:p>
            <a:pPr algn="ctr"/>
            <a:r>
              <a:rPr lang="en-US" b="1" dirty="0">
                <a:solidFill>
                  <a:srgbClr val="FF0000"/>
                </a:solidFill>
              </a:rPr>
              <a:t>Record any assumptions you may have about the scenario that were not illustrated in the text. </a:t>
            </a:r>
          </a:p>
          <a:p>
            <a:pPr algn="ctr"/>
            <a:endParaRPr lang="en-US" b="1" dirty="0">
              <a:solidFill>
                <a:srgbClr val="FF0000"/>
              </a:solidFill>
            </a:endParaRPr>
          </a:p>
          <a:p>
            <a:pPr algn="ctr"/>
            <a:r>
              <a:rPr lang="en-US" b="1" dirty="0">
                <a:solidFill>
                  <a:srgbClr val="FF0000"/>
                </a:solidFill>
              </a:rPr>
              <a:t>Determine </a:t>
            </a:r>
            <a:r>
              <a:rPr lang="en-US" b="1" u="sng" dirty="0">
                <a:solidFill>
                  <a:srgbClr val="FF0000"/>
                </a:solidFill>
              </a:rPr>
              <a:t>with </a:t>
            </a:r>
            <a:r>
              <a:rPr lang="en-US" b="1" dirty="0">
                <a:solidFill>
                  <a:srgbClr val="FF0000"/>
                </a:solidFill>
              </a:rPr>
              <a:t>your teammates if it’s an assumption or a fact. </a:t>
            </a:r>
          </a:p>
        </p:txBody>
      </p:sp>
    </p:spTree>
    <p:extLst>
      <p:ext uri="{BB962C8B-B14F-4D97-AF65-F5344CB8AC3E}">
        <p14:creationId xmlns:p14="http://schemas.microsoft.com/office/powerpoint/2010/main" val="29979412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Let’s Co-create a Map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0430" y="1804948"/>
            <a:ext cx="6846919" cy="4897236"/>
          </a:xfrm>
        </p:spPr>
      </p:pic>
      <p:sp>
        <p:nvSpPr>
          <p:cNvPr id="4" name="Slide Number Placeholder 3"/>
          <p:cNvSpPr>
            <a:spLocks noGrp="1"/>
          </p:cNvSpPr>
          <p:nvPr>
            <p:ph type="sldNum" sz="quarter" idx="10"/>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rPr>
              <a:pPr algn="r" fontAlgn="base">
                <a:spcBef>
                  <a:spcPct val="0"/>
                </a:spcBef>
                <a:spcAft>
                  <a:spcPct val="0"/>
                </a:spcAft>
              </a:pPr>
              <a:t>170</a:t>
            </a:fld>
            <a:endParaRPr lang="en-US" dirty="0">
              <a:solidFill>
                <a:srgbClr val="FFFFFF">
                  <a:lumMod val="75000"/>
                </a:srgbClr>
              </a:solidFill>
            </a:endParaRPr>
          </a:p>
        </p:txBody>
      </p:sp>
    </p:spTree>
    <p:extLst>
      <p:ext uri="{BB962C8B-B14F-4D97-AF65-F5344CB8AC3E}">
        <p14:creationId xmlns:p14="http://schemas.microsoft.com/office/powerpoint/2010/main" val="42184799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05070" y="493041"/>
            <a:ext cx="8458229" cy="709865"/>
          </a:xfrm>
        </p:spPr>
        <p:txBody>
          <a:bodyPr>
            <a:noAutofit/>
          </a:bodyPr>
          <a:lstStyle/>
          <a:p>
            <a:pPr algn="ctr"/>
            <a:r>
              <a:rPr lang="en-US" sz="4800" dirty="0">
                <a:solidFill>
                  <a:schemeClr val="tx1"/>
                </a:solidFill>
              </a:rPr>
              <a:t>Curriculum Map</a:t>
            </a:r>
          </a:p>
        </p:txBody>
      </p:sp>
      <p:sp>
        <p:nvSpPr>
          <p:cNvPr id="4" name="Footer Placeholder 3"/>
          <p:cNvSpPr>
            <a:spLocks noGrp="1"/>
          </p:cNvSpPr>
          <p:nvPr>
            <p:ph type="ftr" sz="quarter" idx="11"/>
          </p:nvPr>
        </p:nvSpPr>
        <p:spPr/>
        <p:txBody>
          <a:bodyPr/>
          <a:lstStyle/>
          <a:p>
            <a:r>
              <a:rPr lang="en-US">
                <a:solidFill>
                  <a:prstClr val="white"/>
                </a:solidFill>
              </a:rPr>
              <a:t>Carson Consulting &amp; Training, LLC</a:t>
            </a:r>
            <a:endParaRPr lang="en-US" dirty="0">
              <a:solidFill>
                <a:prstClr val="white"/>
              </a:solidFill>
            </a:endParaRPr>
          </a:p>
        </p:txBody>
      </p:sp>
      <p:graphicFrame>
        <p:nvGraphicFramePr>
          <p:cNvPr id="8" name="Content Placeholder 7"/>
          <p:cNvGraphicFramePr>
            <a:graphicFrameLocks noGrp="1"/>
          </p:cNvGraphicFramePr>
          <p:nvPr>
            <p:ph idx="1"/>
            <p:extLst/>
          </p:nvPr>
        </p:nvGraphicFramePr>
        <p:xfrm>
          <a:off x="358589" y="1202907"/>
          <a:ext cx="11421036" cy="5162590"/>
        </p:xfrm>
        <a:graphic>
          <a:graphicData uri="http://schemas.openxmlformats.org/drawingml/2006/table">
            <a:tbl>
              <a:tblPr firstRow="1" firstCol="1" bandRow="1"/>
              <a:tblGrid>
                <a:gridCol w="3806424">
                  <a:extLst>
                    <a:ext uri="{9D8B030D-6E8A-4147-A177-3AD203B41FA5}">
                      <a16:colId xmlns:a16="http://schemas.microsoft.com/office/drawing/2014/main" xmlns="" val="20000"/>
                    </a:ext>
                  </a:extLst>
                </a:gridCol>
                <a:gridCol w="3807306">
                  <a:extLst>
                    <a:ext uri="{9D8B030D-6E8A-4147-A177-3AD203B41FA5}">
                      <a16:colId xmlns:a16="http://schemas.microsoft.com/office/drawing/2014/main" xmlns="" val="20001"/>
                    </a:ext>
                  </a:extLst>
                </a:gridCol>
                <a:gridCol w="3807306">
                  <a:extLst>
                    <a:ext uri="{9D8B030D-6E8A-4147-A177-3AD203B41FA5}">
                      <a16:colId xmlns:a16="http://schemas.microsoft.com/office/drawing/2014/main" xmlns="" val="20002"/>
                    </a:ext>
                  </a:extLst>
                </a:gridCol>
              </a:tblGrid>
              <a:tr h="854593">
                <a:tc>
                  <a:txBody>
                    <a:bodyPr/>
                    <a:lstStyle/>
                    <a:p>
                      <a:pPr marL="0" marR="0" algn="ctr">
                        <a:lnSpc>
                          <a:spcPct val="107000"/>
                        </a:lnSpc>
                        <a:spcBef>
                          <a:spcPts val="0"/>
                        </a:spcBef>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Time Period of Instructional Map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of weeks/days; class periods/minutes)</a:t>
                      </a:r>
                    </a:p>
                    <a:p>
                      <a:pPr marL="0" marR="0" algn="ctr">
                        <a:lnSpc>
                          <a:spcPct val="107000"/>
                        </a:lnSpc>
                        <a:spcBef>
                          <a:spcPts val="0"/>
                        </a:spcBef>
                        <a:spcAft>
                          <a:spcPts val="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7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Class Structure: </a:t>
                      </a:r>
                      <a:r>
                        <a:rPr lang="en-US" sz="700">
                          <a:effectLst/>
                          <a:latin typeface="Calibri" panose="020F0502020204030204" pitchFamily="34" charset="0"/>
                          <a:ea typeface="Calibri" panose="020F0502020204030204" pitchFamily="34" charset="0"/>
                          <a:cs typeface="Times New Roman" panose="02020603050405020304" pitchFamily="18" charset="0"/>
                        </a:rPr>
                        <a:t>(Check applicable items)</a:t>
                      </a:r>
                    </a:p>
                    <a:p>
                      <a:pPr marL="342900" marR="0" lvl="0" indent="-342900">
                        <a:lnSpc>
                          <a:spcPct val="107000"/>
                        </a:lnSpc>
                        <a:spcBef>
                          <a:spcPts val="0"/>
                        </a:spcBef>
                        <a:spcAft>
                          <a:spcPts val="0"/>
                        </a:spcAft>
                        <a:buSzPts val="1000"/>
                        <a:buFont typeface="Calibri" panose="020F0502020204030204" pitchFamily="34" charset="0"/>
                        <a:buChar char="□"/>
                      </a:pPr>
                      <a:r>
                        <a:rPr lang="en-US" sz="700">
                          <a:effectLst/>
                          <a:latin typeface="Calibri" panose="020F0502020204030204" pitchFamily="34" charset="0"/>
                          <a:ea typeface="Calibri" panose="020F0502020204030204" pitchFamily="34" charset="0"/>
                          <a:cs typeface="Times New Roman" panose="02020603050405020304" pitchFamily="18" charset="0"/>
                        </a:rPr>
                        <a:t>Open entry                 </a:t>
                      </a:r>
                    </a:p>
                    <a:p>
                      <a:pPr marL="342900" marR="0" lvl="0" indent="-342900">
                        <a:lnSpc>
                          <a:spcPct val="107000"/>
                        </a:lnSpc>
                        <a:spcBef>
                          <a:spcPts val="0"/>
                        </a:spcBef>
                        <a:spcAft>
                          <a:spcPts val="0"/>
                        </a:spcAft>
                        <a:buSzPts val="1000"/>
                        <a:buFont typeface="Calibri" panose="020F0502020204030204" pitchFamily="34" charset="0"/>
                        <a:buChar char="□"/>
                      </a:pPr>
                      <a:r>
                        <a:rPr lang="en-US" sz="700">
                          <a:effectLst/>
                          <a:latin typeface="Calibri" panose="020F0502020204030204" pitchFamily="34" charset="0"/>
                          <a:ea typeface="Calibri" panose="020F0502020204030204" pitchFamily="34" charset="0"/>
                          <a:cs typeface="Times New Roman" panose="02020603050405020304" pitchFamily="18" charset="0"/>
                        </a:rPr>
                        <a:t>Managed Enrollment</a:t>
                      </a: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NRS Levels: </a:t>
                      </a:r>
                      <a:r>
                        <a:rPr lang="en-US" sz="700">
                          <a:effectLst/>
                          <a:latin typeface="Calibri" panose="020F0502020204030204" pitchFamily="34" charset="0"/>
                          <a:ea typeface="Calibri" panose="020F0502020204030204" pitchFamily="34" charset="0"/>
                          <a:cs typeface="Times New Roman" panose="02020603050405020304" pitchFamily="18" charset="0"/>
                        </a:rPr>
                        <a:t>(circle applicable items)</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Pre-secondary: ABE  1   2   3    ESL  1   2   3   4    5</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Intermediate &amp; Secondary: ABE 4   ASE  5  6  ESL  6</a:t>
                      </a: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88685">
                <a:tc gridSpan="3">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Instructional Strands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427297">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What academic skills will students know and be able to do? </a:t>
                      </a:r>
                      <a:r>
                        <a:rPr lang="en-US" sz="700">
                          <a:effectLst/>
                          <a:latin typeface="Calibri" panose="020F0502020204030204" pitchFamily="34" charset="0"/>
                          <a:ea typeface="Calibri" panose="020F0502020204030204" pitchFamily="34" charset="0"/>
                          <a:cs typeface="Times New Roman" panose="02020603050405020304" pitchFamily="18" charset="0"/>
                        </a:rPr>
                        <a:t>(AE CCRS) </a:t>
                      </a: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List standards</a:t>
                      </a: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What employability skills will the students learn?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a:effectLst/>
                          <a:latin typeface="Calibri" panose="020F0502020204030204" pitchFamily="34" charset="0"/>
                          <a:ea typeface="Calibri" panose="020F0502020204030204" pitchFamily="34" charset="0"/>
                          <a:cs typeface="Times New Roman" panose="02020603050405020304" pitchFamily="18" charset="0"/>
                        </a:rPr>
                        <a:t>List skills</a:t>
                      </a: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What career context will be used to contextualize instruction?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r>
                        <a:rPr lang="en-US" sz="700">
                          <a:effectLst/>
                          <a:latin typeface="Calibri" panose="020F0502020204030204" pitchFamily="34" charset="0"/>
                          <a:ea typeface="Calibri" panose="020F0502020204030204" pitchFamily="34" charset="0"/>
                          <a:cs typeface="Times New Roman" panose="02020603050405020304" pitchFamily="18" charset="0"/>
                        </a:rPr>
                        <a:t>(Career Awareness, CTE, or Career Pathways)</a:t>
                      </a: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10002"/>
                  </a:ext>
                </a:extLst>
              </a:tr>
              <a:tr h="755262">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30934">
                <a:tc gridSpan="3">
                  <a:txBody>
                    <a:bodyPr/>
                    <a:lstStyle/>
                    <a:p>
                      <a:pPr marL="0" marR="0">
                        <a:lnSpc>
                          <a:spcPct val="107000"/>
                        </a:lnSpc>
                        <a:spcBef>
                          <a:spcPts val="0"/>
                        </a:spcBef>
                        <a:spcAft>
                          <a:spcPts val="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Unit of Instruction Name--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569729">
                <a:tc gridSpan="2">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List the primary learning activities below and indicate which of the three instructional strands will be integrated into each.</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Identify the activities you will use to assess students’ ability to demonstrate their understanding of new concepts and to apply new skills.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5"/>
                  </a:ext>
                </a:extLst>
              </a:tr>
              <a:tr h="732441">
                <a:tc>
                  <a:txBody>
                    <a:bodyPr/>
                    <a:lstStyle/>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Academic          Employability        Career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Academic          Employability        Career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2286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52801">
                <a:tc>
                  <a:txBody>
                    <a:bodyPr/>
                    <a:lstStyle/>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Academic          Employability        Career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00" b="1">
                          <a:effectLst/>
                          <a:latin typeface="Calibri" panose="020F0502020204030204" pitchFamily="34" charset="0"/>
                          <a:ea typeface="Calibri" panose="020F0502020204030204" pitchFamily="34" charset="0"/>
                          <a:cs typeface="Times New Roman" panose="02020603050405020304" pitchFamily="18" charset="0"/>
                        </a:rPr>
                        <a:t>Academic          Employability        Career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7"/>
                  </a:ext>
                </a:extLst>
              </a:tr>
              <a:tr h="650848">
                <a:tc gridSpan="3">
                  <a:txBody>
                    <a:bodyPr/>
                    <a:lstStyle/>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Resources/Materials Needed: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438" marR="454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bl>
          </a:graphicData>
        </a:graphic>
      </p:graphicFrame>
      <p:sp>
        <p:nvSpPr>
          <p:cNvPr id="3" name="TextBox 2"/>
          <p:cNvSpPr txBox="1"/>
          <p:nvPr/>
        </p:nvSpPr>
        <p:spPr>
          <a:xfrm rot="1320746">
            <a:off x="2810038" y="3368875"/>
            <a:ext cx="6156088" cy="892552"/>
          </a:xfrm>
          <a:prstGeom prst="rect">
            <a:avLst/>
          </a:prstGeom>
          <a:noFill/>
        </p:spPr>
        <p:txBody>
          <a:bodyPr wrap="square" rtlCol="0">
            <a:spAutoFit/>
          </a:bodyPr>
          <a:lstStyle/>
          <a:p>
            <a:pPr algn="ctr"/>
            <a:r>
              <a:rPr lang="en-US" sz="5200" dirty="0">
                <a:solidFill>
                  <a:srgbClr val="002060"/>
                </a:solidFill>
                <a:effectLst>
                  <a:outerShdw blurRad="38100" dist="38100" dir="2700000" algn="tl">
                    <a:srgbClr val="000000">
                      <a:alpha val="43137"/>
                    </a:srgbClr>
                  </a:outerShdw>
                </a:effectLst>
              </a:rPr>
              <a:t>Your TURN!</a:t>
            </a:r>
          </a:p>
        </p:txBody>
      </p:sp>
    </p:spTree>
    <p:extLst>
      <p:ext uri="{BB962C8B-B14F-4D97-AF65-F5344CB8AC3E}">
        <p14:creationId xmlns:p14="http://schemas.microsoft.com/office/powerpoint/2010/main" val="4718366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Organize Instructional Units</a:t>
            </a:r>
          </a:p>
        </p:txBody>
      </p:sp>
      <p:sp>
        <p:nvSpPr>
          <p:cNvPr id="3" name="Content Placeholder 2"/>
          <p:cNvSpPr>
            <a:spLocks noGrp="1"/>
          </p:cNvSpPr>
          <p:nvPr>
            <p:ph idx="1"/>
          </p:nvPr>
        </p:nvSpPr>
        <p:spPr/>
        <p:txBody>
          <a:bodyPr/>
          <a:lstStyle/>
          <a:p>
            <a:pPr marL="0" indent="0">
              <a:buNone/>
            </a:pPr>
            <a:endParaRPr lang="en-US" sz="3200" b="1" dirty="0"/>
          </a:p>
          <a:p>
            <a:pPr marL="0" indent="0">
              <a:buNone/>
            </a:pPr>
            <a:r>
              <a:rPr lang="en-US" sz="3200" b="1" dirty="0"/>
              <a:t>What is an instructional unit?</a:t>
            </a:r>
          </a:p>
          <a:p>
            <a:pPr marL="0" indent="0">
              <a:buNone/>
            </a:pPr>
            <a:endParaRPr lang="en-US" sz="2800" dirty="0"/>
          </a:p>
          <a:p>
            <a:pPr marL="0" indent="0">
              <a:buNone/>
            </a:pPr>
            <a:r>
              <a:rPr lang="en-US" sz="3200" dirty="0"/>
              <a:t>A sequence of lessons tied together. </a:t>
            </a:r>
          </a:p>
        </p:txBody>
      </p:sp>
      <p:sp>
        <p:nvSpPr>
          <p:cNvPr id="4" name="Slide Number Placeholder 3"/>
          <p:cNvSpPr>
            <a:spLocks noGrp="1"/>
          </p:cNvSpPr>
          <p:nvPr>
            <p:ph type="sldNum" sz="quarter" idx="10"/>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rPr>
              <a:pPr algn="r" fontAlgn="base">
                <a:spcBef>
                  <a:spcPct val="0"/>
                </a:spcBef>
                <a:spcAft>
                  <a:spcPct val="0"/>
                </a:spcAft>
              </a:pPr>
              <a:t>172</a:t>
            </a:fld>
            <a:endParaRPr lang="en-US" dirty="0">
              <a:solidFill>
                <a:srgbClr val="FFFFFF">
                  <a:lumMod val="75000"/>
                </a:srgb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2720" y="2627118"/>
            <a:ext cx="3946113" cy="3735506"/>
          </a:xfrm>
          <a:prstGeom prst="rect">
            <a:avLst/>
          </a:prstGeom>
        </p:spPr>
      </p:pic>
    </p:spTree>
    <p:extLst>
      <p:ext uri="{BB962C8B-B14F-4D97-AF65-F5344CB8AC3E}">
        <p14:creationId xmlns:p14="http://schemas.microsoft.com/office/powerpoint/2010/main" val="23234187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Road map with a targ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44" y="300939"/>
            <a:ext cx="5147429" cy="2648300"/>
          </a:xfrm>
          <a:prstGeom prst="rect">
            <a:avLst/>
          </a:prstGeom>
        </p:spPr>
      </p:pic>
      <p:sp>
        <p:nvSpPr>
          <p:cNvPr id="5" name="TextBox 4"/>
          <p:cNvSpPr txBox="1"/>
          <p:nvPr/>
        </p:nvSpPr>
        <p:spPr>
          <a:xfrm>
            <a:off x="5330973" y="470927"/>
            <a:ext cx="6861026" cy="2308324"/>
          </a:xfrm>
          <a:prstGeom prst="rect">
            <a:avLst/>
          </a:prstGeom>
          <a:solidFill>
            <a:schemeClr val="accent3">
              <a:lumMod val="40000"/>
              <a:lumOff val="60000"/>
            </a:schemeClr>
          </a:solidFill>
        </p:spPr>
        <p:txBody>
          <a:bodyPr wrap="square" rtlCol="0">
            <a:spAutoFit/>
          </a:bodyPr>
          <a:lstStyle/>
          <a:p>
            <a:r>
              <a:rPr lang="en-US" sz="2400" b="1" dirty="0">
                <a:latin typeface="Lucida Sans"/>
                <a:cs typeface="Lucida Sans"/>
              </a:rPr>
              <a:t>Unit</a:t>
            </a:r>
          </a:p>
          <a:p>
            <a:endParaRPr lang="en-US" sz="2400" b="1" dirty="0">
              <a:latin typeface="Lucida Sans"/>
              <a:cs typeface="Lucida Sans"/>
            </a:endParaRPr>
          </a:p>
          <a:p>
            <a:pPr lvl="0"/>
            <a:r>
              <a:rPr lang="en-US" sz="2000" b="1" dirty="0">
                <a:latin typeface="Lucida Sans"/>
                <a:cs typeface="Lucida Sans"/>
              </a:rPr>
              <a:t>A road map of lead and supporting standards clustered in a meaningful way to reach a learning destination</a:t>
            </a:r>
          </a:p>
          <a:p>
            <a:endParaRPr lang="en-US" dirty="0"/>
          </a:p>
          <a:p>
            <a:endParaRPr lang="en-US" dirty="0"/>
          </a:p>
        </p:txBody>
      </p:sp>
      <p:pic>
        <p:nvPicPr>
          <p:cNvPr id="6" name="Picture 5" descr="Road map with pinpoin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44" y="2949239"/>
            <a:ext cx="5147427" cy="3422035"/>
          </a:xfrm>
          <a:prstGeom prst="rect">
            <a:avLst/>
          </a:prstGeom>
        </p:spPr>
      </p:pic>
      <p:sp>
        <p:nvSpPr>
          <p:cNvPr id="7" name="TextBox 6"/>
          <p:cNvSpPr txBox="1"/>
          <p:nvPr/>
        </p:nvSpPr>
        <p:spPr>
          <a:xfrm>
            <a:off x="5330971" y="2859764"/>
            <a:ext cx="6861028" cy="3293209"/>
          </a:xfrm>
          <a:prstGeom prst="rect">
            <a:avLst/>
          </a:prstGeom>
          <a:solidFill>
            <a:schemeClr val="accent6">
              <a:lumMod val="40000"/>
              <a:lumOff val="60000"/>
            </a:schemeClr>
          </a:solidFill>
        </p:spPr>
        <p:txBody>
          <a:bodyPr wrap="square" rtlCol="0">
            <a:spAutoFit/>
          </a:bodyPr>
          <a:lstStyle/>
          <a:p>
            <a:pPr lvl="0"/>
            <a:r>
              <a:rPr lang="en-US" sz="2400" b="1" dirty="0">
                <a:latin typeface="Lucida Sans"/>
                <a:cs typeface="Lucida Sans"/>
              </a:rPr>
              <a:t>Lessons</a:t>
            </a:r>
          </a:p>
          <a:p>
            <a:pPr lvl="0"/>
            <a:endParaRPr lang="en-US" sz="2400" b="1" dirty="0">
              <a:latin typeface="Lucida Sans"/>
              <a:cs typeface="Lucida Sans"/>
            </a:endParaRPr>
          </a:p>
          <a:p>
            <a:pPr lvl="0"/>
            <a:r>
              <a:rPr lang="en-US" sz="2000" b="1" dirty="0">
                <a:latin typeface="Lucida Sans"/>
                <a:cs typeface="Lucida Sans"/>
              </a:rPr>
              <a:t>A series of targets the student must reach within a unit. They are sequenced to engage and scaffold the student into arriving at the unit destination.</a:t>
            </a:r>
          </a:p>
          <a:p>
            <a:endParaRPr lang="en-US" sz="2000" b="1" dirty="0">
              <a:latin typeface="Lucida Sans"/>
              <a:cs typeface="Lucida Sans"/>
            </a:endParaRPr>
          </a:p>
          <a:p>
            <a:pPr lvl="0"/>
            <a:r>
              <a:rPr lang="en-US" sz="2000" b="1" dirty="0">
                <a:latin typeface="Lucida Sans"/>
                <a:cs typeface="Lucida Sans"/>
              </a:rPr>
              <a:t>Each lesson develops around selected lead and supporting standards to focus and measure student  acquisition of knowledge and skills.</a:t>
            </a:r>
          </a:p>
          <a:p>
            <a:endParaRPr lang="en-US" sz="2000" dirty="0"/>
          </a:p>
        </p:txBody>
      </p:sp>
    </p:spTree>
    <p:extLst>
      <p:ext uri="{BB962C8B-B14F-4D97-AF65-F5344CB8AC3E}">
        <p14:creationId xmlns:p14="http://schemas.microsoft.com/office/powerpoint/2010/main" val="2334447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rPr>
              <a:pPr algn="r" fontAlgn="base">
                <a:spcBef>
                  <a:spcPct val="0"/>
                </a:spcBef>
                <a:spcAft>
                  <a:spcPct val="0"/>
                </a:spcAft>
              </a:pPr>
              <a:t>174</a:t>
            </a:fld>
            <a:endParaRPr lang="en-US" dirty="0">
              <a:solidFill>
                <a:srgbClr val="FFFFFF">
                  <a:lumMod val="75000"/>
                </a:srgbClr>
              </a:solidFill>
            </a:endParaRPr>
          </a:p>
        </p:txBody>
      </p:sp>
      <p:sp>
        <p:nvSpPr>
          <p:cNvPr id="6" name="Content Placeholder 5"/>
          <p:cNvSpPr>
            <a:spLocks noGrp="1"/>
          </p:cNvSpPr>
          <p:nvPr>
            <p:ph idx="1"/>
          </p:nvPr>
        </p:nvSpPr>
        <p:spPr/>
        <p:txBody>
          <a:bodyPr/>
          <a:lstStyle/>
          <a:p>
            <a:endParaRPr lang="en-US" dirty="0"/>
          </a:p>
        </p:txBody>
      </p:sp>
      <p:sp>
        <p:nvSpPr>
          <p:cNvPr id="7" name="Title 1"/>
          <p:cNvSpPr txBox="1">
            <a:spLocks/>
          </p:cNvSpPr>
          <p:nvPr/>
        </p:nvSpPr>
        <p:spPr>
          <a:xfrm>
            <a:off x="261257" y="318053"/>
            <a:ext cx="11793893" cy="5933458"/>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 lastClr="FFFFFF"/>
                </a:solidFill>
                <a:effectLst/>
                <a:uLnTx/>
                <a:uFillTx/>
                <a:latin typeface="Chalkboard"/>
                <a:ea typeface="+mn-ea"/>
                <a:cs typeface="Chalkboard"/>
              </a:rPr>
              <a:t>When you enter the classroom, how do you approach your teaching?</a:t>
            </a: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t/>
            </a:r>
            <a:br>
              <a:rPr kumimoji="0" lang="en-US" sz="3600" b="1" i="0" u="none" strike="noStrike" kern="1200" cap="none" spc="0" normalizeH="0" baseline="0" noProof="0" dirty="0">
                <a:ln>
                  <a:noFill/>
                </a:ln>
                <a:solidFill>
                  <a:sysClr val="window" lastClr="FFFFFF"/>
                </a:solidFill>
                <a:effectLst/>
                <a:uLnTx/>
                <a:uFillTx/>
                <a:latin typeface="Chalkboard"/>
                <a:ea typeface="+mn-ea"/>
                <a:cs typeface="Chalkboard"/>
              </a:rPr>
            </a:br>
            <a:r>
              <a:rPr kumimoji="0" lang="en-US" sz="4000" b="1" i="0" u="none" strike="noStrike" kern="1200" cap="none" spc="0" normalizeH="0" baseline="0" noProof="0" dirty="0">
                <a:ln>
                  <a:noFill/>
                </a:ln>
                <a:solidFill>
                  <a:sysClr val="window" lastClr="FFFFFF"/>
                </a:solidFill>
                <a:effectLst/>
                <a:uLnTx/>
                <a:uFillTx/>
                <a:latin typeface="Chalkboard"/>
                <a:ea typeface="+mn-ea"/>
                <a:cs typeface="Chalkboard"/>
              </a:rPr>
              <a:t>What questions do you ask yourself?</a:t>
            </a:r>
          </a:p>
        </p:txBody>
      </p:sp>
      <p:pic>
        <p:nvPicPr>
          <p:cNvPr id="8" name="Picture 7"/>
          <p:cNvPicPr>
            <a:picLocks noChangeAspect="1"/>
          </p:cNvPicPr>
          <p:nvPr/>
        </p:nvPicPr>
        <p:blipFill>
          <a:blip r:embed="rId2"/>
          <a:stretch>
            <a:fillRect/>
          </a:stretch>
        </p:blipFill>
        <p:spPr>
          <a:xfrm>
            <a:off x="4190835" y="2084715"/>
            <a:ext cx="3810330" cy="2688569"/>
          </a:xfrm>
          <a:prstGeom prst="rect">
            <a:avLst/>
          </a:prstGeom>
        </p:spPr>
      </p:pic>
    </p:spTree>
    <p:extLst>
      <p:ext uri="{BB962C8B-B14F-4D97-AF65-F5344CB8AC3E}">
        <p14:creationId xmlns:p14="http://schemas.microsoft.com/office/powerpoint/2010/main" val="5549016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192" y="317240"/>
            <a:ext cx="11551298" cy="6312159"/>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marL="0" indent="0">
              <a:buNone/>
            </a:pPr>
            <a:r>
              <a:rPr lang="en-US" sz="4300" b="1" dirty="0">
                <a:latin typeface="Bangla MN"/>
                <a:cs typeface="Bangla MN"/>
              </a:rPr>
              <a:t>Begin with the end in mind…</a:t>
            </a:r>
          </a:p>
          <a:p>
            <a:pPr marL="0" indent="0">
              <a:buNone/>
            </a:pPr>
            <a:endParaRPr lang="en-US" sz="2400" b="1" dirty="0"/>
          </a:p>
          <a:p>
            <a:pPr marL="0" indent="0">
              <a:buNone/>
            </a:pPr>
            <a:r>
              <a:rPr lang="en-US" sz="2800" b="1" dirty="0"/>
              <a:t>#1-Are you asking…</a:t>
            </a:r>
          </a:p>
          <a:p>
            <a:r>
              <a:rPr lang="en-US" sz="2800" dirty="0"/>
              <a:t>What activities will I have them do?</a:t>
            </a:r>
          </a:p>
          <a:p>
            <a:r>
              <a:rPr lang="en-US" sz="2800" dirty="0"/>
              <a:t>What books will I use?</a:t>
            </a:r>
          </a:p>
          <a:p>
            <a:r>
              <a:rPr lang="en-US" sz="2800" dirty="0"/>
              <a:t>What assignments will I give them?</a:t>
            </a:r>
          </a:p>
          <a:p>
            <a:r>
              <a:rPr lang="en-US" sz="2800" dirty="0"/>
              <a:t>What will I do about my student, </a:t>
            </a:r>
          </a:p>
          <a:p>
            <a:pPr marL="0" indent="0">
              <a:buNone/>
            </a:pPr>
            <a:r>
              <a:rPr lang="en-US" sz="2800" dirty="0"/>
              <a:t>who shows up late and leaves early?</a:t>
            </a:r>
          </a:p>
          <a:p>
            <a:pPr marL="0" indent="0">
              <a:buNone/>
            </a:pPr>
            <a:endParaRPr lang="en-US" sz="2800" dirty="0"/>
          </a:p>
          <a:p>
            <a:pPr marL="0" indent="0">
              <a:buNone/>
            </a:pPr>
            <a:r>
              <a:rPr lang="en-US" sz="2800" b="1" dirty="0"/>
              <a:t>#2- Or are you asking…</a:t>
            </a:r>
          </a:p>
          <a:p>
            <a:pPr lvl="0"/>
            <a:r>
              <a:rPr lang="en-US" sz="2800" dirty="0"/>
              <a:t>What will my students learn today?</a:t>
            </a:r>
          </a:p>
          <a:p>
            <a:pPr lvl="0"/>
            <a:r>
              <a:rPr lang="en-US" sz="2800" dirty="0"/>
              <a:t>To what degree will they learn it?</a:t>
            </a:r>
          </a:p>
          <a:p>
            <a:pPr lvl="0"/>
            <a:r>
              <a:rPr lang="en-US" sz="2800" dirty="0"/>
              <a:t>What is the best way to teach </a:t>
            </a:r>
          </a:p>
          <a:p>
            <a:pPr marL="0" indent="0">
              <a:buNone/>
            </a:pPr>
            <a:r>
              <a:rPr lang="en-US" sz="2800" dirty="0"/>
              <a:t>them how to learn it?</a:t>
            </a:r>
          </a:p>
          <a:p>
            <a:pPr lvl="0"/>
            <a:r>
              <a:rPr lang="en-US" sz="2800" dirty="0"/>
              <a:t>How will I know they learned it?</a:t>
            </a:r>
          </a:p>
          <a:p>
            <a:pPr lvl="0"/>
            <a:r>
              <a:rPr lang="en-US" sz="2800" dirty="0"/>
              <a:t>What will be their purpose for learning it?</a:t>
            </a:r>
          </a:p>
          <a:p>
            <a:pPr lvl="0"/>
            <a:endParaRPr lang="en-US" sz="2800" dirty="0"/>
          </a:p>
          <a:p>
            <a:pPr marL="0" indent="0">
              <a:buNone/>
            </a:pPr>
            <a:endParaRPr lang="en-US" sz="2800" dirty="0"/>
          </a:p>
          <a:p>
            <a:pPr marL="0" indent="0">
              <a:buNone/>
            </a:pPr>
            <a:endParaRPr lang="en-US" sz="1800" dirty="0"/>
          </a:p>
          <a:p>
            <a:pPr marL="0" indent="0">
              <a:buNone/>
            </a:pPr>
            <a:r>
              <a:rPr lang="en-US" sz="1800" dirty="0"/>
              <a:t>Reeves, Ann R. (2011). Where Great Teaching Begins. ASCD: Alexandria, VA.</a:t>
            </a:r>
          </a:p>
          <a:p>
            <a:pPr lvl="0"/>
            <a:endParaRPr lang="en-US" sz="2400" dirty="0"/>
          </a:p>
          <a:p>
            <a:pPr marL="0" indent="0">
              <a:buNone/>
            </a:pPr>
            <a:endParaRPr lang="en-US" sz="2400" dirty="0"/>
          </a:p>
        </p:txBody>
      </p:sp>
      <p:pic>
        <p:nvPicPr>
          <p:cNvPr id="5" name="Picture 4" descr="Road over Moutain to the Rainb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1066800"/>
            <a:ext cx="3543300" cy="4724400"/>
          </a:xfrm>
          <a:prstGeom prst="rect">
            <a:avLst/>
          </a:prstGeom>
        </p:spPr>
      </p:pic>
    </p:spTree>
    <p:extLst>
      <p:ext uri="{BB962C8B-B14F-4D97-AF65-F5344CB8AC3E}">
        <p14:creationId xmlns:p14="http://schemas.microsoft.com/office/powerpoint/2010/main" val="96201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Share Curriculum Maps</a:t>
            </a:r>
          </a:p>
        </p:txBody>
      </p:sp>
      <p:sp>
        <p:nvSpPr>
          <p:cNvPr id="3" name="Content Placeholder 2"/>
          <p:cNvSpPr>
            <a:spLocks noGrp="1"/>
          </p:cNvSpPr>
          <p:nvPr>
            <p:ph idx="1"/>
          </p:nvPr>
        </p:nvSpPr>
        <p:spPr/>
        <p:txBody>
          <a:bodyPr/>
          <a:lstStyle/>
          <a:p>
            <a:r>
              <a:rPr lang="en-US" sz="3200" dirty="0"/>
              <a:t>Pair up with a colleague</a:t>
            </a:r>
          </a:p>
          <a:p>
            <a:r>
              <a:rPr lang="en-US" sz="3200" dirty="0"/>
              <a:t>Each share your curriculum map</a:t>
            </a:r>
          </a:p>
          <a:p>
            <a:r>
              <a:rPr lang="en-US" sz="3200" dirty="0"/>
              <a:t>Use “Critical Friends” principles to provide feedback </a:t>
            </a:r>
          </a:p>
          <a:p>
            <a:r>
              <a:rPr lang="en-US" sz="3200" dirty="0"/>
              <a:t>Prepare to discuss in whole-group </a:t>
            </a:r>
            <a:endParaRPr lang="en-US" sz="2600" dirty="0"/>
          </a:p>
        </p:txBody>
      </p:sp>
      <p:sp>
        <p:nvSpPr>
          <p:cNvPr id="4" name="Slide Number Placeholder 3"/>
          <p:cNvSpPr>
            <a:spLocks noGrp="1"/>
          </p:cNvSpPr>
          <p:nvPr>
            <p:ph type="sldNum" sz="quarter" idx="10"/>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rPr>
              <a:pPr algn="r" fontAlgn="base">
                <a:spcBef>
                  <a:spcPct val="0"/>
                </a:spcBef>
                <a:spcAft>
                  <a:spcPct val="0"/>
                </a:spcAft>
              </a:pPr>
              <a:t>176</a:t>
            </a:fld>
            <a:endParaRPr lang="en-US" dirty="0">
              <a:solidFill>
                <a:srgbClr val="FFFFFF">
                  <a:lumMod val="75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663" y="3805588"/>
            <a:ext cx="3704896" cy="2778672"/>
          </a:xfrm>
          <a:prstGeom prst="rect">
            <a:avLst/>
          </a:prstGeom>
        </p:spPr>
      </p:pic>
    </p:spTree>
    <p:extLst>
      <p:ext uri="{BB962C8B-B14F-4D97-AF65-F5344CB8AC3E}">
        <p14:creationId xmlns:p14="http://schemas.microsoft.com/office/powerpoint/2010/main" val="9192498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8229600" cy="1069848"/>
          </a:xfrm>
        </p:spPr>
        <p:txBody>
          <a:bodyPr/>
          <a:lstStyle/>
          <a:p>
            <a:r>
              <a:rPr lang="en-US" dirty="0"/>
              <a:t>Before we wrap up…</a:t>
            </a:r>
          </a:p>
        </p:txBody>
      </p:sp>
      <p:sp>
        <p:nvSpPr>
          <p:cNvPr id="3" name="Content Placeholder 2"/>
          <p:cNvSpPr>
            <a:spLocks noGrp="1"/>
          </p:cNvSpPr>
          <p:nvPr>
            <p:ph idx="4294967295"/>
          </p:nvPr>
        </p:nvSpPr>
        <p:spPr>
          <a:xfrm>
            <a:off x="1905001" y="2209800"/>
            <a:ext cx="6638925" cy="4191000"/>
          </a:xfrm>
        </p:spPr>
        <p:txBody>
          <a:bodyPr/>
          <a:lstStyle/>
          <a:p>
            <a:pPr>
              <a:buNone/>
            </a:pPr>
            <a:r>
              <a:rPr lang="en-US" dirty="0"/>
              <a:t>Clarifications on today’s:</a:t>
            </a:r>
          </a:p>
          <a:p>
            <a:r>
              <a:rPr lang="en-US" dirty="0"/>
              <a:t>Content?</a:t>
            </a:r>
          </a:p>
          <a:p>
            <a:r>
              <a:rPr lang="en-US" dirty="0"/>
              <a:t>Processes?</a:t>
            </a:r>
          </a:p>
          <a:p>
            <a:r>
              <a:rPr lang="en-US" dirty="0"/>
              <a:t>Next steps?</a:t>
            </a:r>
          </a:p>
          <a:p>
            <a:pPr>
              <a:buNone/>
            </a:pPr>
            <a:endParaRPr lang="en-US" dirty="0"/>
          </a:p>
        </p:txBody>
      </p:sp>
    </p:spTree>
    <p:extLst>
      <p:ext uri="{BB962C8B-B14F-4D97-AF65-F5344CB8AC3E}">
        <p14:creationId xmlns:p14="http://schemas.microsoft.com/office/powerpoint/2010/main" val="298909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31619" y="1745299"/>
            <a:ext cx="10972800" cy="1389062"/>
          </a:xfrm>
        </p:spPr>
        <p:txBody>
          <a:bodyPr/>
          <a:lstStyle/>
          <a:p>
            <a:pPr lvl="0"/>
            <a:r>
              <a:rPr lang="en-US" dirty="0"/>
              <a:t>Michelle Carson</a:t>
            </a:r>
          </a:p>
          <a:p>
            <a:pPr lvl="0"/>
            <a:r>
              <a:rPr lang="en-US" dirty="0"/>
              <a:t>785.250.1882</a:t>
            </a:r>
          </a:p>
          <a:p>
            <a:pPr lvl="0"/>
            <a:r>
              <a:rPr lang="en-US" dirty="0">
                <a:solidFill>
                  <a:srgbClr val="FF0000"/>
                </a:solidFill>
                <a:hlinkClick r:id="rId3"/>
              </a:rPr>
              <a:t>michelle@carsonct.com</a:t>
            </a:r>
            <a:endParaRPr lang="en-US" dirty="0">
              <a:solidFill>
                <a:srgbClr val="FF0000"/>
              </a:solidFill>
            </a:endParaRPr>
          </a:p>
          <a:p>
            <a:pPr lvl="0"/>
            <a:r>
              <a:rPr lang="en-US" dirty="0"/>
              <a:t>Libby Living-Eassa</a:t>
            </a:r>
          </a:p>
          <a:p>
            <a:pPr lvl="0"/>
            <a:r>
              <a:rPr lang="en-US" dirty="0"/>
              <a:t>772.559.8011</a:t>
            </a:r>
          </a:p>
          <a:p>
            <a:pPr lvl="0"/>
            <a:r>
              <a:rPr lang="en-US" dirty="0">
                <a:solidFill>
                  <a:srgbClr val="FF0000"/>
                </a:solidFill>
              </a:rPr>
              <a:t>Libby.livings-eassa@thedivergentgroup.com</a:t>
            </a:r>
          </a:p>
          <a:p>
            <a:pPr lvl="0"/>
            <a:endParaRPr lang="en-US" dirty="0"/>
          </a:p>
          <a:p>
            <a:endParaRPr lang="en-US" dirty="0"/>
          </a:p>
        </p:txBody>
      </p:sp>
      <p:sp>
        <p:nvSpPr>
          <p:cNvPr id="6" name="Slide Number Placeholder 5"/>
          <p:cNvSpPr>
            <a:spLocks noGrp="1"/>
          </p:cNvSpPr>
          <p:nvPr>
            <p:ph type="sldNum" sz="quarter" idx="12"/>
          </p:nvPr>
        </p:nvSpPr>
        <p:spPr/>
        <p:txBody>
          <a:bodyPr/>
          <a:lstStyle/>
          <a:p>
            <a:fld id="{A1A8B8B9-B651-4439-A868-E8F04EF81465}" type="slidenum">
              <a:rPr lang="en-US" smtClean="0">
                <a:solidFill>
                  <a:srgbClr val="326295">
                    <a:lumMod val="75000"/>
                  </a:srgbClr>
                </a:solidFill>
              </a:rPr>
              <a:pPr/>
              <a:t>178</a:t>
            </a:fld>
            <a:endParaRPr lang="en-US" dirty="0">
              <a:solidFill>
                <a:srgbClr val="326295">
                  <a:lumMod val="75000"/>
                </a:srgbClr>
              </a:solidFill>
            </a:endParaRPr>
          </a:p>
        </p:txBody>
      </p:sp>
      <p:sp>
        <p:nvSpPr>
          <p:cNvPr id="3" name="Title 2"/>
          <p:cNvSpPr>
            <a:spLocks noGrp="1"/>
          </p:cNvSpPr>
          <p:nvPr>
            <p:ph type="title"/>
          </p:nvPr>
        </p:nvSpPr>
        <p:spPr>
          <a:xfrm>
            <a:off x="623909" y="747332"/>
            <a:ext cx="10972800" cy="769441"/>
          </a:xfrm>
        </p:spPr>
        <p:txBody>
          <a:bodyPr/>
          <a:lstStyle/>
          <a:p>
            <a:r>
              <a:rPr lang="en-US" dirty="0"/>
              <a:t>Resources &amp; Questions</a:t>
            </a:r>
          </a:p>
        </p:txBody>
      </p:sp>
    </p:spTree>
    <p:extLst>
      <p:ext uri="{BB962C8B-B14F-4D97-AF65-F5344CB8AC3E}">
        <p14:creationId xmlns:p14="http://schemas.microsoft.com/office/powerpoint/2010/main" val="34464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critical thinking </a:t>
            </a:r>
          </a:p>
        </p:txBody>
      </p:sp>
      <p:graphicFrame>
        <p:nvGraphicFramePr>
          <p:cNvPr id="4" name="Content Placeholder 3"/>
          <p:cNvGraphicFramePr>
            <a:graphicFrameLocks noGrp="1"/>
          </p:cNvGraphicFramePr>
          <p:nvPr>
            <p:ph idx="1"/>
            <p:extLst/>
          </p:nvPr>
        </p:nvGraphicFramePr>
        <p:xfrm>
          <a:off x="1905000" y="1981201"/>
          <a:ext cx="8534400" cy="4980070"/>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42098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399861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905000" y="3124201"/>
            <a:ext cx="2057400" cy="3139321"/>
          </a:xfrm>
          <a:prstGeom prst="rect">
            <a:avLst/>
          </a:prstGeom>
          <a:noFill/>
        </p:spPr>
        <p:txBody>
          <a:bodyPr wrap="square" rtlCol="0">
            <a:spAutoFit/>
          </a:bodyPr>
          <a:lstStyle/>
          <a:p>
            <a:pPr algn="ctr"/>
            <a:r>
              <a:rPr lang="en-US" dirty="0"/>
              <a:t> </a:t>
            </a:r>
            <a:r>
              <a:rPr lang="en-US" b="1" dirty="0"/>
              <a:t>Using the chart, identify all the facts from the scenario that are presented to you. </a:t>
            </a:r>
          </a:p>
          <a:p>
            <a:pPr algn="ctr"/>
            <a:endParaRPr lang="en-US" b="1" dirty="0"/>
          </a:p>
          <a:p>
            <a:pPr algn="ctr"/>
            <a:r>
              <a:rPr lang="en-US" b="1" dirty="0"/>
              <a:t> Remember to stick to the facts. </a:t>
            </a:r>
          </a:p>
          <a:p>
            <a:pPr algn="ctr"/>
            <a:endParaRPr lang="en-US" b="1" dirty="0"/>
          </a:p>
          <a:p>
            <a:endParaRPr lang="en-US" dirty="0"/>
          </a:p>
        </p:txBody>
      </p:sp>
      <p:sp>
        <p:nvSpPr>
          <p:cNvPr id="5" name="TextBox 4"/>
          <p:cNvSpPr txBox="1"/>
          <p:nvPr/>
        </p:nvSpPr>
        <p:spPr>
          <a:xfrm>
            <a:off x="4114800" y="3276601"/>
            <a:ext cx="1981200" cy="2585323"/>
          </a:xfrm>
          <a:prstGeom prst="rect">
            <a:avLst/>
          </a:prstGeom>
          <a:noFill/>
        </p:spPr>
        <p:txBody>
          <a:bodyPr wrap="square" rtlCol="0">
            <a:spAutoFit/>
          </a:bodyPr>
          <a:lstStyle/>
          <a:p>
            <a:pPr algn="ctr"/>
            <a:r>
              <a:rPr lang="en-US" b="1" dirty="0"/>
              <a:t>Record any assumptions you may have about the scenario that were not illustrated in the text. </a:t>
            </a:r>
          </a:p>
          <a:p>
            <a:pPr algn="ctr"/>
            <a:endParaRPr lang="en-US" b="1" dirty="0"/>
          </a:p>
        </p:txBody>
      </p:sp>
      <p:sp>
        <p:nvSpPr>
          <p:cNvPr id="6" name="TextBox 5"/>
          <p:cNvSpPr txBox="1"/>
          <p:nvPr/>
        </p:nvSpPr>
        <p:spPr>
          <a:xfrm>
            <a:off x="6248400" y="3124201"/>
            <a:ext cx="1905000" cy="3693319"/>
          </a:xfrm>
          <a:prstGeom prst="rect">
            <a:avLst/>
          </a:prstGeom>
          <a:noFill/>
        </p:spPr>
        <p:txBody>
          <a:bodyPr wrap="square" rtlCol="0">
            <a:spAutoFit/>
          </a:bodyPr>
          <a:lstStyle/>
          <a:p>
            <a:pPr algn="ctr"/>
            <a:r>
              <a:rPr lang="en-US" b="1" dirty="0">
                <a:solidFill>
                  <a:srgbClr val="FF0000"/>
                </a:solidFill>
              </a:rPr>
              <a:t> Identify all  questions you have about the scenario not addressed in the text provided.  </a:t>
            </a:r>
          </a:p>
          <a:p>
            <a:pPr algn="ctr"/>
            <a:endParaRPr lang="en-US" b="1" dirty="0">
              <a:solidFill>
                <a:srgbClr val="FF0000"/>
              </a:solidFill>
            </a:endParaRPr>
          </a:p>
          <a:p>
            <a:pPr algn="ctr"/>
            <a:r>
              <a:rPr lang="en-US" b="1" dirty="0">
                <a:solidFill>
                  <a:srgbClr val="FF0000"/>
                </a:solidFill>
              </a:rPr>
              <a:t>Write those questions down in that column. </a:t>
            </a:r>
          </a:p>
          <a:p>
            <a:pPr algn="ctr"/>
            <a:endParaRPr lang="en-US" b="1" dirty="0"/>
          </a:p>
        </p:txBody>
      </p:sp>
    </p:spTree>
    <p:extLst>
      <p:ext uri="{BB962C8B-B14F-4D97-AF65-F5344CB8AC3E}">
        <p14:creationId xmlns:p14="http://schemas.microsoft.com/office/powerpoint/2010/main" val="927436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critical thinking </a:t>
            </a:r>
          </a:p>
        </p:txBody>
      </p:sp>
      <p:graphicFrame>
        <p:nvGraphicFramePr>
          <p:cNvPr id="4" name="Content Placeholder 3"/>
          <p:cNvGraphicFramePr>
            <a:graphicFrameLocks noGrp="1"/>
          </p:cNvGraphicFramePr>
          <p:nvPr>
            <p:ph idx="1"/>
            <p:extLst/>
          </p:nvPr>
        </p:nvGraphicFramePr>
        <p:xfrm>
          <a:off x="1905000" y="1981201"/>
          <a:ext cx="8534400" cy="4980070"/>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42098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399861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905000" y="3124201"/>
            <a:ext cx="2057400" cy="3139321"/>
          </a:xfrm>
          <a:prstGeom prst="rect">
            <a:avLst/>
          </a:prstGeom>
          <a:noFill/>
        </p:spPr>
        <p:txBody>
          <a:bodyPr wrap="square" rtlCol="0">
            <a:spAutoFit/>
          </a:bodyPr>
          <a:lstStyle/>
          <a:p>
            <a:pPr algn="ctr"/>
            <a:r>
              <a:rPr lang="en-US" dirty="0"/>
              <a:t> </a:t>
            </a:r>
            <a:r>
              <a:rPr lang="en-US" b="1" dirty="0"/>
              <a:t>Using the chart, identify all the facts from your assigned scenario. </a:t>
            </a:r>
          </a:p>
          <a:p>
            <a:pPr algn="ctr"/>
            <a:endParaRPr lang="en-US" b="1" dirty="0"/>
          </a:p>
          <a:p>
            <a:pPr algn="ctr"/>
            <a:r>
              <a:rPr lang="en-US" b="1" dirty="0"/>
              <a:t> Remember!</a:t>
            </a:r>
          </a:p>
          <a:p>
            <a:pPr algn="ctr"/>
            <a:r>
              <a:rPr lang="en-US" b="1" dirty="0"/>
              <a:t>Stick to the facts! </a:t>
            </a:r>
          </a:p>
          <a:p>
            <a:pPr algn="ctr"/>
            <a:endParaRPr lang="en-US" b="1" dirty="0"/>
          </a:p>
          <a:p>
            <a:endParaRPr lang="en-US" dirty="0"/>
          </a:p>
        </p:txBody>
      </p:sp>
      <p:sp>
        <p:nvSpPr>
          <p:cNvPr id="5" name="TextBox 4"/>
          <p:cNvSpPr txBox="1"/>
          <p:nvPr/>
        </p:nvSpPr>
        <p:spPr>
          <a:xfrm>
            <a:off x="4114800" y="2590801"/>
            <a:ext cx="1981200" cy="3693319"/>
          </a:xfrm>
          <a:prstGeom prst="rect">
            <a:avLst/>
          </a:prstGeom>
          <a:noFill/>
        </p:spPr>
        <p:txBody>
          <a:bodyPr wrap="square" rtlCol="0">
            <a:spAutoFit/>
          </a:bodyPr>
          <a:lstStyle/>
          <a:p>
            <a:pPr algn="ctr"/>
            <a:r>
              <a:rPr lang="en-US" b="1" dirty="0"/>
              <a:t>Record  assumptions you  have about the scenario  not illustrated in the text. </a:t>
            </a:r>
          </a:p>
          <a:p>
            <a:pPr algn="ctr"/>
            <a:endParaRPr lang="en-US" b="1" dirty="0"/>
          </a:p>
          <a:p>
            <a:pPr algn="ctr"/>
            <a:r>
              <a:rPr lang="en-US" b="1" dirty="0"/>
              <a:t>Question  teammates to determine -  </a:t>
            </a:r>
          </a:p>
          <a:p>
            <a:pPr algn="ctr"/>
            <a:r>
              <a:rPr lang="en-US" b="1" dirty="0"/>
              <a:t> is it an assumption or a fact?</a:t>
            </a:r>
          </a:p>
        </p:txBody>
      </p:sp>
      <p:sp>
        <p:nvSpPr>
          <p:cNvPr id="6" name="TextBox 5"/>
          <p:cNvSpPr txBox="1"/>
          <p:nvPr/>
        </p:nvSpPr>
        <p:spPr>
          <a:xfrm>
            <a:off x="6248400" y="3124201"/>
            <a:ext cx="1905000" cy="3139321"/>
          </a:xfrm>
          <a:prstGeom prst="rect">
            <a:avLst/>
          </a:prstGeom>
          <a:noFill/>
        </p:spPr>
        <p:txBody>
          <a:bodyPr wrap="square" rtlCol="0">
            <a:spAutoFit/>
          </a:bodyPr>
          <a:lstStyle/>
          <a:p>
            <a:pPr algn="ctr"/>
            <a:r>
              <a:rPr lang="en-US" b="1" dirty="0"/>
              <a:t> Identify all  questions you have about the scenario not addressed in the text . </a:t>
            </a:r>
          </a:p>
          <a:p>
            <a:pPr algn="ctr"/>
            <a:r>
              <a:rPr lang="en-US" b="1" dirty="0"/>
              <a:t> Write those questions down in that column. </a:t>
            </a:r>
          </a:p>
          <a:p>
            <a:pPr algn="ctr"/>
            <a:endParaRPr lang="en-US" b="1" dirty="0"/>
          </a:p>
        </p:txBody>
      </p:sp>
      <p:sp>
        <p:nvSpPr>
          <p:cNvPr id="7" name="TextBox 6"/>
          <p:cNvSpPr txBox="1"/>
          <p:nvPr/>
        </p:nvSpPr>
        <p:spPr>
          <a:xfrm>
            <a:off x="8305800" y="2667000"/>
            <a:ext cx="1981200" cy="4801314"/>
          </a:xfrm>
          <a:prstGeom prst="rect">
            <a:avLst/>
          </a:prstGeom>
          <a:noFill/>
        </p:spPr>
        <p:txBody>
          <a:bodyPr wrap="square" rtlCol="0">
            <a:spAutoFit/>
          </a:bodyPr>
          <a:lstStyle/>
          <a:p>
            <a:pPr algn="ctr"/>
            <a:r>
              <a:rPr lang="en-US" b="1" dirty="0">
                <a:solidFill>
                  <a:srgbClr val="FF0000"/>
                </a:solidFill>
              </a:rPr>
              <a:t>Brainstorm  resources you could use to answer  questions  about the scenario. </a:t>
            </a:r>
          </a:p>
          <a:p>
            <a:pPr algn="ctr"/>
            <a:endParaRPr lang="en-US" b="1" dirty="0">
              <a:solidFill>
                <a:srgbClr val="FF0000"/>
              </a:solidFill>
            </a:endParaRPr>
          </a:p>
          <a:p>
            <a:pPr algn="ctr"/>
            <a:r>
              <a:rPr lang="en-US" b="1" dirty="0">
                <a:solidFill>
                  <a:srgbClr val="FF0000"/>
                </a:solidFill>
              </a:rPr>
              <a:t>Begin researching answers using your resources – </a:t>
            </a:r>
          </a:p>
          <a:p>
            <a:pPr algn="ctr"/>
            <a:r>
              <a:rPr lang="en-US" b="1" dirty="0">
                <a:solidFill>
                  <a:srgbClr val="FF0000"/>
                </a:solidFill>
              </a:rPr>
              <a:t>HINT: IPHONE OR LAPTOP</a:t>
            </a:r>
          </a:p>
          <a:p>
            <a:pPr algn="ctr"/>
            <a:endParaRPr lang="en-US" b="1" dirty="0"/>
          </a:p>
          <a:p>
            <a:pPr algn="ctr"/>
            <a:endParaRPr lang="en-US" b="1" dirty="0"/>
          </a:p>
        </p:txBody>
      </p:sp>
    </p:spTree>
    <p:extLst>
      <p:ext uri="{BB962C8B-B14F-4D97-AF65-F5344CB8AC3E}">
        <p14:creationId xmlns:p14="http://schemas.microsoft.com/office/powerpoint/2010/main" val="266702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2206625" y="685800"/>
            <a:ext cx="8229599" cy="2005014"/>
          </a:xfrm>
        </p:spPr>
        <p:txBody>
          <a:bodyPr>
            <a:normAutofit/>
          </a:bodyPr>
          <a:lstStyle/>
          <a:p>
            <a:r>
              <a:rPr lang="en-US" dirty="0"/>
              <a:t>The Contextualized Classroom</a:t>
            </a:r>
          </a:p>
        </p:txBody>
      </p:sp>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59687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Contextual learning as a learner</a:t>
            </a:r>
          </a:p>
        </p:txBody>
      </p:sp>
      <p:sp>
        <p:nvSpPr>
          <p:cNvPr id="3" name="Content Placeholder 2"/>
          <p:cNvSpPr>
            <a:spLocks noGrp="1"/>
          </p:cNvSpPr>
          <p:nvPr>
            <p:ph idx="1"/>
          </p:nvPr>
        </p:nvSpPr>
        <p:spPr/>
        <p:txBody>
          <a:bodyPr/>
          <a:lstStyle/>
          <a:p>
            <a:pPr marL="0" indent="0" algn="ctr">
              <a:buNone/>
            </a:pPr>
            <a:r>
              <a:rPr lang="en-US" dirty="0"/>
              <a:t>As a team, read the assigned scenario on Page 4 and provide solutions. </a:t>
            </a:r>
          </a:p>
          <a:p>
            <a:pPr marL="0" indent="0" algn="ctr">
              <a:buNone/>
            </a:pPr>
            <a:r>
              <a:rPr lang="en-US" b="1" dirty="0">
                <a:solidFill>
                  <a:srgbClr val="FF0000"/>
                </a:solidFill>
              </a:rPr>
              <a:t>You have 25 minutes.   </a:t>
            </a:r>
          </a:p>
          <a:p>
            <a:pPr marL="0" indent="0">
              <a:buNone/>
            </a:pPr>
            <a:r>
              <a:rPr lang="en-US" dirty="0"/>
              <a:t>Sample Scenario 1 –   Health Sciences </a:t>
            </a:r>
          </a:p>
          <a:p>
            <a:pPr marL="0" indent="0">
              <a:buNone/>
            </a:pPr>
            <a:r>
              <a:rPr lang="en-US" dirty="0"/>
              <a:t>Sample Scenario 2 –  Transportation, </a:t>
            </a:r>
          </a:p>
          <a:p>
            <a:pPr marL="0" indent="0">
              <a:buNone/>
            </a:pPr>
            <a:r>
              <a:rPr lang="en-US" dirty="0"/>
              <a:t>                                      Distribution &amp; Logistics </a:t>
            </a:r>
          </a:p>
          <a:p>
            <a:pPr marL="0" indent="0">
              <a:buNone/>
            </a:pPr>
            <a:r>
              <a:rPr lang="en-US" dirty="0"/>
              <a:t>Sample Scenario 3 –   Marketing </a:t>
            </a:r>
          </a:p>
        </p:txBody>
      </p:sp>
    </p:spTree>
    <p:extLst>
      <p:ext uri="{BB962C8B-B14F-4D97-AF65-F5344CB8AC3E}">
        <p14:creationId xmlns:p14="http://schemas.microsoft.com/office/powerpoint/2010/main" val="3519038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the chart</a:t>
            </a:r>
          </a:p>
        </p:txBody>
      </p:sp>
      <p:graphicFrame>
        <p:nvGraphicFramePr>
          <p:cNvPr id="4" name="Content Placeholder 3"/>
          <p:cNvGraphicFramePr>
            <a:graphicFrameLocks noGrp="1"/>
          </p:cNvGraphicFramePr>
          <p:nvPr>
            <p:ph idx="1"/>
            <p:extLst/>
          </p:nvPr>
        </p:nvGraphicFramePr>
        <p:xfrm>
          <a:off x="1905000" y="1981201"/>
          <a:ext cx="8534400" cy="4980070"/>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42098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399861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905000" y="3124201"/>
            <a:ext cx="2057400" cy="3139321"/>
          </a:xfrm>
          <a:prstGeom prst="rect">
            <a:avLst/>
          </a:prstGeom>
          <a:noFill/>
        </p:spPr>
        <p:txBody>
          <a:bodyPr wrap="square" rtlCol="0">
            <a:spAutoFit/>
          </a:bodyPr>
          <a:lstStyle/>
          <a:p>
            <a:pPr algn="ctr"/>
            <a:r>
              <a:rPr lang="en-US" dirty="0"/>
              <a:t> </a:t>
            </a:r>
            <a:r>
              <a:rPr lang="en-US" b="1" dirty="0"/>
              <a:t>Using the chart, identify all the facts from your assigned scenario. </a:t>
            </a:r>
          </a:p>
          <a:p>
            <a:pPr algn="ctr"/>
            <a:endParaRPr lang="en-US" b="1" dirty="0"/>
          </a:p>
          <a:p>
            <a:pPr algn="ctr"/>
            <a:r>
              <a:rPr lang="en-US" b="1" dirty="0"/>
              <a:t> Remember!</a:t>
            </a:r>
          </a:p>
          <a:p>
            <a:pPr algn="ctr"/>
            <a:r>
              <a:rPr lang="en-US" b="1" dirty="0"/>
              <a:t>Stick to the facts! </a:t>
            </a:r>
          </a:p>
          <a:p>
            <a:pPr algn="ctr"/>
            <a:endParaRPr lang="en-US" b="1" dirty="0"/>
          </a:p>
          <a:p>
            <a:endParaRPr lang="en-US" dirty="0"/>
          </a:p>
        </p:txBody>
      </p:sp>
      <p:sp>
        <p:nvSpPr>
          <p:cNvPr id="5" name="TextBox 4"/>
          <p:cNvSpPr txBox="1"/>
          <p:nvPr/>
        </p:nvSpPr>
        <p:spPr>
          <a:xfrm>
            <a:off x="4114800" y="2590801"/>
            <a:ext cx="1981200" cy="3693319"/>
          </a:xfrm>
          <a:prstGeom prst="rect">
            <a:avLst/>
          </a:prstGeom>
          <a:noFill/>
        </p:spPr>
        <p:txBody>
          <a:bodyPr wrap="square" rtlCol="0">
            <a:spAutoFit/>
          </a:bodyPr>
          <a:lstStyle/>
          <a:p>
            <a:pPr algn="ctr"/>
            <a:r>
              <a:rPr lang="en-US" b="1" dirty="0"/>
              <a:t>Record  assumptions you  have about the scenario  not illustrated in the text. </a:t>
            </a:r>
          </a:p>
          <a:p>
            <a:pPr algn="ctr"/>
            <a:endParaRPr lang="en-US" b="1" dirty="0"/>
          </a:p>
          <a:p>
            <a:pPr algn="ctr"/>
            <a:r>
              <a:rPr lang="en-US" b="1" dirty="0"/>
              <a:t>Question  teammates to determine -  </a:t>
            </a:r>
          </a:p>
          <a:p>
            <a:pPr algn="ctr"/>
            <a:r>
              <a:rPr lang="en-US" b="1" dirty="0"/>
              <a:t> is it an assumption or a fact?</a:t>
            </a:r>
          </a:p>
        </p:txBody>
      </p:sp>
      <p:sp>
        <p:nvSpPr>
          <p:cNvPr id="6" name="TextBox 5"/>
          <p:cNvSpPr txBox="1"/>
          <p:nvPr/>
        </p:nvSpPr>
        <p:spPr>
          <a:xfrm>
            <a:off x="6248400" y="3124201"/>
            <a:ext cx="1905000" cy="3139321"/>
          </a:xfrm>
          <a:prstGeom prst="rect">
            <a:avLst/>
          </a:prstGeom>
          <a:noFill/>
        </p:spPr>
        <p:txBody>
          <a:bodyPr wrap="square" rtlCol="0">
            <a:spAutoFit/>
          </a:bodyPr>
          <a:lstStyle/>
          <a:p>
            <a:pPr algn="ctr"/>
            <a:r>
              <a:rPr lang="en-US" b="1" dirty="0"/>
              <a:t> Identify all  questions you have about the scenario not addressed in the text . </a:t>
            </a:r>
          </a:p>
          <a:p>
            <a:pPr algn="ctr"/>
            <a:r>
              <a:rPr lang="en-US" b="1" dirty="0"/>
              <a:t> Write those questions down in that column. </a:t>
            </a:r>
          </a:p>
          <a:p>
            <a:pPr algn="ctr"/>
            <a:endParaRPr lang="en-US" b="1" dirty="0"/>
          </a:p>
        </p:txBody>
      </p:sp>
      <p:sp>
        <p:nvSpPr>
          <p:cNvPr id="7" name="TextBox 6"/>
          <p:cNvSpPr txBox="1"/>
          <p:nvPr/>
        </p:nvSpPr>
        <p:spPr>
          <a:xfrm>
            <a:off x="8305800" y="2667000"/>
            <a:ext cx="1981200" cy="3970318"/>
          </a:xfrm>
          <a:prstGeom prst="rect">
            <a:avLst/>
          </a:prstGeom>
          <a:noFill/>
        </p:spPr>
        <p:txBody>
          <a:bodyPr wrap="square" rtlCol="0">
            <a:spAutoFit/>
          </a:bodyPr>
          <a:lstStyle/>
          <a:p>
            <a:pPr algn="ctr"/>
            <a:r>
              <a:rPr lang="en-US" b="1" dirty="0"/>
              <a:t>Brainstorm  resources you could use to answer  questions  about the scenario. </a:t>
            </a:r>
          </a:p>
          <a:p>
            <a:pPr algn="ctr"/>
            <a:endParaRPr lang="en-US" b="1" dirty="0"/>
          </a:p>
          <a:p>
            <a:pPr algn="ctr"/>
            <a:r>
              <a:rPr lang="en-US" b="1" dirty="0"/>
              <a:t>Begin researching answers using your resources.</a:t>
            </a:r>
          </a:p>
          <a:p>
            <a:pPr algn="ctr"/>
            <a:endParaRPr lang="en-US" b="1" dirty="0"/>
          </a:p>
          <a:p>
            <a:pPr algn="ctr"/>
            <a:endParaRPr lang="en-US" b="1" dirty="0"/>
          </a:p>
        </p:txBody>
      </p:sp>
    </p:spTree>
    <p:extLst>
      <p:ext uri="{BB962C8B-B14F-4D97-AF65-F5344CB8AC3E}">
        <p14:creationId xmlns:p14="http://schemas.microsoft.com/office/powerpoint/2010/main" val="1932240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 Minutes to Complete</a:t>
            </a:r>
          </a:p>
        </p:txBody>
      </p:sp>
      <p:sp>
        <p:nvSpPr>
          <p:cNvPr id="3" name="Content Placeholder 2"/>
          <p:cNvSpPr>
            <a:spLocks noGrp="1"/>
          </p:cNvSpPr>
          <p:nvPr>
            <p:ph idx="1"/>
          </p:nvPr>
        </p:nvSpPr>
        <p:spPr>
          <a:xfrm>
            <a:off x="1295400" y="5280819"/>
            <a:ext cx="9372600" cy="3154363"/>
          </a:xfrm>
        </p:spPr>
        <p:txBody>
          <a:bodyPr/>
          <a:lstStyle/>
          <a:p>
            <a:pPr marL="0" indent="0" algn="ctr">
              <a:buNone/>
            </a:pPr>
            <a:r>
              <a:rPr lang="en-US" dirty="0"/>
              <a:t>After completing the chart, </a:t>
            </a:r>
          </a:p>
          <a:p>
            <a:pPr marL="0" indent="0" algn="ctr">
              <a:buNone/>
            </a:pPr>
            <a:r>
              <a:rPr lang="en-US" dirty="0"/>
              <a:t>work together to provide a solution to your scenario. </a:t>
            </a:r>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2667000" y="1663700"/>
            <a:ext cx="7086600" cy="3530600"/>
          </a:xfrm>
          <a:prstGeom prst="rect">
            <a:avLst/>
          </a:prstGeom>
        </p:spPr>
      </p:pic>
    </p:spTree>
    <p:extLst>
      <p:ext uri="{BB962C8B-B14F-4D97-AF65-F5344CB8AC3E}">
        <p14:creationId xmlns:p14="http://schemas.microsoft.com/office/powerpoint/2010/main" val="4059160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Organizing critical thinking </a:t>
            </a:r>
          </a:p>
        </p:txBody>
      </p:sp>
      <p:graphicFrame>
        <p:nvGraphicFramePr>
          <p:cNvPr id="4" name="Content Placeholder 3"/>
          <p:cNvGraphicFramePr>
            <a:graphicFrameLocks noGrp="1"/>
          </p:cNvGraphicFramePr>
          <p:nvPr>
            <p:ph idx="1"/>
            <p:extLst/>
          </p:nvPr>
        </p:nvGraphicFramePr>
        <p:xfrm>
          <a:off x="1905000" y="1981201"/>
          <a:ext cx="8534400" cy="4980070"/>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133600">
                  <a:extLst>
                    <a:ext uri="{9D8B030D-6E8A-4147-A177-3AD203B41FA5}">
                      <a16:colId xmlns:a16="http://schemas.microsoft.com/office/drawing/2014/main" xmlns="" val="20003"/>
                    </a:ext>
                  </a:extLst>
                </a:gridCol>
              </a:tblGrid>
              <a:tr h="420985">
                <a:tc>
                  <a:txBody>
                    <a:bodyPr/>
                    <a:lstStyle/>
                    <a:p>
                      <a:pPr marL="0" marR="0" algn="ctr">
                        <a:lnSpc>
                          <a:spcPct val="115000"/>
                        </a:lnSpc>
                        <a:spcBef>
                          <a:spcPts val="0"/>
                        </a:spcBef>
                        <a:spcAft>
                          <a:spcPts val="0"/>
                        </a:spcAft>
                      </a:pPr>
                      <a:r>
                        <a:rPr lang="en-US" sz="2800" b="1" dirty="0">
                          <a:solidFill>
                            <a:schemeClr val="tx1"/>
                          </a:solidFill>
                          <a:effectLst/>
                        </a:rPr>
                        <a:t>Facts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Assumptions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Questions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2800" b="1" dirty="0">
                          <a:solidFill>
                            <a:schemeClr val="tx1"/>
                          </a:solidFill>
                          <a:effectLst/>
                        </a:rPr>
                        <a:t>Resources</a:t>
                      </a:r>
                      <a:endParaRPr lang="en-US" sz="2800" b="1"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0"/>
                  </a:ext>
                </a:extLst>
              </a:tr>
              <a:tr h="3998615">
                <a:tc>
                  <a:txBody>
                    <a:bodyPr/>
                    <a:lstStyle/>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p>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100" dirty="0">
                          <a:solidFill>
                            <a:schemeClr val="tx1"/>
                          </a:solidFill>
                          <a:effectLst/>
                        </a:rPr>
                        <a:t> </a:t>
                      </a:r>
                      <a:endParaRPr lang="en-US" sz="1100" dirty="0">
                        <a:solidFill>
                          <a:schemeClr val="tx1"/>
                        </a:solidFill>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01"/>
                  </a:ext>
                </a:extLst>
              </a:tr>
            </a:tbl>
          </a:graphicData>
        </a:graphic>
      </p:graphicFrame>
      <p:sp>
        <p:nvSpPr>
          <p:cNvPr id="3" name="TextBox 2"/>
          <p:cNvSpPr txBox="1"/>
          <p:nvPr/>
        </p:nvSpPr>
        <p:spPr>
          <a:xfrm>
            <a:off x="1905000" y="3124201"/>
            <a:ext cx="2057400" cy="3139321"/>
          </a:xfrm>
          <a:prstGeom prst="rect">
            <a:avLst/>
          </a:prstGeom>
          <a:noFill/>
        </p:spPr>
        <p:txBody>
          <a:bodyPr wrap="square" rtlCol="0">
            <a:spAutoFit/>
          </a:bodyPr>
          <a:lstStyle/>
          <a:p>
            <a:pPr algn="ctr"/>
            <a:r>
              <a:rPr lang="en-US" dirty="0"/>
              <a:t> </a:t>
            </a:r>
            <a:r>
              <a:rPr lang="en-US" b="1" dirty="0"/>
              <a:t>Using the chart, identify all the facts from your assigned scenario. </a:t>
            </a:r>
          </a:p>
          <a:p>
            <a:pPr algn="ctr"/>
            <a:endParaRPr lang="en-US" b="1" dirty="0"/>
          </a:p>
          <a:p>
            <a:pPr algn="ctr"/>
            <a:r>
              <a:rPr lang="en-US" b="1" dirty="0"/>
              <a:t> Remember!</a:t>
            </a:r>
          </a:p>
          <a:p>
            <a:pPr algn="ctr"/>
            <a:r>
              <a:rPr lang="en-US" b="1" dirty="0"/>
              <a:t>Stick to the facts! </a:t>
            </a:r>
          </a:p>
          <a:p>
            <a:pPr algn="ctr"/>
            <a:endParaRPr lang="en-US" b="1" dirty="0"/>
          </a:p>
          <a:p>
            <a:endParaRPr lang="en-US" dirty="0"/>
          </a:p>
        </p:txBody>
      </p:sp>
      <p:sp>
        <p:nvSpPr>
          <p:cNvPr id="5" name="TextBox 4"/>
          <p:cNvSpPr txBox="1"/>
          <p:nvPr/>
        </p:nvSpPr>
        <p:spPr>
          <a:xfrm>
            <a:off x="4114800" y="2590801"/>
            <a:ext cx="1981200" cy="3693319"/>
          </a:xfrm>
          <a:prstGeom prst="rect">
            <a:avLst/>
          </a:prstGeom>
          <a:noFill/>
        </p:spPr>
        <p:txBody>
          <a:bodyPr wrap="square" rtlCol="0">
            <a:spAutoFit/>
          </a:bodyPr>
          <a:lstStyle/>
          <a:p>
            <a:pPr algn="ctr"/>
            <a:r>
              <a:rPr lang="en-US" b="1" dirty="0"/>
              <a:t>Record  assumptions you  have about the scenario  not illustrated in the text. </a:t>
            </a:r>
          </a:p>
          <a:p>
            <a:pPr algn="ctr"/>
            <a:endParaRPr lang="en-US" b="1" dirty="0"/>
          </a:p>
          <a:p>
            <a:pPr algn="ctr"/>
            <a:r>
              <a:rPr lang="en-US" b="1" dirty="0"/>
              <a:t>Question  teammates to determine -  </a:t>
            </a:r>
          </a:p>
          <a:p>
            <a:pPr algn="ctr"/>
            <a:r>
              <a:rPr lang="en-US" b="1" dirty="0"/>
              <a:t> is it an assumption or a fact?</a:t>
            </a:r>
          </a:p>
        </p:txBody>
      </p:sp>
      <p:sp>
        <p:nvSpPr>
          <p:cNvPr id="6" name="TextBox 5"/>
          <p:cNvSpPr txBox="1"/>
          <p:nvPr/>
        </p:nvSpPr>
        <p:spPr>
          <a:xfrm>
            <a:off x="6248400" y="3124201"/>
            <a:ext cx="1905000" cy="3139321"/>
          </a:xfrm>
          <a:prstGeom prst="rect">
            <a:avLst/>
          </a:prstGeom>
          <a:noFill/>
        </p:spPr>
        <p:txBody>
          <a:bodyPr wrap="square" rtlCol="0">
            <a:spAutoFit/>
          </a:bodyPr>
          <a:lstStyle/>
          <a:p>
            <a:pPr algn="ctr"/>
            <a:r>
              <a:rPr lang="en-US" b="1" dirty="0"/>
              <a:t> Identify all  questions you have about the scenario not addressed in the text . </a:t>
            </a:r>
          </a:p>
          <a:p>
            <a:pPr algn="ctr"/>
            <a:r>
              <a:rPr lang="en-US" b="1" dirty="0"/>
              <a:t> Write those questions down in that column. </a:t>
            </a:r>
          </a:p>
          <a:p>
            <a:pPr algn="ctr"/>
            <a:endParaRPr lang="en-US" b="1" dirty="0"/>
          </a:p>
        </p:txBody>
      </p:sp>
      <p:sp>
        <p:nvSpPr>
          <p:cNvPr id="7" name="TextBox 6"/>
          <p:cNvSpPr txBox="1"/>
          <p:nvPr/>
        </p:nvSpPr>
        <p:spPr>
          <a:xfrm>
            <a:off x="8305800" y="2667000"/>
            <a:ext cx="1981200" cy="3970318"/>
          </a:xfrm>
          <a:prstGeom prst="rect">
            <a:avLst/>
          </a:prstGeom>
          <a:noFill/>
        </p:spPr>
        <p:txBody>
          <a:bodyPr wrap="square" rtlCol="0">
            <a:spAutoFit/>
          </a:bodyPr>
          <a:lstStyle/>
          <a:p>
            <a:pPr algn="ctr"/>
            <a:r>
              <a:rPr lang="en-US" b="1" dirty="0"/>
              <a:t>Brainstorm  resources you could use to answer  questions  about the scenario. </a:t>
            </a:r>
          </a:p>
          <a:p>
            <a:pPr algn="ctr"/>
            <a:endParaRPr lang="en-US" b="1" dirty="0"/>
          </a:p>
          <a:p>
            <a:pPr algn="ctr"/>
            <a:r>
              <a:rPr lang="en-US" b="1" dirty="0"/>
              <a:t>Begin researching answers using your resources.</a:t>
            </a:r>
          </a:p>
          <a:p>
            <a:pPr algn="ctr"/>
            <a:endParaRPr lang="en-US" b="1" dirty="0"/>
          </a:p>
          <a:p>
            <a:pPr algn="ctr"/>
            <a:endParaRPr lang="en-US" b="1" dirty="0"/>
          </a:p>
        </p:txBody>
      </p:sp>
    </p:spTree>
    <p:extLst>
      <p:ext uri="{BB962C8B-B14F-4D97-AF65-F5344CB8AC3E}">
        <p14:creationId xmlns:p14="http://schemas.microsoft.com/office/powerpoint/2010/main" val="76473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381000"/>
            <a:ext cx="7086600" cy="1066800"/>
          </a:xfrm>
        </p:spPr>
        <p:txBody>
          <a:bodyPr/>
          <a:lstStyle/>
          <a:p>
            <a:r>
              <a:rPr lang="en-US" dirty="0"/>
              <a:t>      Tell it in 2!</a:t>
            </a:r>
          </a:p>
        </p:txBody>
      </p:sp>
      <p:sp>
        <p:nvSpPr>
          <p:cNvPr id="3" name="Content Placeholder 2"/>
          <p:cNvSpPr>
            <a:spLocks noGrp="1"/>
          </p:cNvSpPr>
          <p:nvPr>
            <p:ph idx="1"/>
          </p:nvPr>
        </p:nvSpPr>
        <p:spPr>
          <a:xfrm>
            <a:off x="3491346" y="4389120"/>
            <a:ext cx="8362604" cy="2468881"/>
          </a:xfrm>
        </p:spPr>
        <p:txBody>
          <a:bodyPr/>
          <a:lstStyle/>
          <a:p>
            <a:r>
              <a:rPr lang="en-US" sz="2600" dirty="0"/>
              <a:t>Reporters come to the front of the room. </a:t>
            </a:r>
          </a:p>
          <a:p>
            <a:r>
              <a:rPr lang="en-US" sz="2600" dirty="0"/>
              <a:t>Read your assigned scenario to the group.</a:t>
            </a:r>
          </a:p>
          <a:p>
            <a:r>
              <a:rPr lang="en-US" sz="2600" dirty="0"/>
              <a:t>Share your group’s solution to the scenario in </a:t>
            </a:r>
            <a:r>
              <a:rPr lang="en-US" sz="2600" i="1" dirty="0">
                <a:solidFill>
                  <a:srgbClr val="FF0000"/>
                </a:solidFill>
              </a:rPr>
              <a:t>2 minutes</a:t>
            </a:r>
          </a:p>
          <a:p>
            <a:pPr marL="0" indent="0">
              <a:buNone/>
            </a:pPr>
            <a:endParaRPr lang="en-US" dirty="0"/>
          </a:p>
        </p:txBody>
      </p:sp>
      <p:pic>
        <p:nvPicPr>
          <p:cNvPr id="4" name="Picture 3"/>
          <p:cNvPicPr>
            <a:picLocks noChangeAspect="1"/>
          </p:cNvPicPr>
          <p:nvPr/>
        </p:nvPicPr>
        <p:blipFill>
          <a:blip r:embed="rId3"/>
          <a:stretch>
            <a:fillRect/>
          </a:stretch>
        </p:blipFill>
        <p:spPr>
          <a:xfrm>
            <a:off x="0" y="0"/>
            <a:ext cx="4923367" cy="4267200"/>
          </a:xfrm>
          <a:prstGeom prst="rect">
            <a:avLst/>
          </a:prstGeom>
        </p:spPr>
      </p:pic>
    </p:spTree>
    <p:extLst>
      <p:ext uri="{BB962C8B-B14F-4D97-AF65-F5344CB8AC3E}">
        <p14:creationId xmlns:p14="http://schemas.microsoft.com/office/powerpoint/2010/main" val="2189785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55179" y="304800"/>
            <a:ext cx="7086600" cy="1066800"/>
          </a:xfrm>
        </p:spPr>
        <p:txBody>
          <a:bodyPr/>
          <a:lstStyle/>
          <a:p>
            <a:r>
              <a:rPr lang="en-US" dirty="0"/>
              <a:t>Reflection in 5 </a:t>
            </a:r>
          </a:p>
        </p:txBody>
      </p:sp>
      <p:sp>
        <p:nvSpPr>
          <p:cNvPr id="3" name="Content Placeholder 2"/>
          <p:cNvSpPr>
            <a:spLocks noGrp="1"/>
          </p:cNvSpPr>
          <p:nvPr>
            <p:ph idx="1"/>
          </p:nvPr>
        </p:nvSpPr>
        <p:spPr>
          <a:xfrm>
            <a:off x="5755179" y="1776154"/>
            <a:ext cx="6032268" cy="4757650"/>
          </a:xfrm>
        </p:spPr>
        <p:txBody>
          <a:bodyPr/>
          <a:lstStyle/>
          <a:p>
            <a:pPr marL="0" indent="0">
              <a:buNone/>
            </a:pPr>
            <a:r>
              <a:rPr lang="en-US" sz="2800" i="1" dirty="0">
                <a:solidFill>
                  <a:srgbClr val="FF0000"/>
                </a:solidFill>
              </a:rPr>
              <a:t>Based on</a:t>
            </a:r>
            <a:r>
              <a:rPr lang="en-US" sz="2800" dirty="0"/>
              <a:t> the scenario given  . . .</a:t>
            </a:r>
          </a:p>
          <a:p>
            <a:pPr marL="0" indent="0">
              <a:buNone/>
            </a:pPr>
            <a:r>
              <a:rPr lang="en-US" sz="2800" dirty="0"/>
              <a:t>answer the following:  </a:t>
            </a:r>
          </a:p>
          <a:p>
            <a:pPr marL="0" indent="0">
              <a:buNone/>
            </a:pPr>
            <a:endParaRPr lang="en-US" sz="2800" dirty="0"/>
          </a:p>
          <a:p>
            <a:pPr lvl="0"/>
            <a:r>
              <a:rPr lang="en-US" sz="2800" dirty="0"/>
              <a:t>What academic objectives were addressed in this experience? </a:t>
            </a:r>
          </a:p>
          <a:p>
            <a:pPr lvl="0"/>
            <a:r>
              <a:rPr lang="en-US" sz="2800" dirty="0"/>
              <a:t>What CTE objectives were addressed in this experience? </a:t>
            </a:r>
          </a:p>
          <a:p>
            <a:pPr lvl="0"/>
            <a:r>
              <a:rPr lang="en-US" sz="2800" dirty="0"/>
              <a:t>What employability skills were addressed in this experience? </a:t>
            </a:r>
          </a:p>
          <a:p>
            <a:pPr marL="0" indent="0">
              <a:buNone/>
            </a:pPr>
            <a:endParaRPr lang="en-US" dirty="0"/>
          </a:p>
        </p:txBody>
      </p:sp>
      <p:pic>
        <p:nvPicPr>
          <p:cNvPr id="4" name="Picture 3"/>
          <p:cNvPicPr>
            <a:picLocks noChangeAspect="1"/>
          </p:cNvPicPr>
          <p:nvPr/>
        </p:nvPicPr>
        <p:blipFill>
          <a:blip r:embed="rId3"/>
          <a:stretch>
            <a:fillRect/>
          </a:stretch>
        </p:blipFill>
        <p:spPr>
          <a:xfrm>
            <a:off x="227215" y="304800"/>
            <a:ext cx="4800600" cy="6350000"/>
          </a:xfrm>
          <a:prstGeom prst="rect">
            <a:avLst/>
          </a:prstGeom>
        </p:spPr>
      </p:pic>
    </p:spTree>
    <p:extLst>
      <p:ext uri="{BB962C8B-B14F-4D97-AF65-F5344CB8AC3E}">
        <p14:creationId xmlns:p14="http://schemas.microsoft.com/office/powerpoint/2010/main" val="1746192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304800"/>
            <a:ext cx="7086600" cy="1066800"/>
          </a:xfrm>
        </p:spPr>
        <p:txBody>
          <a:bodyPr/>
          <a:lstStyle/>
          <a:p>
            <a:r>
              <a:rPr lang="en-US" dirty="0"/>
              <a:t>Flipping Out in 5 </a:t>
            </a:r>
          </a:p>
        </p:txBody>
      </p:sp>
      <p:sp>
        <p:nvSpPr>
          <p:cNvPr id="4" name="Content Placeholder 3"/>
          <p:cNvSpPr>
            <a:spLocks noGrp="1"/>
          </p:cNvSpPr>
          <p:nvPr>
            <p:ph idx="1"/>
          </p:nvPr>
        </p:nvSpPr>
        <p:spPr>
          <a:xfrm>
            <a:off x="6553200" y="2057401"/>
            <a:ext cx="8229600" cy="4144963"/>
          </a:xfrm>
        </p:spPr>
        <p:txBody>
          <a:bodyPr/>
          <a:lstStyle/>
          <a:p>
            <a:pPr marL="0" indent="0">
              <a:buNone/>
            </a:pPr>
            <a:r>
              <a:rPr lang="en-US" u="sng" dirty="0">
                <a:solidFill>
                  <a:schemeClr val="tx1"/>
                </a:solidFill>
              </a:rPr>
              <a:t> </a:t>
            </a:r>
          </a:p>
          <a:p>
            <a:r>
              <a:rPr lang="en-US" sz="2600" dirty="0">
                <a:solidFill>
                  <a:schemeClr val="tx1"/>
                </a:solidFill>
              </a:rPr>
              <a:t>Get up from groups</a:t>
            </a:r>
          </a:p>
          <a:p>
            <a:r>
              <a:rPr lang="en-US" sz="2600" dirty="0">
                <a:solidFill>
                  <a:schemeClr val="tx1"/>
                </a:solidFill>
              </a:rPr>
              <a:t>Go to flip charts </a:t>
            </a:r>
          </a:p>
          <a:p>
            <a:r>
              <a:rPr lang="en-US" sz="2600" dirty="0">
                <a:solidFill>
                  <a:schemeClr val="tx1"/>
                </a:solidFill>
              </a:rPr>
              <a:t>Enter answers</a:t>
            </a:r>
          </a:p>
          <a:p>
            <a:endParaRPr lang="en-US" dirty="0">
              <a:solidFill>
                <a:schemeClr val="tx1"/>
              </a:solidFill>
            </a:endParaRPr>
          </a:p>
          <a:p>
            <a:pPr marL="0" indent="0">
              <a:buNone/>
            </a:pPr>
            <a:endParaRPr lang="en-US" dirty="0"/>
          </a:p>
        </p:txBody>
      </p:sp>
      <p:pic>
        <p:nvPicPr>
          <p:cNvPr id="5" name="Picture 4"/>
          <p:cNvPicPr>
            <a:picLocks noChangeAspect="1"/>
          </p:cNvPicPr>
          <p:nvPr/>
        </p:nvPicPr>
        <p:blipFill>
          <a:blip r:embed="rId3"/>
          <a:stretch>
            <a:fillRect/>
          </a:stretch>
        </p:blipFill>
        <p:spPr>
          <a:xfrm>
            <a:off x="0" y="304800"/>
            <a:ext cx="4800600" cy="6350000"/>
          </a:xfrm>
          <a:prstGeom prst="rect">
            <a:avLst/>
          </a:prstGeom>
        </p:spPr>
      </p:pic>
    </p:spTree>
    <p:extLst>
      <p:ext uri="{BB962C8B-B14F-4D97-AF65-F5344CB8AC3E}">
        <p14:creationId xmlns:p14="http://schemas.microsoft.com/office/powerpoint/2010/main" val="176312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304800"/>
            <a:ext cx="7086600" cy="1066800"/>
          </a:xfrm>
        </p:spPr>
        <p:txBody>
          <a:bodyPr/>
          <a:lstStyle/>
          <a:p>
            <a:r>
              <a:rPr lang="en-US" dirty="0"/>
              <a:t>Let’s Talk!</a:t>
            </a:r>
          </a:p>
        </p:txBody>
      </p:sp>
      <p:sp>
        <p:nvSpPr>
          <p:cNvPr id="3" name="Content Placeholder 2"/>
          <p:cNvSpPr>
            <a:spLocks noGrp="1"/>
          </p:cNvSpPr>
          <p:nvPr>
            <p:ph idx="1"/>
          </p:nvPr>
        </p:nvSpPr>
        <p:spPr>
          <a:xfrm>
            <a:off x="6553200" y="1524001"/>
            <a:ext cx="4127500" cy="3810000"/>
          </a:xfrm>
        </p:spPr>
        <p:txBody>
          <a:bodyPr/>
          <a:lstStyle/>
          <a:p>
            <a:pPr marL="0" indent="0">
              <a:buNone/>
            </a:pPr>
            <a:endParaRPr lang="en-US" b="1" dirty="0">
              <a:solidFill>
                <a:schemeClr val="tx1"/>
              </a:solidFill>
            </a:endParaRPr>
          </a:p>
          <a:p>
            <a:pPr marL="171450" indent="-171450"/>
            <a:r>
              <a:rPr lang="en-US" sz="2800" dirty="0">
                <a:solidFill>
                  <a:schemeClr val="tx1"/>
                </a:solidFill>
              </a:rPr>
              <a:t>What surprised you during this experience? </a:t>
            </a:r>
          </a:p>
          <a:p>
            <a:pPr marL="171450" indent="-171450"/>
            <a:r>
              <a:rPr lang="en-US" sz="2800" dirty="0">
                <a:solidFill>
                  <a:schemeClr val="tx1"/>
                </a:solidFill>
              </a:rPr>
              <a:t>What frustrated you? </a:t>
            </a:r>
          </a:p>
          <a:p>
            <a:pPr marL="171450" indent="-171450"/>
            <a:r>
              <a:rPr lang="en-US" sz="2800" dirty="0">
                <a:solidFill>
                  <a:schemeClr val="tx1"/>
                </a:solidFill>
              </a:rPr>
              <a:t>Other than more time, what would you change or do differently? </a:t>
            </a:r>
          </a:p>
          <a:p>
            <a:pPr marL="171450" indent="-171450"/>
            <a:r>
              <a:rPr lang="en-US" sz="2800" dirty="0">
                <a:solidFill>
                  <a:schemeClr val="tx1"/>
                </a:solidFill>
              </a:rPr>
              <a:t>Other concerns or questions? </a:t>
            </a:r>
          </a:p>
        </p:txBody>
      </p:sp>
      <p:pic>
        <p:nvPicPr>
          <p:cNvPr id="4" name="Picture 3"/>
          <p:cNvPicPr>
            <a:picLocks noChangeAspect="1"/>
          </p:cNvPicPr>
          <p:nvPr/>
        </p:nvPicPr>
        <p:blipFill>
          <a:blip r:embed="rId3"/>
          <a:stretch>
            <a:fillRect/>
          </a:stretch>
        </p:blipFill>
        <p:spPr>
          <a:xfrm>
            <a:off x="523702" y="1"/>
            <a:ext cx="5029200" cy="6858000"/>
          </a:xfrm>
          <a:prstGeom prst="rect">
            <a:avLst/>
          </a:prstGeom>
        </p:spPr>
      </p:pic>
    </p:spTree>
    <p:extLst>
      <p:ext uri="{BB962C8B-B14F-4D97-AF65-F5344CB8AC3E}">
        <p14:creationId xmlns:p14="http://schemas.microsoft.com/office/powerpoint/2010/main" val="2696716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62100" y="304801"/>
            <a:ext cx="7772400" cy="1470025"/>
          </a:xfrm>
        </p:spPr>
        <p:txBody>
          <a:bodyPr/>
          <a:lstStyle/>
          <a:p>
            <a:r>
              <a:rPr lang="en-US" dirty="0"/>
              <a:t>Time for self reflection . . . </a:t>
            </a:r>
          </a:p>
        </p:txBody>
      </p:sp>
      <p:sp>
        <p:nvSpPr>
          <p:cNvPr id="5" name="Subtitle 4"/>
          <p:cNvSpPr>
            <a:spLocks noGrp="1"/>
          </p:cNvSpPr>
          <p:nvPr>
            <p:ph type="subTitle" idx="1"/>
          </p:nvPr>
        </p:nvSpPr>
        <p:spPr>
          <a:xfrm>
            <a:off x="2971800" y="5638800"/>
            <a:ext cx="6400800" cy="1752600"/>
          </a:xfrm>
        </p:spPr>
        <p:txBody>
          <a:bodyPr/>
          <a:lstStyle/>
          <a:p>
            <a:r>
              <a:rPr lang="en-US" dirty="0">
                <a:solidFill>
                  <a:srgbClr val="FF0000"/>
                </a:solidFill>
              </a:rPr>
              <a:t>Page 5</a:t>
            </a:r>
          </a:p>
        </p:txBody>
      </p:sp>
      <p:pic>
        <p:nvPicPr>
          <p:cNvPr id="6" name="Picture 5"/>
          <p:cNvPicPr>
            <a:picLocks noChangeAspect="1"/>
          </p:cNvPicPr>
          <p:nvPr/>
        </p:nvPicPr>
        <p:blipFill>
          <a:blip r:embed="rId2"/>
          <a:stretch>
            <a:fillRect/>
          </a:stretch>
        </p:blipFill>
        <p:spPr>
          <a:xfrm>
            <a:off x="3886200" y="1905000"/>
            <a:ext cx="4508500" cy="3581400"/>
          </a:xfrm>
          <a:prstGeom prst="rect">
            <a:avLst/>
          </a:prstGeom>
        </p:spPr>
      </p:pic>
    </p:spTree>
    <p:extLst>
      <p:ext uri="{BB962C8B-B14F-4D97-AF65-F5344CB8AC3E}">
        <p14:creationId xmlns:p14="http://schemas.microsoft.com/office/powerpoint/2010/main" val="1127661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886200" y="228600"/>
            <a:ext cx="7086600" cy="1066800"/>
          </a:xfrm>
        </p:spPr>
        <p:txBody>
          <a:bodyPr/>
          <a:lstStyle/>
          <a:p>
            <a:r>
              <a:rPr lang="en-US" dirty="0">
                <a:latin typeface="+mn-lt"/>
              </a:rPr>
              <a:t>Identify …</a:t>
            </a:r>
          </a:p>
        </p:txBody>
      </p:sp>
      <p:graphicFrame>
        <p:nvGraphicFramePr>
          <p:cNvPr id="4" name="Content Placeholder 7"/>
          <p:cNvGraphicFramePr>
            <a:graphicFrameLocks noGrp="1"/>
          </p:cNvGraphicFramePr>
          <p:nvPr>
            <p:ph idx="1"/>
            <p:extLst/>
          </p:nvPr>
        </p:nvGraphicFramePr>
        <p:xfrm>
          <a:off x="1981200" y="685801"/>
          <a:ext cx="82296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712420" y="4404360"/>
            <a:ext cx="9775767" cy="1846659"/>
          </a:xfrm>
          <a:prstGeom prst="rect">
            <a:avLst/>
          </a:prstGeom>
          <a:noFill/>
        </p:spPr>
        <p:txBody>
          <a:bodyPr wrap="square" rtlCol="0">
            <a:spAutoFit/>
          </a:bodyPr>
          <a:lstStyle/>
          <a:p>
            <a:r>
              <a:rPr lang="en-US" sz="2400" b="1" dirty="0">
                <a:solidFill>
                  <a:srgbClr val="FF0000"/>
                </a:solidFill>
              </a:rPr>
              <a:t>Career Pathways and content might include</a:t>
            </a:r>
            <a:r>
              <a:rPr lang="en-US" sz="2400" dirty="0"/>
              <a:t>: </a:t>
            </a:r>
          </a:p>
          <a:p>
            <a:r>
              <a:rPr lang="en-US" sz="2400" dirty="0"/>
              <a:t>The Transportation, Distribution and Logistics Career Cluster</a:t>
            </a:r>
            <a:r>
              <a:rPr lang="en-US" sz="2400" dirty="0">
                <a:latin typeface="Times New Roman"/>
                <a:cs typeface="Times New Roman"/>
              </a:rPr>
              <a:t>®, Agriculture, Food and Natural Resources Career Cluster®, Business Administration Career Cluster® and Marketing Career Cluster®</a:t>
            </a:r>
          </a:p>
          <a:p>
            <a:pPr>
              <a:buFont typeface="Arial" pitchFamily="34" charset="0"/>
              <a:buNone/>
            </a:pPr>
            <a:endParaRPr lang="en-US" dirty="0">
              <a:latin typeface="Times New Roman"/>
              <a:cs typeface="Times New Roman"/>
            </a:endParaRPr>
          </a:p>
        </p:txBody>
      </p:sp>
    </p:spTree>
    <p:extLst>
      <p:ext uri="{BB962C8B-B14F-4D97-AF65-F5344CB8AC3E}">
        <p14:creationId xmlns:p14="http://schemas.microsoft.com/office/powerpoint/2010/main" val="2750421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Welcome Back!</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3</a:t>
            </a:fld>
            <a:endParaRPr lang="en-US" dirty="0">
              <a:solidFill>
                <a:srgbClr val="FFFFFF">
                  <a:lumMod val="75000"/>
                </a:srgb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70997846"/>
              </p:ext>
            </p:extLst>
          </p:nvPr>
        </p:nvGraphicFramePr>
        <p:xfrm>
          <a:off x="916518" y="1918009"/>
          <a:ext cx="9219941" cy="4710683"/>
        </p:xfrm>
        <a:graphic>
          <a:graphicData uri="http://schemas.openxmlformats.org/drawingml/2006/table">
            <a:tbl>
              <a:tblPr firstRow="1" firstCol="1" bandRow="1"/>
              <a:tblGrid>
                <a:gridCol w="9219941">
                  <a:extLst>
                    <a:ext uri="{9D8B030D-6E8A-4147-A177-3AD203B41FA5}">
                      <a16:colId xmlns:a16="http://schemas.microsoft.com/office/drawing/2014/main" xmlns="" val="1979245522"/>
                    </a:ext>
                  </a:extLst>
                </a:gridCol>
              </a:tblGrid>
              <a:tr h="1252274">
                <a:tc>
                  <a:txBody>
                    <a:bodyPr/>
                    <a:lstStyle/>
                    <a:p>
                      <a:pPr marL="56515" marR="0">
                        <a:lnSpc>
                          <a:spcPct val="115000"/>
                        </a:lnSpc>
                        <a:spcBef>
                          <a:spcPts val="600"/>
                        </a:spcBef>
                        <a:spcAft>
                          <a:spcPts val="200"/>
                        </a:spcAft>
                      </a:pPr>
                      <a:r>
                        <a:rPr lang="en-US" sz="1800" b="0" dirty="0">
                          <a:solidFill>
                            <a:srgbClr val="1F4D78"/>
                          </a:solidFill>
                          <a:effectLst/>
                          <a:latin typeface="Century Gothic" panose="020B0502020202020204" pitchFamily="34" charset="0"/>
                          <a:ea typeface="MS Gothic" panose="020B0609070205080204" pitchFamily="49" charset="-128"/>
                          <a:cs typeface="Times New Roman" panose="02020603050405020304" pitchFamily="18" charset="0"/>
                        </a:rPr>
                        <a:t>DAY 1</a:t>
                      </a:r>
                      <a:endParaRPr lang="en-US" sz="1800" b="1" dirty="0">
                        <a:solidFill>
                          <a:srgbClr val="1F4D78"/>
                        </a:solidFill>
                        <a:effectLst/>
                        <a:latin typeface="Century Gothic" panose="020B0502020202020204" pitchFamily="34" charset="0"/>
                        <a:ea typeface="MS Gothic" panose="020B0609070205080204" pitchFamily="49" charset="-128"/>
                        <a:cs typeface="Times New Roman" panose="02020603050405020304" pitchFamily="18" charset="0"/>
                      </a:endParaRPr>
                    </a:p>
                    <a:p>
                      <a:pPr marL="56515" marR="0">
                        <a:lnSpc>
                          <a:spcPct val="115000"/>
                        </a:lnSpc>
                        <a:spcBef>
                          <a:spcPts val="600"/>
                        </a:spcBef>
                        <a:spcAft>
                          <a:spcPts val="200"/>
                        </a:spcAft>
                      </a:pPr>
                      <a:r>
                        <a:rPr lang="en-US" sz="1800" b="0" dirty="0">
                          <a:solidFill>
                            <a:srgbClr val="1F4D78"/>
                          </a:solidFill>
                          <a:effectLst/>
                          <a:latin typeface="Century Gothic" panose="020B0502020202020204" pitchFamily="34" charset="0"/>
                          <a:ea typeface="MS Gothic" panose="020B0609070205080204" pitchFamily="49" charset="-128"/>
                          <a:cs typeface="Times New Roman" panose="02020603050405020304" pitchFamily="18" charset="0"/>
                        </a:rPr>
                        <a:t>Welcome and Look Back</a:t>
                      </a:r>
                      <a:endParaRPr lang="en-US" sz="1800" b="1" dirty="0">
                        <a:solidFill>
                          <a:srgbClr val="1F4D78"/>
                        </a:solidFill>
                        <a:effectLst/>
                        <a:latin typeface="Century Gothic" panose="020B0502020202020204" pitchFamily="34" charset="0"/>
                        <a:ea typeface="MS Gothic" panose="020B0609070205080204" pitchFamily="49" charset="-128"/>
                        <a:cs typeface="Times New Roman" panose="02020603050405020304" pitchFamily="18" charset="0"/>
                      </a:endParaRPr>
                    </a:p>
                    <a:p>
                      <a:pPr marL="56515" marR="0">
                        <a:lnSpc>
                          <a:spcPct val="115000"/>
                        </a:lnSpc>
                        <a:spcBef>
                          <a:spcPts val="200"/>
                        </a:spcBef>
                        <a:spcAft>
                          <a:spcPts val="200"/>
                        </a:spcAf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Action Plans – Challenges &amp; Ah-Ha’s!</a:t>
                      </a:r>
                    </a:p>
                    <a:p>
                      <a:pPr marL="56515" marR="0">
                        <a:lnSpc>
                          <a:spcPct val="115000"/>
                        </a:lnSpc>
                        <a:spcBef>
                          <a:spcPts val="200"/>
                        </a:spcBef>
                        <a:spcAft>
                          <a:spcPts val="200"/>
                        </a:spcAf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 </a:t>
                      </a:r>
                    </a:p>
                  </a:txBody>
                  <a:tcPr marL="0" marR="0" marT="0" marB="0">
                    <a:lnL>
                      <a:noFill/>
                    </a:lnL>
                    <a:lnR>
                      <a:noFill/>
                    </a:lnR>
                    <a:lnT>
                      <a:noFill/>
                    </a:lnT>
                    <a:lnB>
                      <a:noFill/>
                    </a:lnB>
                  </a:tcPr>
                </a:tc>
                <a:extLst>
                  <a:ext uri="{0D108BD9-81ED-4DB2-BD59-A6C34878D82A}">
                    <a16:rowId xmlns:a16="http://schemas.microsoft.com/office/drawing/2014/main" xmlns="" val="2588344684"/>
                  </a:ext>
                </a:extLst>
              </a:tr>
              <a:tr h="3085551">
                <a:tc>
                  <a:txBody>
                    <a:bodyPr/>
                    <a:lstStyle/>
                    <a:p>
                      <a:pPr marL="56515" marR="0">
                        <a:lnSpc>
                          <a:spcPct val="115000"/>
                        </a:lnSpc>
                        <a:spcBef>
                          <a:spcPts val="600"/>
                        </a:spcBef>
                        <a:spcAft>
                          <a:spcPts val="200"/>
                        </a:spcAft>
                      </a:pPr>
                      <a:r>
                        <a:rPr lang="en-US" sz="1800" b="0" dirty="0">
                          <a:solidFill>
                            <a:srgbClr val="1F4D78"/>
                          </a:solidFill>
                          <a:effectLst/>
                          <a:latin typeface="Century Gothic" panose="020B0502020202020204" pitchFamily="34" charset="0"/>
                          <a:ea typeface="MS Gothic" panose="020B0609070205080204" pitchFamily="49" charset="-128"/>
                          <a:cs typeface="Times New Roman" panose="02020603050405020304" pitchFamily="18" charset="0"/>
                        </a:rPr>
                        <a:t>The Contextualized Classroom</a:t>
                      </a:r>
                      <a:endParaRPr lang="en-US" sz="1800" b="1" dirty="0">
                        <a:solidFill>
                          <a:srgbClr val="1F4D78"/>
                        </a:solidFill>
                        <a:effectLst/>
                        <a:latin typeface="Century Gothic" panose="020B0502020202020204" pitchFamily="34" charset="0"/>
                        <a:ea typeface="MS Gothic" panose="020B0609070205080204" pitchFamily="49" charset="-128"/>
                        <a:cs typeface="Times New Roman" panose="02020603050405020304" pitchFamily="18" charset="0"/>
                      </a:endParaRPr>
                    </a:p>
                    <a:p>
                      <a:pPr marL="342900" marR="0" lvl="0" indent="-342900">
                        <a:lnSpc>
                          <a:spcPct val="115000"/>
                        </a:lnSpc>
                        <a:spcBef>
                          <a:spcPts val="200"/>
                        </a:spcBef>
                        <a:spcAft>
                          <a:spcPts val="200"/>
                        </a:spcAft>
                        <a:buFont typeface="Symbol" panose="05050102010706020507" pitchFamily="18" charset="2"/>
                        <a:buChar char=""/>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Contextual learning as a learner </a:t>
                      </a:r>
                    </a:p>
                    <a:p>
                      <a:pPr marL="342900" marR="0" lvl="0" indent="-342900">
                        <a:lnSpc>
                          <a:spcPct val="115000"/>
                        </a:lnSpc>
                        <a:spcBef>
                          <a:spcPts val="200"/>
                        </a:spcBef>
                        <a:spcAft>
                          <a:spcPts val="200"/>
                        </a:spcAft>
                        <a:buFont typeface="Arial" panose="020B0604020202020204" pitchFamily="34" charset="0"/>
                        <a:buChar char="•"/>
                        <a:tabLst>
                          <a:tab pos="457200" algn="l"/>
                        </a:tabLs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Contextual teaching: research</a:t>
                      </a:r>
                    </a:p>
                    <a:p>
                      <a:pPr marL="342900" marR="0" lvl="0" indent="-342900">
                        <a:lnSpc>
                          <a:spcPct val="115000"/>
                        </a:lnSpc>
                        <a:spcBef>
                          <a:spcPts val="200"/>
                        </a:spcBef>
                        <a:spcAft>
                          <a:spcPts val="200"/>
                        </a:spcAft>
                        <a:buFont typeface="Arial" panose="020B0604020202020204" pitchFamily="34" charset="0"/>
                        <a:buChar char="•"/>
                        <a:tabLst>
                          <a:tab pos="457200" algn="l"/>
                        </a:tabLs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Promising practices in contextual learning</a:t>
                      </a:r>
                    </a:p>
                    <a:p>
                      <a:pPr marL="342900" marR="0" lvl="0" indent="-342900">
                        <a:lnSpc>
                          <a:spcPct val="115000"/>
                        </a:lnSpc>
                        <a:spcBef>
                          <a:spcPts val="200"/>
                        </a:spcBef>
                        <a:spcAft>
                          <a:spcPts val="200"/>
                        </a:spcAft>
                        <a:buFont typeface="Arial" panose="020B0604020202020204" pitchFamily="34" charset="0"/>
                        <a:buChar char="•"/>
                        <a:tabLst>
                          <a:tab pos="457200" algn="l"/>
                        </a:tabLs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Creating a contextual lesson plan </a:t>
                      </a:r>
                    </a:p>
                    <a:p>
                      <a:pPr marL="342900" marR="0" lvl="0" indent="-342900">
                        <a:lnSpc>
                          <a:spcPct val="115000"/>
                        </a:lnSpc>
                        <a:spcBef>
                          <a:spcPts val="200"/>
                        </a:spcBef>
                        <a:spcAft>
                          <a:spcPts val="200"/>
                        </a:spcAft>
                        <a:buFont typeface="Arial" panose="020B0604020202020204" pitchFamily="34" charset="0"/>
                        <a:buChar char="•"/>
                        <a:tabLst>
                          <a:tab pos="457200" algn="l"/>
                        </a:tabLs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Embedding &amp; teaching employability skills</a:t>
                      </a:r>
                    </a:p>
                    <a:p>
                      <a:pPr marL="342900" marR="0" lvl="0" indent="-342900">
                        <a:lnSpc>
                          <a:spcPct val="115000"/>
                        </a:lnSpc>
                        <a:spcBef>
                          <a:spcPts val="200"/>
                        </a:spcBef>
                        <a:spcAft>
                          <a:spcPts val="200"/>
                        </a:spcAft>
                        <a:buFont typeface="Arial" panose="020B0604020202020204" pitchFamily="34" charset="0"/>
                        <a:buChar char="•"/>
                        <a:tabLst>
                          <a:tab pos="457200" algn="l"/>
                        </a:tabLs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Team teaching &amp; team planning</a:t>
                      </a:r>
                    </a:p>
                    <a:p>
                      <a:pPr marL="342900" marR="0" lvl="0" indent="-342900">
                        <a:lnSpc>
                          <a:spcPct val="115000"/>
                        </a:lnSpc>
                        <a:spcBef>
                          <a:spcPts val="200"/>
                        </a:spcBef>
                        <a:spcAft>
                          <a:spcPts val="200"/>
                        </a:spcAft>
                        <a:buFont typeface="Arial" panose="020B0604020202020204" pitchFamily="34" charset="0"/>
                        <a:buChar char="•"/>
                        <a:tabLst>
                          <a:tab pos="457200" algn="l"/>
                        </a:tabLs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Peer review </a:t>
                      </a:r>
                    </a:p>
                    <a:p>
                      <a:pPr marL="0" marR="0">
                        <a:lnSpc>
                          <a:spcPct val="115000"/>
                        </a:lnSpc>
                        <a:spcBef>
                          <a:spcPts val="200"/>
                        </a:spcBef>
                        <a:spcAft>
                          <a:spcPts val="200"/>
                        </a:spcAft>
                      </a:pPr>
                      <a:r>
                        <a:rPr lang="en-US" sz="1800" dirty="0">
                          <a:effectLst/>
                          <a:latin typeface="Century Gothic" panose="020B0502020202020204" pitchFamily="34" charset="0"/>
                          <a:ea typeface="MS Gothic" panose="020B0609070205080204" pitchFamily="49" charset="-128"/>
                          <a:cs typeface="Times New Roman" panose="02020603050405020304" pitchFamily="18" charset="0"/>
                        </a:rPr>
                        <a:t> </a:t>
                      </a:r>
                    </a:p>
                  </a:txBody>
                  <a:tcPr marL="0" marR="0" marT="0" marB="0">
                    <a:lnL>
                      <a:noFill/>
                    </a:lnL>
                    <a:lnR>
                      <a:noFill/>
                    </a:lnR>
                    <a:lnT>
                      <a:noFill/>
                    </a:lnT>
                    <a:lnB>
                      <a:noFill/>
                    </a:lnB>
                  </a:tcPr>
                </a:tc>
                <a:extLst>
                  <a:ext uri="{0D108BD9-81ED-4DB2-BD59-A6C34878D82A}">
                    <a16:rowId xmlns:a16="http://schemas.microsoft.com/office/drawing/2014/main" xmlns="" val="3509135127"/>
                  </a:ext>
                </a:extLst>
              </a:tr>
            </a:tbl>
          </a:graphicData>
        </a:graphic>
      </p:graphicFrame>
    </p:spTree>
    <p:extLst>
      <p:ext uri="{BB962C8B-B14F-4D97-AF65-F5344CB8AC3E}">
        <p14:creationId xmlns:p14="http://schemas.microsoft.com/office/powerpoint/2010/main" val="211009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886200" y="228600"/>
            <a:ext cx="7086600" cy="1066800"/>
          </a:xfrm>
        </p:spPr>
        <p:txBody>
          <a:bodyPr/>
          <a:lstStyle/>
          <a:p>
            <a:r>
              <a:rPr lang="en-US" dirty="0">
                <a:latin typeface="+mn-lt"/>
              </a:rPr>
              <a:t>Identify …</a:t>
            </a:r>
          </a:p>
        </p:txBody>
      </p:sp>
      <p:graphicFrame>
        <p:nvGraphicFramePr>
          <p:cNvPr id="4" name="Content Placeholder 7"/>
          <p:cNvGraphicFramePr>
            <a:graphicFrameLocks noGrp="1"/>
          </p:cNvGraphicFramePr>
          <p:nvPr>
            <p:ph idx="1"/>
            <p:extLst/>
          </p:nvPr>
        </p:nvGraphicFramePr>
        <p:xfrm>
          <a:off x="1981200" y="685801"/>
          <a:ext cx="82296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828800" y="4953000"/>
            <a:ext cx="8610600" cy="1477328"/>
          </a:xfrm>
          <a:prstGeom prst="rect">
            <a:avLst/>
          </a:prstGeom>
          <a:noFill/>
        </p:spPr>
        <p:txBody>
          <a:bodyPr wrap="square" rtlCol="0">
            <a:spAutoFit/>
          </a:bodyPr>
          <a:lstStyle/>
          <a:p>
            <a:r>
              <a:rPr lang="en-US" sz="2400" b="1" dirty="0">
                <a:solidFill>
                  <a:srgbClr val="FF0000"/>
                </a:solidFill>
                <a:latin typeface="Times New Roman"/>
                <a:cs typeface="Times New Roman"/>
              </a:rPr>
              <a:t>Academic content would include:</a:t>
            </a:r>
          </a:p>
          <a:p>
            <a:r>
              <a:rPr lang="en-US" sz="2400" dirty="0">
                <a:latin typeface="Times New Roman"/>
                <a:cs typeface="Times New Roman"/>
              </a:rPr>
              <a:t>Geography and basic math concepts, such as distance calculations, profitability and mark-up costs. </a:t>
            </a:r>
          </a:p>
          <a:p>
            <a:pPr>
              <a:buFont typeface="Arial" pitchFamily="34" charset="0"/>
              <a:buNone/>
            </a:pPr>
            <a:endParaRPr lang="en-US" dirty="0">
              <a:latin typeface="Times New Roman"/>
              <a:cs typeface="Times New Roman"/>
            </a:endParaRPr>
          </a:p>
        </p:txBody>
      </p:sp>
    </p:spTree>
    <p:extLst>
      <p:ext uri="{BB962C8B-B14F-4D97-AF65-F5344CB8AC3E}">
        <p14:creationId xmlns:p14="http://schemas.microsoft.com/office/powerpoint/2010/main" val="2241781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886200" y="228600"/>
            <a:ext cx="7086600" cy="1066800"/>
          </a:xfrm>
        </p:spPr>
        <p:txBody>
          <a:bodyPr/>
          <a:lstStyle/>
          <a:p>
            <a:r>
              <a:rPr lang="en-US" dirty="0">
                <a:latin typeface="+mn-lt"/>
              </a:rPr>
              <a:t>Identify …</a:t>
            </a:r>
          </a:p>
        </p:txBody>
      </p:sp>
      <p:graphicFrame>
        <p:nvGraphicFramePr>
          <p:cNvPr id="4" name="Content Placeholder 7"/>
          <p:cNvGraphicFramePr>
            <a:graphicFrameLocks noGrp="1"/>
          </p:cNvGraphicFramePr>
          <p:nvPr>
            <p:ph idx="1"/>
            <p:extLst/>
          </p:nvPr>
        </p:nvGraphicFramePr>
        <p:xfrm>
          <a:off x="1981200" y="685801"/>
          <a:ext cx="8229600" cy="490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947651" y="4186844"/>
            <a:ext cx="10789920" cy="3262432"/>
          </a:xfrm>
          <a:prstGeom prst="rect">
            <a:avLst/>
          </a:prstGeom>
        </p:spPr>
        <p:txBody>
          <a:bodyPr wrap="square">
            <a:spAutoFit/>
          </a:bodyPr>
          <a:lstStyle/>
          <a:p>
            <a:r>
              <a:rPr lang="en-US" sz="2400" b="1" dirty="0">
                <a:solidFill>
                  <a:srgbClr val="FF0000"/>
                </a:solidFill>
                <a:latin typeface="Times New Roman"/>
                <a:cs typeface="Times New Roman"/>
              </a:rPr>
              <a:t>Possible integrated project/activity ideas</a:t>
            </a:r>
            <a:r>
              <a:rPr lang="en-US" sz="2400" b="1" dirty="0">
                <a:latin typeface="Times New Roman"/>
                <a:cs typeface="Times New Roman"/>
              </a:rPr>
              <a:t>: </a:t>
            </a:r>
          </a:p>
          <a:p>
            <a:pPr>
              <a:buFont typeface="Arial" pitchFamily="34" charset="0"/>
              <a:buChar char="•"/>
            </a:pPr>
            <a:r>
              <a:rPr lang="en-US" sz="2400" dirty="0">
                <a:latin typeface="Times New Roman"/>
                <a:cs typeface="Times New Roman"/>
              </a:rPr>
              <a:t>Have a local grocer visit the classroom  about the pros and cons of purchasing locally vs.  from international sources. </a:t>
            </a:r>
          </a:p>
          <a:p>
            <a:pPr>
              <a:buFont typeface="Arial" pitchFamily="34" charset="0"/>
              <a:buChar char="•"/>
            </a:pPr>
            <a:r>
              <a:rPr lang="en-US" sz="2400" dirty="0">
                <a:latin typeface="Times New Roman"/>
                <a:cs typeface="Times New Roman"/>
              </a:rPr>
              <a:t>Have  students conduct a cost benefit analysis on purchasing locally vs. from international sources.  </a:t>
            </a:r>
          </a:p>
          <a:p>
            <a:pPr>
              <a:buFont typeface="Arial" pitchFamily="34" charset="0"/>
              <a:buChar char="•"/>
            </a:pPr>
            <a:r>
              <a:rPr lang="en-US" sz="2400" dirty="0">
                <a:latin typeface="Times New Roman"/>
                <a:cs typeface="Times New Roman"/>
              </a:rPr>
              <a:t>Then identify a strategy for warehousing and marketing locally produced items to meet customer demands. </a:t>
            </a:r>
          </a:p>
          <a:p>
            <a:pPr>
              <a:buFont typeface="Arial" pitchFamily="34" charset="0"/>
              <a:buChar char="•"/>
            </a:pPr>
            <a:endParaRPr lang="en-US" sz="2000" b="1" dirty="0">
              <a:latin typeface="Times New Roman"/>
              <a:cs typeface="Times New Roman"/>
            </a:endParaRPr>
          </a:p>
          <a:p>
            <a:endParaRPr lang="en-US" dirty="0"/>
          </a:p>
        </p:txBody>
      </p:sp>
    </p:spTree>
    <p:extLst>
      <p:ext uri="{BB962C8B-B14F-4D97-AF65-F5344CB8AC3E}">
        <p14:creationId xmlns:p14="http://schemas.microsoft.com/office/powerpoint/2010/main" val="1414865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543800" cy="1066800"/>
          </a:xfrm>
        </p:spPr>
        <p:txBody>
          <a:bodyPr>
            <a:noAutofit/>
          </a:bodyPr>
          <a:lstStyle/>
          <a:p>
            <a:pPr lvl="0"/>
            <a:r>
              <a:rPr lang="en-US" sz="3200" dirty="0">
                <a:solidFill>
                  <a:srgbClr val="C00000"/>
                </a:solidFill>
                <a:latin typeface="+mn-lt"/>
              </a:rPr>
              <a:t>What is your role within a Career Pathways system?</a:t>
            </a:r>
            <a:endParaRPr lang="en-US" dirty="0">
              <a:latin typeface="+mn-lt"/>
            </a:endParaRPr>
          </a:p>
        </p:txBody>
      </p:sp>
      <p:graphicFrame>
        <p:nvGraphicFramePr>
          <p:cNvPr id="4" name="Diagram 3"/>
          <p:cNvGraphicFramePr/>
          <p:nvPr>
            <p:extLst/>
          </p:nvPr>
        </p:nvGraphicFramePr>
        <p:xfrm>
          <a:off x="1752600" y="1676400"/>
          <a:ext cx="8915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8932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CD0031C-33C8-4371-9966-0FD4ACB7F529}"/>
                                            </p:graphicEl>
                                          </p:spTgt>
                                        </p:tgtEl>
                                        <p:attrNameLst>
                                          <p:attrName>style.visibility</p:attrName>
                                        </p:attrNameLst>
                                      </p:cBhvr>
                                      <p:to>
                                        <p:strVal val="visible"/>
                                      </p:to>
                                    </p:set>
                                    <p:animEffect transition="in" filter="fade">
                                      <p:cBhvr>
                                        <p:cTn id="7" dur="2000"/>
                                        <p:tgtEl>
                                          <p:spTgt spid="4">
                                            <p:graphicEl>
                                              <a:dgm id="{2CD0031C-33C8-4371-9966-0FD4ACB7F52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1CBAD61-2805-4E80-871F-A789D3BC755E}"/>
                                            </p:graphicEl>
                                          </p:spTgt>
                                        </p:tgtEl>
                                        <p:attrNameLst>
                                          <p:attrName>style.visibility</p:attrName>
                                        </p:attrNameLst>
                                      </p:cBhvr>
                                      <p:to>
                                        <p:strVal val="visible"/>
                                      </p:to>
                                    </p:set>
                                    <p:animEffect transition="in" filter="fade">
                                      <p:cBhvr>
                                        <p:cTn id="12" dur="2000"/>
                                        <p:tgtEl>
                                          <p:spTgt spid="4">
                                            <p:graphicEl>
                                              <a:dgm id="{A1CBAD61-2805-4E80-871F-A789D3BC755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EF1EF4CE-CB3A-476B-B027-1838C4F53FB3}"/>
                                            </p:graphicEl>
                                          </p:spTgt>
                                        </p:tgtEl>
                                        <p:attrNameLst>
                                          <p:attrName>style.visibility</p:attrName>
                                        </p:attrNameLst>
                                      </p:cBhvr>
                                      <p:to>
                                        <p:strVal val="visible"/>
                                      </p:to>
                                    </p:set>
                                    <p:animEffect transition="in" filter="fade">
                                      <p:cBhvr>
                                        <p:cTn id="17" dur="2000"/>
                                        <p:tgtEl>
                                          <p:spTgt spid="4">
                                            <p:graphicEl>
                                              <a:dgm id="{EF1EF4CE-CB3A-476B-B027-1838C4F53F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Box 1"/>
          <p:cNvSpPr txBox="1">
            <a:spLocks noChangeArrowheads="1"/>
          </p:cNvSpPr>
          <p:nvPr/>
        </p:nvSpPr>
        <p:spPr bwMode="auto">
          <a:xfrm>
            <a:off x="7086600" y="2819401"/>
            <a:ext cx="30509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Arial" charset="0"/>
              </a:defRPr>
            </a:lvl1pPr>
            <a:lvl2pPr marL="37931725" indent="-37474525" eaLnBrk="0" hangingPunct="0">
              <a:defRPr sz="2800">
                <a:solidFill>
                  <a:schemeClr val="tx1"/>
                </a:solidFill>
                <a:latin typeface="Arial" charset="0"/>
                <a:ea typeface="Arial" charset="0"/>
                <a:cs typeface="Arial" charset="0"/>
              </a:defRPr>
            </a:lvl2pPr>
            <a:lvl3pPr eaLnBrk="0" hangingPunct="0">
              <a:defRPr sz="2800">
                <a:solidFill>
                  <a:schemeClr val="tx1"/>
                </a:solidFill>
                <a:latin typeface="Arial" charset="0"/>
                <a:ea typeface="Arial" charset="0"/>
                <a:cs typeface="Arial" charset="0"/>
              </a:defRPr>
            </a:lvl3pPr>
            <a:lvl4pPr eaLnBrk="0" hangingPunct="0">
              <a:defRPr sz="2800">
                <a:solidFill>
                  <a:schemeClr val="tx1"/>
                </a:solidFill>
                <a:latin typeface="Arial" charset="0"/>
                <a:ea typeface="Arial" charset="0"/>
                <a:cs typeface="Arial" charset="0"/>
              </a:defRPr>
            </a:lvl4pPr>
            <a:lvl5pPr eaLnBrk="0" hangingPunct="0">
              <a:defRPr sz="2800">
                <a:solidFill>
                  <a:schemeClr val="tx1"/>
                </a:solidFill>
                <a:latin typeface="Arial" charset="0"/>
                <a:ea typeface="Arial" charset="0"/>
                <a:cs typeface="Arial" charset="0"/>
              </a:defRPr>
            </a:lvl5pPr>
            <a:lvl6pPr marL="457200" eaLnBrk="0" fontAlgn="base" hangingPunct="0">
              <a:spcBef>
                <a:spcPct val="0"/>
              </a:spcBef>
              <a:spcAft>
                <a:spcPct val="0"/>
              </a:spcAft>
              <a:defRPr sz="2800">
                <a:solidFill>
                  <a:schemeClr val="tx1"/>
                </a:solidFill>
                <a:latin typeface="Arial" charset="0"/>
                <a:ea typeface="Arial" charset="0"/>
                <a:cs typeface="Arial" charset="0"/>
              </a:defRPr>
            </a:lvl6pPr>
            <a:lvl7pPr marL="914400" eaLnBrk="0" fontAlgn="base" hangingPunct="0">
              <a:spcBef>
                <a:spcPct val="0"/>
              </a:spcBef>
              <a:spcAft>
                <a:spcPct val="0"/>
              </a:spcAft>
              <a:defRPr sz="2800">
                <a:solidFill>
                  <a:schemeClr val="tx1"/>
                </a:solidFill>
                <a:latin typeface="Arial" charset="0"/>
                <a:ea typeface="Arial" charset="0"/>
                <a:cs typeface="Arial" charset="0"/>
              </a:defRPr>
            </a:lvl7pPr>
            <a:lvl8pPr marL="1371600" eaLnBrk="0" fontAlgn="base" hangingPunct="0">
              <a:spcBef>
                <a:spcPct val="0"/>
              </a:spcBef>
              <a:spcAft>
                <a:spcPct val="0"/>
              </a:spcAft>
              <a:defRPr sz="2800">
                <a:solidFill>
                  <a:schemeClr val="tx1"/>
                </a:solidFill>
                <a:latin typeface="Arial" charset="0"/>
                <a:ea typeface="Arial" charset="0"/>
                <a:cs typeface="Arial" charset="0"/>
              </a:defRPr>
            </a:lvl8pPr>
            <a:lvl9pPr marL="1828800" eaLnBrk="0" fontAlgn="base" hangingPunct="0">
              <a:spcBef>
                <a:spcPct val="0"/>
              </a:spcBef>
              <a:spcAft>
                <a:spcPct val="0"/>
              </a:spcAft>
              <a:defRPr sz="28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3600" dirty="0">
                <a:solidFill>
                  <a:prstClr val="black"/>
                </a:solidFill>
              </a:rPr>
              <a:t>Let’s take 10?</a:t>
            </a:r>
          </a:p>
        </p:txBody>
      </p:sp>
      <p:pic>
        <p:nvPicPr>
          <p:cNvPr id="1372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2258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1" y="3581400"/>
            <a:ext cx="243681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28600"/>
            <a:ext cx="4165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483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28600"/>
            <a:ext cx="7239000" cy="1066800"/>
          </a:xfrm>
        </p:spPr>
        <p:txBody>
          <a:bodyPr>
            <a:normAutofit fontScale="90000"/>
          </a:bodyPr>
          <a:lstStyle/>
          <a:p>
            <a:pPr lvl="0"/>
            <a:r>
              <a:rPr lang="en-US" sz="4000" dirty="0">
                <a:solidFill>
                  <a:srgbClr val="C00000"/>
                </a:solidFill>
                <a:latin typeface="+mn-lt"/>
              </a:rPr>
              <a:t>What we know about how we learn</a:t>
            </a:r>
            <a:endParaRPr lang="en-US" dirty="0">
              <a:latin typeface="+mn-lt"/>
            </a:endParaRPr>
          </a:p>
        </p:txBody>
      </p:sp>
      <p:sp>
        <p:nvSpPr>
          <p:cNvPr id="3" name="Content Placeholder 2"/>
          <p:cNvSpPr>
            <a:spLocks noGrp="1"/>
          </p:cNvSpPr>
          <p:nvPr>
            <p:ph idx="1"/>
          </p:nvPr>
        </p:nvSpPr>
        <p:spPr>
          <a:xfrm>
            <a:off x="6400800" y="1981200"/>
            <a:ext cx="3962400" cy="4343400"/>
          </a:xfrm>
        </p:spPr>
        <p:txBody>
          <a:bodyPr/>
          <a:lstStyle/>
          <a:p>
            <a:pPr algn="ctr">
              <a:buNone/>
            </a:pPr>
            <a:r>
              <a:rPr lang="en-US" sz="6000" i="1" dirty="0"/>
              <a:t>What does the research say?</a:t>
            </a:r>
          </a:p>
        </p:txBody>
      </p:sp>
      <p:pic>
        <p:nvPicPr>
          <p:cNvPr id="233474" name="Picture 2" descr="http://www.scientificamerican.com/media/inline/the-learning-brain-gets-bigger-then-smaller_1.jpg">
            <a:hlinkClick r:id="rId3"/>
          </p:cNvPr>
          <p:cNvPicPr>
            <a:picLocks noChangeAspect="1" noChangeArrowheads="1"/>
          </p:cNvPicPr>
          <p:nvPr/>
        </p:nvPicPr>
        <p:blipFill>
          <a:blip r:embed="rId4" cstate="print"/>
          <a:srcRect/>
          <a:stretch>
            <a:fillRect/>
          </a:stretch>
        </p:blipFill>
        <p:spPr bwMode="auto">
          <a:xfrm>
            <a:off x="1828800" y="1828800"/>
            <a:ext cx="4343398" cy="4343400"/>
          </a:xfrm>
          <a:prstGeom prst="rect">
            <a:avLst/>
          </a:prstGeom>
          <a:noFill/>
        </p:spPr>
      </p:pic>
    </p:spTree>
    <p:extLst>
      <p:ext uri="{BB962C8B-B14F-4D97-AF65-F5344CB8AC3E}">
        <p14:creationId xmlns:p14="http://schemas.microsoft.com/office/powerpoint/2010/main" val="2399982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28600"/>
            <a:ext cx="7239000" cy="1066800"/>
          </a:xfrm>
        </p:spPr>
        <p:txBody>
          <a:bodyPr>
            <a:normAutofit fontScale="90000"/>
          </a:bodyPr>
          <a:lstStyle/>
          <a:p>
            <a:pPr lvl="0"/>
            <a:r>
              <a:rPr lang="en-US" sz="4000" dirty="0">
                <a:solidFill>
                  <a:srgbClr val="C00000"/>
                </a:solidFill>
                <a:latin typeface="+mn-lt"/>
              </a:rPr>
              <a:t>What we know about how we learn</a:t>
            </a:r>
            <a:endParaRPr lang="en-US" dirty="0">
              <a:latin typeface="+mn-lt"/>
            </a:endParaRPr>
          </a:p>
        </p:txBody>
      </p:sp>
      <p:sp>
        <p:nvSpPr>
          <p:cNvPr id="3" name="Content Placeholder 2"/>
          <p:cNvSpPr>
            <a:spLocks noGrp="1"/>
          </p:cNvSpPr>
          <p:nvPr>
            <p:ph idx="1"/>
          </p:nvPr>
        </p:nvSpPr>
        <p:spPr>
          <a:xfrm>
            <a:off x="5486400" y="2057400"/>
            <a:ext cx="5791200" cy="4343400"/>
          </a:xfrm>
        </p:spPr>
        <p:txBody>
          <a:bodyPr/>
          <a:lstStyle/>
          <a:p>
            <a:pPr algn="ctr">
              <a:buNone/>
            </a:pPr>
            <a:r>
              <a:rPr lang="en-US" i="1" dirty="0">
                <a:latin typeface="+mn-lt"/>
              </a:rPr>
              <a:t>The brain</a:t>
            </a:r>
          </a:p>
          <a:p>
            <a:pPr algn="ctr">
              <a:buNone/>
            </a:pPr>
            <a:r>
              <a:rPr lang="en-US" i="1" dirty="0">
                <a:latin typeface="+mn-lt"/>
              </a:rPr>
              <a:t> is a </a:t>
            </a:r>
          </a:p>
          <a:p>
            <a:pPr algn="ctr">
              <a:buNone/>
            </a:pPr>
            <a:r>
              <a:rPr lang="en-US" i="1" dirty="0">
                <a:latin typeface="+mn-lt"/>
              </a:rPr>
              <a:t>breathtaking </a:t>
            </a:r>
          </a:p>
          <a:p>
            <a:pPr algn="ctr">
              <a:buNone/>
            </a:pPr>
            <a:r>
              <a:rPr lang="en-US" i="1" dirty="0">
                <a:latin typeface="+mn-lt"/>
              </a:rPr>
              <a:t>instrument!</a:t>
            </a:r>
          </a:p>
          <a:p>
            <a:pPr algn="ctr">
              <a:buNone/>
            </a:pPr>
            <a:r>
              <a:rPr lang="en-US" i="1" dirty="0">
                <a:latin typeface="+mn-lt"/>
              </a:rPr>
              <a:t> </a:t>
            </a:r>
          </a:p>
        </p:txBody>
      </p:sp>
      <p:pic>
        <p:nvPicPr>
          <p:cNvPr id="233474" name="Picture 2" descr="http://www.scientificamerican.com/media/inline/the-learning-brain-gets-bigger-then-smaller_1.jpg">
            <a:hlinkClick r:id="rId3"/>
          </p:cNvPr>
          <p:cNvPicPr>
            <a:picLocks noChangeAspect="1" noChangeArrowheads="1"/>
          </p:cNvPicPr>
          <p:nvPr/>
        </p:nvPicPr>
        <p:blipFill>
          <a:blip r:embed="rId4" cstate="print"/>
          <a:srcRect/>
          <a:stretch>
            <a:fillRect/>
          </a:stretch>
        </p:blipFill>
        <p:spPr bwMode="auto">
          <a:xfrm>
            <a:off x="1828800" y="1828800"/>
            <a:ext cx="4343398" cy="4343400"/>
          </a:xfrm>
          <a:prstGeom prst="rect">
            <a:avLst/>
          </a:prstGeom>
          <a:noFill/>
        </p:spPr>
      </p:pic>
    </p:spTree>
    <p:extLst>
      <p:ext uri="{BB962C8B-B14F-4D97-AF65-F5344CB8AC3E}">
        <p14:creationId xmlns:p14="http://schemas.microsoft.com/office/powerpoint/2010/main" val="633570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ormAutofit/>
          </a:bodyPr>
          <a:lstStyle/>
          <a:p>
            <a:pPr fontAlgn="auto">
              <a:spcAft>
                <a:spcPts val="0"/>
              </a:spcAft>
              <a:defRPr/>
            </a:pPr>
            <a:r>
              <a:rPr lang="en-US" dirty="0">
                <a:latin typeface="+mn-lt"/>
                <a:ea typeface="+mj-ea"/>
                <a:cs typeface="Microsoft Sans Serif" pitchFamily="34" charset="0"/>
              </a:rPr>
              <a:t>The brain….</a:t>
            </a:r>
          </a:p>
        </p:txBody>
      </p:sp>
      <p:pic>
        <p:nvPicPr>
          <p:cNvPr id="931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9700"/>
            <a:ext cx="9144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52600" y="5346805"/>
            <a:ext cx="8458200" cy="1631216"/>
          </a:xfrm>
          <a:prstGeom prst="rect">
            <a:avLst/>
          </a:prstGeom>
        </p:spPr>
        <p:txBody>
          <a:bodyPr wrap="square">
            <a:spAutoFit/>
          </a:bodyPr>
          <a:lstStyle/>
          <a:p>
            <a:pPr algn="ctr">
              <a:buFont typeface="Arial" pitchFamily="34" charset="0"/>
              <a:buNone/>
              <a:defRPr/>
            </a:pPr>
            <a:r>
              <a:rPr lang="en-US" sz="2000" b="1" dirty="0">
                <a:solidFill>
                  <a:srgbClr val="008000"/>
                </a:solidFill>
              </a:rPr>
              <a:t>It’s not just WHAT we teach, but HOW we teach it that counts.  </a:t>
            </a:r>
          </a:p>
          <a:p>
            <a:pPr algn="ctr">
              <a:buFont typeface="Arial" pitchFamily="34" charset="0"/>
              <a:buNone/>
              <a:defRPr/>
            </a:pPr>
            <a:endParaRPr lang="en-US" sz="2000" b="1" dirty="0">
              <a:solidFill>
                <a:srgbClr val="008000"/>
              </a:solidFill>
            </a:endParaRPr>
          </a:p>
          <a:p>
            <a:pPr algn="ctr">
              <a:buFont typeface="Arial" pitchFamily="34" charset="0"/>
              <a:buNone/>
              <a:defRPr/>
            </a:pPr>
            <a:r>
              <a:rPr lang="en-US" sz="2000" b="1" dirty="0">
                <a:solidFill>
                  <a:srgbClr val="008000"/>
                </a:solidFill>
              </a:rPr>
              <a:t>The human brain learns BEST when concepts are taught in context AND</a:t>
            </a:r>
          </a:p>
          <a:p>
            <a:pPr algn="ctr">
              <a:buFont typeface="Arial" pitchFamily="34" charset="0"/>
              <a:buNone/>
              <a:defRPr/>
            </a:pPr>
            <a:r>
              <a:rPr lang="en-US" sz="2000" b="1" dirty="0">
                <a:solidFill>
                  <a:srgbClr val="008000"/>
                </a:solidFill>
              </a:rPr>
              <a:t>discards what is meaningless</a:t>
            </a:r>
          </a:p>
        </p:txBody>
      </p:sp>
    </p:spTree>
    <p:extLst>
      <p:ext uri="{BB962C8B-B14F-4D97-AF65-F5344CB8AC3E}">
        <p14:creationId xmlns:p14="http://schemas.microsoft.com/office/powerpoint/2010/main" val="2663710736"/>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ormAutofit/>
          </a:bodyPr>
          <a:lstStyle/>
          <a:p>
            <a:pPr fontAlgn="auto">
              <a:spcAft>
                <a:spcPts val="0"/>
              </a:spcAft>
              <a:defRPr/>
            </a:pPr>
            <a:r>
              <a:rPr lang="en-US" dirty="0">
                <a:latin typeface="+mn-lt"/>
                <a:ea typeface="+mj-ea"/>
                <a:cs typeface="Microsoft Sans Serif" pitchFamily="34" charset="0"/>
              </a:rPr>
              <a:t>The brain….</a:t>
            </a:r>
          </a:p>
        </p:txBody>
      </p:sp>
      <p:pic>
        <p:nvPicPr>
          <p:cNvPr id="931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791201"/>
            <a:ext cx="12192000" cy="1569660"/>
          </a:xfrm>
          <a:prstGeom prst="rect">
            <a:avLst/>
          </a:prstGeom>
          <a:noFill/>
        </p:spPr>
        <p:txBody>
          <a:bodyPr wrap="square" rtlCol="0">
            <a:spAutoFit/>
          </a:bodyPr>
          <a:lstStyle/>
          <a:p>
            <a:pPr lvl="0" algn="ctr">
              <a:buFont typeface="Arial" pitchFamily="34" charset="0"/>
              <a:buNone/>
            </a:pPr>
            <a:r>
              <a:rPr lang="en-US" sz="2000" b="1" dirty="0">
                <a:solidFill>
                  <a:srgbClr val="008000"/>
                </a:solidFill>
              </a:rPr>
              <a:t>Let’s review samples learning theories that are best practices for classrooms. </a:t>
            </a:r>
          </a:p>
          <a:p>
            <a:pPr lvl="0" algn="ctr">
              <a:buFont typeface="Arial" pitchFamily="34" charset="0"/>
              <a:buNone/>
            </a:pPr>
            <a:r>
              <a:rPr lang="en-US" sz="2000" b="1" dirty="0">
                <a:solidFill>
                  <a:srgbClr val="008000"/>
                </a:solidFill>
              </a:rPr>
              <a:t>Let’s go to  PAGE 5 so you may </a:t>
            </a:r>
          </a:p>
          <a:p>
            <a:pPr lvl="0" algn="ctr">
              <a:buFont typeface="Arial" pitchFamily="34" charset="0"/>
              <a:buNone/>
            </a:pPr>
            <a:r>
              <a:rPr lang="en-US" sz="2000" b="1" dirty="0">
                <a:solidFill>
                  <a:srgbClr val="008000"/>
                </a:solidFill>
              </a:rPr>
              <a:t>FILL IN THE BLANKS</a:t>
            </a:r>
          </a:p>
          <a:p>
            <a:pPr lvl="0">
              <a:buFont typeface="Arial" pitchFamily="34" charset="0"/>
              <a:buNone/>
            </a:pPr>
            <a:endParaRPr lang="en-US" dirty="0"/>
          </a:p>
          <a:p>
            <a:endParaRPr lang="en-US" dirty="0"/>
          </a:p>
        </p:txBody>
      </p:sp>
    </p:spTree>
    <p:extLst>
      <p:ext uri="{BB962C8B-B14F-4D97-AF65-F5344CB8AC3E}">
        <p14:creationId xmlns:p14="http://schemas.microsoft.com/office/powerpoint/2010/main" val="169056758"/>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Research</a:t>
            </a:r>
          </a:p>
        </p:txBody>
      </p:sp>
      <p:graphicFrame>
        <p:nvGraphicFramePr>
          <p:cNvPr id="4" name="Content Placeholder 3"/>
          <p:cNvGraphicFramePr>
            <a:graphicFrameLocks noGrp="1"/>
          </p:cNvGraphicFramePr>
          <p:nvPr>
            <p:ph idx="1"/>
            <p:extLst/>
          </p:nvPr>
        </p:nvGraphicFramePr>
        <p:xfrm>
          <a:off x="1981200" y="1981201"/>
          <a:ext cx="8229600"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0789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66700"/>
            <a:ext cx="9448800" cy="1066800"/>
          </a:xfrm>
        </p:spPr>
        <p:txBody>
          <a:bodyPr>
            <a:normAutofit/>
          </a:bodyPr>
          <a:lstStyle/>
          <a:p>
            <a:r>
              <a:rPr lang="en-US" dirty="0">
                <a:latin typeface="+mn-lt"/>
              </a:rPr>
              <a:t>David Kolb</a:t>
            </a:r>
          </a:p>
        </p:txBody>
      </p:sp>
      <p:graphicFrame>
        <p:nvGraphicFramePr>
          <p:cNvPr id="4" name="Content Placeholder 3"/>
          <p:cNvGraphicFramePr>
            <a:graphicFrameLocks noGrp="1"/>
          </p:cNvGraphicFramePr>
          <p:nvPr>
            <p:ph idx="1"/>
            <p:extLst/>
          </p:nvPr>
        </p:nvGraphicFramePr>
        <p:xfrm>
          <a:off x="1752600" y="1905000"/>
          <a:ext cx="6324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rot="20289023">
            <a:off x="8279465" y="3810001"/>
            <a:ext cx="2348720" cy="584775"/>
          </a:xfrm>
          <a:prstGeom prst="rect">
            <a:avLst/>
          </a:prstGeom>
          <a:noFill/>
        </p:spPr>
        <p:txBody>
          <a:bodyPr wrap="none" rtlCol="0">
            <a:spAutoFit/>
          </a:bodyPr>
          <a:lstStyle/>
          <a:p>
            <a:r>
              <a:rPr lang="en-US" sz="3200" b="1" dirty="0"/>
              <a:t>Examples?</a:t>
            </a:r>
          </a:p>
        </p:txBody>
      </p:sp>
    </p:spTree>
    <p:extLst>
      <p:ext uri="{BB962C8B-B14F-4D97-AF65-F5344CB8AC3E}">
        <p14:creationId xmlns:p14="http://schemas.microsoft.com/office/powerpoint/2010/main" val="1579737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Region Updates: Challenges &amp; Ah-Ha’s</a:t>
            </a:r>
          </a:p>
        </p:txBody>
      </p:sp>
      <p:sp>
        <p:nvSpPr>
          <p:cNvPr id="6" name="Content Placeholder 5"/>
          <p:cNvSpPr>
            <a:spLocks noGrp="1"/>
          </p:cNvSpPr>
          <p:nvPr>
            <p:ph idx="1"/>
          </p:nvPr>
        </p:nvSpPr>
        <p:spPr/>
        <p:txBody>
          <a:bodyPr/>
          <a:lstStyle/>
          <a:p>
            <a:endParaRPr lang="en-US" dirty="0"/>
          </a:p>
        </p:txBody>
      </p:sp>
      <p:sp>
        <p:nvSpPr>
          <p:cNvPr id="7" name="Slide Number Placeholder 6"/>
          <p:cNvSpPr>
            <a:spLocks noGrp="1"/>
          </p:cNvSpPr>
          <p:nvPr>
            <p:ph type="sldNum" sz="quarter" idx="12"/>
          </p:nvPr>
        </p:nvSpPr>
        <p:spPr/>
        <p:txBody>
          <a:bodyPr/>
          <a:lstStyle/>
          <a:p>
            <a:fld id="{A1A8B8B9-B651-4439-A868-E8F04EF81465}" type="slidenum">
              <a:rPr lang="en-US" smtClean="0">
                <a:solidFill>
                  <a:srgbClr val="326295">
                    <a:lumMod val="75000"/>
                  </a:srgbClr>
                </a:solidFill>
              </a:rPr>
              <a:pPr/>
              <a:t>4</a:t>
            </a:fld>
            <a:endParaRPr lang="en-US" dirty="0">
              <a:solidFill>
                <a:srgbClr val="326295">
                  <a:lumMod val="75000"/>
                </a:srgbClr>
              </a:solidFill>
            </a:endParaRPr>
          </a:p>
        </p:txBody>
      </p:sp>
    </p:spTree>
    <p:extLst>
      <p:ext uri="{BB962C8B-B14F-4D97-AF65-F5344CB8AC3E}">
        <p14:creationId xmlns:p14="http://schemas.microsoft.com/office/powerpoint/2010/main" val="636915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152400"/>
            <a:ext cx="7086600" cy="1066800"/>
          </a:xfrm>
        </p:spPr>
        <p:txBody>
          <a:bodyPr>
            <a:normAutofit/>
          </a:bodyPr>
          <a:lstStyle/>
          <a:p>
            <a:r>
              <a:rPr lang="en-US" sz="3200" dirty="0">
                <a:latin typeface="+mn-lt"/>
              </a:rPr>
              <a:t>“The Learning Styles Guy”</a:t>
            </a:r>
          </a:p>
        </p:txBody>
      </p:sp>
      <p:sp>
        <p:nvSpPr>
          <p:cNvPr id="3" name="Rectangle 2"/>
          <p:cNvSpPr/>
          <p:nvPr/>
        </p:nvSpPr>
        <p:spPr>
          <a:xfrm>
            <a:off x="596900" y="2750959"/>
            <a:ext cx="11277600" cy="3785652"/>
          </a:xfrm>
          <a:prstGeom prst="rect">
            <a:avLst/>
          </a:prstGeom>
        </p:spPr>
        <p:txBody>
          <a:bodyPr wrap="square">
            <a:spAutoFit/>
          </a:bodyPr>
          <a:lstStyle/>
          <a:p>
            <a:r>
              <a:rPr lang="en-US" sz="2000" b="1" dirty="0"/>
              <a:t>The model is based on the Experiential Learning Theory: </a:t>
            </a:r>
            <a:r>
              <a:rPr lang="en-US" sz="2000" b="1" i="1" dirty="0"/>
              <a:t>Experiential Learning: Experience as the source of learning and development</a:t>
            </a:r>
            <a:r>
              <a:rPr lang="en-US" sz="2000" b="1" dirty="0"/>
              <a:t> (1984). </a:t>
            </a:r>
          </a:p>
          <a:p>
            <a:endParaRPr lang="en-US" sz="2000" b="1" dirty="0"/>
          </a:p>
          <a:p>
            <a:r>
              <a:rPr lang="en-US" sz="2000" b="1" dirty="0"/>
              <a:t>The ELT model outlines two approaches for grasping experience:</a:t>
            </a:r>
            <a:r>
              <a:rPr lang="en-US" sz="2000" b="1" dirty="0">
                <a:solidFill>
                  <a:srgbClr val="FF0000"/>
                </a:solidFill>
              </a:rPr>
              <a:t>  </a:t>
            </a:r>
          </a:p>
          <a:p>
            <a:pPr marL="457200" indent="-457200">
              <a:buFont typeface="+mj-lt"/>
              <a:buAutoNum type="arabicPeriod"/>
            </a:pPr>
            <a:r>
              <a:rPr lang="en-US" sz="2000" b="1" dirty="0">
                <a:solidFill>
                  <a:srgbClr val="FF0000"/>
                </a:solidFill>
              </a:rPr>
              <a:t> Concrete Experience </a:t>
            </a:r>
          </a:p>
          <a:p>
            <a:pPr marL="457200" indent="-457200">
              <a:buFont typeface="+mj-lt"/>
              <a:buAutoNum type="arabicPeriod"/>
            </a:pPr>
            <a:r>
              <a:rPr lang="en-US" sz="2000" b="1" dirty="0">
                <a:solidFill>
                  <a:srgbClr val="FF0000"/>
                </a:solidFill>
              </a:rPr>
              <a:t> Abstract Conceptualization</a:t>
            </a:r>
          </a:p>
          <a:p>
            <a:r>
              <a:rPr lang="en-US" sz="2000" b="1" dirty="0"/>
              <a:t>Two approaches for transforming experience:</a:t>
            </a:r>
          </a:p>
          <a:p>
            <a:pPr marL="457200" indent="-457200">
              <a:buFont typeface="+mj-lt"/>
              <a:buAutoNum type="arabicPeriod" startAt="3"/>
            </a:pPr>
            <a:r>
              <a:rPr lang="en-US" sz="2000" b="1" dirty="0">
                <a:solidFill>
                  <a:srgbClr val="FF0000"/>
                </a:solidFill>
              </a:rPr>
              <a:t>Reflective Observation </a:t>
            </a:r>
          </a:p>
          <a:p>
            <a:pPr marL="457200" indent="-457200">
              <a:buFont typeface="+mj-lt"/>
              <a:buAutoNum type="arabicPeriod" startAt="3"/>
            </a:pPr>
            <a:r>
              <a:rPr lang="en-US" sz="2000" b="1" dirty="0">
                <a:solidFill>
                  <a:srgbClr val="FF0000"/>
                </a:solidFill>
              </a:rPr>
              <a:t>Active Experimentation</a:t>
            </a:r>
          </a:p>
          <a:p>
            <a:endParaRPr lang="en-US" sz="2000" b="1" dirty="0"/>
          </a:p>
          <a:p>
            <a:r>
              <a:rPr lang="en-US" sz="2000" b="1" dirty="0"/>
              <a:t> According to Kolb, the ideal learning process engages all four of these modes.</a:t>
            </a:r>
          </a:p>
          <a:p>
            <a:r>
              <a:rPr lang="en-US" sz="2000" b="1" dirty="0"/>
              <a:t> In order for learning to be effective, all four of these approaches must be incorporated.</a:t>
            </a:r>
          </a:p>
        </p:txBody>
      </p:sp>
      <p:pic>
        <p:nvPicPr>
          <p:cNvPr id="4" name="Picture 3"/>
          <p:cNvPicPr>
            <a:picLocks noChangeAspect="1"/>
          </p:cNvPicPr>
          <p:nvPr/>
        </p:nvPicPr>
        <p:blipFill>
          <a:blip r:embed="rId3"/>
          <a:stretch>
            <a:fillRect/>
          </a:stretch>
        </p:blipFill>
        <p:spPr>
          <a:xfrm>
            <a:off x="0" y="0"/>
            <a:ext cx="3530600" cy="2603429"/>
          </a:xfrm>
          <a:prstGeom prst="rect">
            <a:avLst/>
          </a:prstGeom>
        </p:spPr>
      </p:pic>
    </p:spTree>
    <p:extLst>
      <p:ext uri="{BB962C8B-B14F-4D97-AF65-F5344CB8AC3E}">
        <p14:creationId xmlns:p14="http://schemas.microsoft.com/office/powerpoint/2010/main" val="2287099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solidFill>
                <a:latin typeface="+mn-lt"/>
              </a:rPr>
              <a:t>“The Learning Styles Guy”</a:t>
            </a:r>
          </a:p>
        </p:txBody>
      </p:sp>
      <p:sp>
        <p:nvSpPr>
          <p:cNvPr id="3" name="Rectangle 2"/>
          <p:cNvSpPr/>
          <p:nvPr/>
        </p:nvSpPr>
        <p:spPr>
          <a:xfrm>
            <a:off x="1634066" y="1471910"/>
            <a:ext cx="10075333" cy="5386090"/>
          </a:xfrm>
          <a:prstGeom prst="rect">
            <a:avLst/>
          </a:prstGeom>
        </p:spPr>
        <p:txBody>
          <a:bodyPr wrap="square">
            <a:spAutoFit/>
          </a:bodyPr>
          <a:lstStyle/>
          <a:p>
            <a:r>
              <a:rPr lang="en-US" sz="2400" b="1" dirty="0">
                <a:solidFill>
                  <a:srgbClr val="FF0000"/>
                </a:solidFill>
              </a:rPr>
              <a:t>WHAT ARE the “LEARNING STYLES?”</a:t>
            </a:r>
          </a:p>
          <a:p>
            <a:r>
              <a:rPr lang="en-US" sz="2000" b="1" i="1" u="sng" dirty="0">
                <a:solidFill>
                  <a:srgbClr val="FF0000"/>
                </a:solidFill>
              </a:rPr>
              <a:t>Convergers</a:t>
            </a:r>
            <a:r>
              <a:rPr lang="en-US" sz="2000" b="1" dirty="0"/>
              <a:t> are characterized by abstract conceptualization and active experimentation. Good at practical applications of ideas and deductive reasoning to solve problems.</a:t>
            </a:r>
          </a:p>
          <a:p>
            <a:endParaRPr lang="en-US" sz="2000" b="1" i="1" dirty="0">
              <a:solidFill>
                <a:srgbClr val="FF0000"/>
              </a:solidFill>
            </a:endParaRPr>
          </a:p>
          <a:p>
            <a:r>
              <a:rPr lang="en-US" sz="2000" b="1" i="1" u="sng" dirty="0">
                <a:solidFill>
                  <a:srgbClr val="FF0000"/>
                </a:solidFill>
              </a:rPr>
              <a:t>Divergers</a:t>
            </a:r>
            <a:r>
              <a:rPr lang="en-US" sz="2000" b="1" dirty="0"/>
              <a:t> tend toward concrete experience and reflective observation. Imaginative and good at coming up with ideas and seeing things from different perspectives.</a:t>
            </a:r>
          </a:p>
          <a:p>
            <a:endParaRPr lang="en-US" sz="2000" b="1" i="1" dirty="0">
              <a:solidFill>
                <a:srgbClr val="FF0000"/>
              </a:solidFill>
            </a:endParaRPr>
          </a:p>
          <a:p>
            <a:r>
              <a:rPr lang="en-US" sz="2000" b="1" i="1" u="sng" dirty="0">
                <a:solidFill>
                  <a:srgbClr val="FF0000"/>
                </a:solidFill>
              </a:rPr>
              <a:t>Assimilators </a:t>
            </a:r>
            <a:r>
              <a:rPr lang="en-US" sz="2000" b="1" dirty="0"/>
              <a:t>are characterized by abstract conceptualization and reflective observation. Capable of creating theoretical models by means of inductive reasoning.</a:t>
            </a:r>
          </a:p>
          <a:p>
            <a:endParaRPr lang="en-US" sz="2000" b="1" i="1" dirty="0">
              <a:solidFill>
                <a:srgbClr val="FF0000"/>
              </a:solidFill>
            </a:endParaRPr>
          </a:p>
          <a:p>
            <a:r>
              <a:rPr lang="en-US" sz="2000" b="1" i="1" u="sng" dirty="0">
                <a:solidFill>
                  <a:srgbClr val="FF0000"/>
                </a:solidFill>
              </a:rPr>
              <a:t>Accommodators</a:t>
            </a:r>
            <a:r>
              <a:rPr lang="en-US" sz="2000" b="1" dirty="0"/>
              <a:t> use concrete experience and active experimentation. Good at actively engaging with the world and actually doing things instead of merely reading about and studying them.</a:t>
            </a:r>
          </a:p>
          <a:p>
            <a:endParaRPr lang="en-US" sz="2000" dirty="0"/>
          </a:p>
        </p:txBody>
      </p:sp>
    </p:spTree>
    <p:extLst>
      <p:ext uri="{BB962C8B-B14F-4D97-AF65-F5344CB8AC3E}">
        <p14:creationId xmlns:p14="http://schemas.microsoft.com/office/powerpoint/2010/main" val="3102652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92100"/>
            <a:ext cx="9448800" cy="1066800"/>
          </a:xfrm>
        </p:spPr>
        <p:txBody>
          <a:bodyPr>
            <a:normAutofit/>
          </a:bodyPr>
          <a:lstStyle/>
          <a:p>
            <a:r>
              <a:rPr lang="en-US" dirty="0">
                <a:latin typeface="+mn-lt"/>
              </a:rPr>
              <a:t>Research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0255161"/>
              </p:ext>
            </p:extLst>
          </p:nvPr>
        </p:nvGraphicFramePr>
        <p:xfrm>
          <a:off x="1079500" y="2076451"/>
          <a:ext cx="82296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308100" y="5546637"/>
            <a:ext cx="9753600" cy="1200329"/>
          </a:xfrm>
          <a:prstGeom prst="rect">
            <a:avLst/>
          </a:prstGeom>
        </p:spPr>
        <p:txBody>
          <a:bodyPr wrap="square">
            <a:spAutoFit/>
          </a:bodyPr>
          <a:lstStyle/>
          <a:p>
            <a:pPr algn="ctr"/>
            <a:r>
              <a:rPr lang="en-US" sz="2400" dirty="0"/>
              <a:t> </a:t>
            </a:r>
            <a:r>
              <a:rPr lang="en-US" sz="2400" b="1" dirty="0"/>
              <a:t>Despite the individual differences in learning styles and intelligences,</a:t>
            </a:r>
          </a:p>
          <a:p>
            <a:pPr algn="ctr"/>
            <a:r>
              <a:rPr lang="en-US" sz="2400" b="1" dirty="0"/>
              <a:t> all learners </a:t>
            </a:r>
            <a:r>
              <a:rPr lang="en-US" sz="2400" b="1" i="1" dirty="0">
                <a:solidFill>
                  <a:srgbClr val="FF0000"/>
                </a:solidFill>
              </a:rPr>
              <a:t>strive for connectedness</a:t>
            </a:r>
          </a:p>
        </p:txBody>
      </p:sp>
      <p:pic>
        <p:nvPicPr>
          <p:cNvPr id="5" name="Picture 4"/>
          <p:cNvPicPr>
            <a:picLocks noChangeAspect="1"/>
          </p:cNvPicPr>
          <p:nvPr/>
        </p:nvPicPr>
        <p:blipFill>
          <a:blip r:embed="rId8"/>
          <a:stretch>
            <a:fillRect/>
          </a:stretch>
        </p:blipFill>
        <p:spPr>
          <a:xfrm>
            <a:off x="9194800" y="14195"/>
            <a:ext cx="2997200" cy="2049556"/>
          </a:xfrm>
          <a:prstGeom prst="rect">
            <a:avLst/>
          </a:prstGeom>
        </p:spPr>
      </p:pic>
    </p:spTree>
    <p:extLst>
      <p:ext uri="{BB962C8B-B14F-4D97-AF65-F5344CB8AC3E}">
        <p14:creationId xmlns:p14="http://schemas.microsoft.com/office/powerpoint/2010/main" val="2574870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F8F13-5CBE-4048-80EC-278D4EB5160B}" type="slidenum">
              <a:rPr lang="en-US" sz="1400">
                <a:solidFill>
                  <a:srgbClr val="000000"/>
                </a:solidFill>
              </a:rPr>
              <a:pPr eaLnBrk="1" hangingPunct="1"/>
              <a:t>43</a:t>
            </a:fld>
            <a:endParaRPr lang="en-US" sz="1400" dirty="0">
              <a:solidFill>
                <a:srgbClr val="000000"/>
              </a:solidFill>
            </a:endParaRPr>
          </a:p>
        </p:txBody>
      </p:sp>
      <p:sp>
        <p:nvSpPr>
          <p:cNvPr id="45060" name="WordArt 5"/>
          <p:cNvSpPr>
            <a:spLocks noChangeArrowheads="1" noChangeShapeType="1" noTextEdit="1"/>
          </p:cNvSpPr>
          <p:nvPr/>
        </p:nvSpPr>
        <p:spPr bwMode="auto">
          <a:xfrm>
            <a:off x="6705600" y="1295400"/>
            <a:ext cx="3657600" cy="45720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Ready for some </a:t>
            </a:r>
          </a:p>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TESTS ? </a:t>
            </a:r>
          </a:p>
          <a:p>
            <a:pPr algn="ctr" fontAlgn="base">
              <a:spcBef>
                <a:spcPct val="0"/>
              </a:spcBef>
              <a:spcAft>
                <a:spcPct val="0"/>
              </a:spcAft>
            </a:pPr>
            <a:endPar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endParaRPr>
          </a:p>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Time for  your “learn this”</a:t>
            </a:r>
          </a:p>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activity on bottom of </a:t>
            </a:r>
          </a:p>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page 5</a:t>
            </a:r>
          </a:p>
          <a:p>
            <a:pPr algn="ctr" fontAlgn="base">
              <a:spcBef>
                <a:spcPct val="0"/>
              </a:spcBef>
              <a:spcAft>
                <a:spcPct val="0"/>
              </a:spcAft>
            </a:pPr>
            <a:endPar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endParaRPr>
          </a:p>
        </p:txBody>
      </p:sp>
      <p:pic>
        <p:nvPicPr>
          <p:cNvPr id="4506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4572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351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F8F13-5CBE-4048-80EC-278D4EB5160B}" type="slidenum">
              <a:rPr lang="en-US" sz="1400">
                <a:solidFill>
                  <a:srgbClr val="000000"/>
                </a:solidFill>
              </a:rPr>
              <a:pPr eaLnBrk="1" hangingPunct="1"/>
              <a:t>44</a:t>
            </a:fld>
            <a:endParaRPr lang="en-US" sz="1400" dirty="0">
              <a:solidFill>
                <a:srgbClr val="000000"/>
              </a:solidFill>
            </a:endParaRPr>
          </a:p>
        </p:txBody>
      </p:sp>
      <p:pic>
        <p:nvPicPr>
          <p:cNvPr id="45059" name="Picture 7" descr="Picture1"/>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6248400"/>
            <a:ext cx="117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WordArt 5"/>
          <p:cNvSpPr>
            <a:spLocks noChangeArrowheads="1" noChangeShapeType="1" noTextEdit="1"/>
          </p:cNvSpPr>
          <p:nvPr/>
        </p:nvSpPr>
        <p:spPr bwMode="auto">
          <a:xfrm>
            <a:off x="8077200" y="2438400"/>
            <a:ext cx="2286000" cy="23622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Goin’ </a:t>
            </a:r>
          </a:p>
          <a:p>
            <a:pPr algn="ctr" fontAlgn="base">
              <a:spcBef>
                <a:spcPct val="0"/>
              </a:spcBef>
              <a:spcAft>
                <a:spcPct val="0"/>
              </a:spcAft>
            </a:pPr>
            <a:r>
              <a:rPr lang="en-US" sz="3600" kern="10" dirty="0">
                <a:ln w="25400">
                  <a:solidFill>
                    <a:srgbClr val="993300"/>
                  </a:solidFill>
                  <a:round/>
                  <a:headEnd/>
                  <a:tailEnd/>
                </a:ln>
                <a:solidFill>
                  <a:srgbClr val="FF0000"/>
                </a:solidFill>
                <a:effectLst>
                  <a:outerShdw blurRad="63500" dist="53882" dir="2700000" algn="ctr" rotWithShape="0">
                    <a:srgbClr val="9999FF">
                      <a:alpha val="79999"/>
                    </a:srgbClr>
                  </a:outerShdw>
                </a:effectLst>
                <a:latin typeface="Impact"/>
                <a:ea typeface="Impact"/>
                <a:cs typeface="Impact"/>
              </a:rPr>
              <a:t>“old school”</a:t>
            </a:r>
          </a:p>
        </p:txBody>
      </p:sp>
      <p:pic>
        <p:nvPicPr>
          <p:cNvPr id="2" name="Picture 1"/>
          <p:cNvPicPr>
            <a:picLocks noChangeAspect="1"/>
          </p:cNvPicPr>
          <p:nvPr/>
        </p:nvPicPr>
        <p:blipFill>
          <a:blip r:embed="rId3"/>
          <a:stretch>
            <a:fillRect/>
          </a:stretch>
        </p:blipFill>
        <p:spPr>
          <a:xfrm>
            <a:off x="1524000" y="228601"/>
            <a:ext cx="6553200" cy="6629399"/>
          </a:xfrm>
          <a:prstGeom prst="rect">
            <a:avLst/>
          </a:prstGeom>
        </p:spPr>
      </p:pic>
    </p:spTree>
    <p:extLst>
      <p:ext uri="{BB962C8B-B14F-4D97-AF65-F5344CB8AC3E}">
        <p14:creationId xmlns:p14="http://schemas.microsoft.com/office/powerpoint/2010/main" val="3292439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81200" y="762000"/>
            <a:ext cx="8229600" cy="1069848"/>
          </a:xfrm>
        </p:spPr>
        <p:txBody>
          <a:bodyPr>
            <a:normAutofit/>
          </a:bodyPr>
          <a:lstStyle/>
          <a:p>
            <a:pPr algn="ctr" eaLnBrk="1" hangingPunct="1"/>
            <a:r>
              <a:rPr lang="en-US" sz="4000" dirty="0"/>
              <a:t>Learn This!</a:t>
            </a:r>
            <a:br>
              <a:rPr lang="en-US" sz="4000" dirty="0"/>
            </a:br>
            <a:endParaRPr lang="en-US" sz="2800" dirty="0"/>
          </a:p>
        </p:txBody>
      </p:sp>
      <p:grpSp>
        <p:nvGrpSpPr>
          <p:cNvPr id="2" name="Group 4"/>
          <p:cNvGrpSpPr>
            <a:grpSpLocks/>
          </p:cNvGrpSpPr>
          <p:nvPr/>
        </p:nvGrpSpPr>
        <p:grpSpPr bwMode="auto">
          <a:xfrm>
            <a:off x="2947988" y="1970088"/>
            <a:ext cx="6477000" cy="3040062"/>
            <a:chOff x="864" y="1273"/>
            <a:chExt cx="3826" cy="1607"/>
          </a:xfrm>
        </p:grpSpPr>
        <p:grpSp>
          <p:nvGrpSpPr>
            <p:cNvPr id="3" name="Group 5"/>
            <p:cNvGrpSpPr>
              <a:grpSpLocks/>
            </p:cNvGrpSpPr>
            <p:nvPr/>
          </p:nvGrpSpPr>
          <p:grpSpPr bwMode="auto">
            <a:xfrm>
              <a:off x="1402" y="1319"/>
              <a:ext cx="288" cy="288"/>
              <a:chOff x="1296" y="1536"/>
              <a:chExt cx="288" cy="288"/>
            </a:xfrm>
          </p:grpSpPr>
          <p:sp>
            <p:nvSpPr>
              <p:cNvPr id="37931" name="Line 6"/>
              <p:cNvSpPr>
                <a:spLocks noChangeShapeType="1"/>
              </p:cNvSpPr>
              <p:nvPr/>
            </p:nvSpPr>
            <p:spPr bwMode="auto">
              <a:xfrm>
                <a:off x="1296" y="1536"/>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32" name="Line 7"/>
              <p:cNvSpPr>
                <a:spLocks noChangeShapeType="1"/>
              </p:cNvSpPr>
              <p:nvPr/>
            </p:nvSpPr>
            <p:spPr bwMode="auto">
              <a:xfrm>
                <a:off x="1584" y="1536"/>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33" name="Line 8"/>
              <p:cNvSpPr>
                <a:spLocks noChangeShapeType="1"/>
              </p:cNvSpPr>
              <p:nvPr/>
            </p:nvSpPr>
            <p:spPr bwMode="auto">
              <a:xfrm rot="-5400000">
                <a:off x="1440" y="1680"/>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34" name="Line 9"/>
              <p:cNvSpPr>
                <a:spLocks noChangeShapeType="1"/>
              </p:cNvSpPr>
              <p:nvPr/>
            </p:nvSpPr>
            <p:spPr bwMode="auto">
              <a:xfrm rot="-5400000">
                <a:off x="1440" y="139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4" name="Group 10"/>
            <p:cNvGrpSpPr>
              <a:grpSpLocks/>
            </p:cNvGrpSpPr>
            <p:nvPr/>
          </p:nvGrpSpPr>
          <p:grpSpPr bwMode="auto">
            <a:xfrm>
              <a:off x="1402" y="1943"/>
              <a:ext cx="288" cy="288"/>
              <a:chOff x="1296" y="2016"/>
              <a:chExt cx="288" cy="288"/>
            </a:xfrm>
          </p:grpSpPr>
          <p:sp>
            <p:nvSpPr>
              <p:cNvPr id="37929" name="Line 11"/>
              <p:cNvSpPr>
                <a:spLocks noChangeShapeType="1"/>
              </p:cNvSpPr>
              <p:nvPr/>
            </p:nvSpPr>
            <p:spPr bwMode="auto">
              <a:xfrm>
                <a:off x="1296" y="2016"/>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30" name="Line 12"/>
              <p:cNvSpPr>
                <a:spLocks noChangeShapeType="1"/>
              </p:cNvSpPr>
              <p:nvPr/>
            </p:nvSpPr>
            <p:spPr bwMode="auto">
              <a:xfrm rot="-5400000">
                <a:off x="1440" y="187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5" name="Group 13"/>
            <p:cNvGrpSpPr>
              <a:grpSpLocks/>
            </p:cNvGrpSpPr>
            <p:nvPr/>
          </p:nvGrpSpPr>
          <p:grpSpPr bwMode="auto">
            <a:xfrm>
              <a:off x="1402" y="2567"/>
              <a:ext cx="288" cy="288"/>
              <a:chOff x="1296" y="2400"/>
              <a:chExt cx="288" cy="288"/>
            </a:xfrm>
          </p:grpSpPr>
          <p:sp>
            <p:nvSpPr>
              <p:cNvPr id="37927" name="Line 14"/>
              <p:cNvSpPr>
                <a:spLocks noChangeShapeType="1"/>
              </p:cNvSpPr>
              <p:nvPr/>
            </p:nvSpPr>
            <p:spPr bwMode="auto">
              <a:xfrm>
                <a:off x="1584" y="2400"/>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28" name="Line 15"/>
              <p:cNvSpPr>
                <a:spLocks noChangeShapeType="1"/>
              </p:cNvSpPr>
              <p:nvPr/>
            </p:nvSpPr>
            <p:spPr bwMode="auto">
              <a:xfrm rot="-5400000">
                <a:off x="1440" y="2544"/>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6" name="Group 16"/>
            <p:cNvGrpSpPr>
              <a:grpSpLocks/>
            </p:cNvGrpSpPr>
            <p:nvPr/>
          </p:nvGrpSpPr>
          <p:grpSpPr bwMode="auto">
            <a:xfrm>
              <a:off x="2928" y="1296"/>
              <a:ext cx="288" cy="288"/>
              <a:chOff x="2736" y="1536"/>
              <a:chExt cx="288" cy="288"/>
            </a:xfrm>
          </p:grpSpPr>
          <p:sp>
            <p:nvSpPr>
              <p:cNvPr id="37925" name="Line 17"/>
              <p:cNvSpPr>
                <a:spLocks noChangeShapeType="1"/>
              </p:cNvSpPr>
              <p:nvPr/>
            </p:nvSpPr>
            <p:spPr bwMode="auto">
              <a:xfrm>
                <a:off x="3024" y="1536"/>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26" name="Line 18"/>
              <p:cNvSpPr>
                <a:spLocks noChangeShapeType="1"/>
              </p:cNvSpPr>
              <p:nvPr/>
            </p:nvSpPr>
            <p:spPr bwMode="auto">
              <a:xfrm rot="-5400000">
                <a:off x="2880" y="139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7" name="Group 19"/>
            <p:cNvGrpSpPr>
              <a:grpSpLocks/>
            </p:cNvGrpSpPr>
            <p:nvPr/>
          </p:nvGrpSpPr>
          <p:grpSpPr bwMode="auto">
            <a:xfrm>
              <a:off x="2928" y="1920"/>
              <a:ext cx="288" cy="288"/>
              <a:chOff x="2736" y="1920"/>
              <a:chExt cx="288" cy="288"/>
            </a:xfrm>
          </p:grpSpPr>
          <p:sp>
            <p:nvSpPr>
              <p:cNvPr id="37922" name="Line 20"/>
              <p:cNvSpPr>
                <a:spLocks noChangeShapeType="1"/>
              </p:cNvSpPr>
              <p:nvPr/>
            </p:nvSpPr>
            <p:spPr bwMode="auto">
              <a:xfrm>
                <a:off x="2736" y="1920"/>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23" name="Line 21"/>
              <p:cNvSpPr>
                <a:spLocks noChangeShapeType="1"/>
              </p:cNvSpPr>
              <p:nvPr/>
            </p:nvSpPr>
            <p:spPr bwMode="auto">
              <a:xfrm rot="-5400000">
                <a:off x="2880" y="2064"/>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24" name="Line 22"/>
              <p:cNvSpPr>
                <a:spLocks noChangeShapeType="1"/>
              </p:cNvSpPr>
              <p:nvPr/>
            </p:nvSpPr>
            <p:spPr bwMode="auto">
              <a:xfrm rot="-5400000">
                <a:off x="2880" y="1776"/>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8" name="Group 23"/>
            <p:cNvGrpSpPr>
              <a:grpSpLocks/>
            </p:cNvGrpSpPr>
            <p:nvPr/>
          </p:nvGrpSpPr>
          <p:grpSpPr bwMode="auto">
            <a:xfrm>
              <a:off x="2976" y="2592"/>
              <a:ext cx="288" cy="288"/>
              <a:chOff x="2736" y="2352"/>
              <a:chExt cx="288" cy="288"/>
            </a:xfrm>
          </p:grpSpPr>
          <p:sp>
            <p:nvSpPr>
              <p:cNvPr id="37919" name="Line 24"/>
              <p:cNvSpPr>
                <a:spLocks noChangeShapeType="1"/>
              </p:cNvSpPr>
              <p:nvPr/>
            </p:nvSpPr>
            <p:spPr bwMode="auto">
              <a:xfrm>
                <a:off x="3024" y="235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20" name="Line 25"/>
              <p:cNvSpPr>
                <a:spLocks noChangeShapeType="1"/>
              </p:cNvSpPr>
              <p:nvPr/>
            </p:nvSpPr>
            <p:spPr bwMode="auto">
              <a:xfrm rot="-5400000">
                <a:off x="2880" y="2496"/>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21" name="Line 26"/>
              <p:cNvSpPr>
                <a:spLocks noChangeShapeType="1"/>
              </p:cNvSpPr>
              <p:nvPr/>
            </p:nvSpPr>
            <p:spPr bwMode="auto">
              <a:xfrm rot="-5400000">
                <a:off x="2880" y="2208"/>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9" name="Group 27"/>
            <p:cNvGrpSpPr>
              <a:grpSpLocks/>
            </p:cNvGrpSpPr>
            <p:nvPr/>
          </p:nvGrpSpPr>
          <p:grpSpPr bwMode="auto">
            <a:xfrm>
              <a:off x="4402" y="1319"/>
              <a:ext cx="288" cy="288"/>
              <a:chOff x="4512" y="1488"/>
              <a:chExt cx="288" cy="288"/>
            </a:xfrm>
          </p:grpSpPr>
          <p:sp>
            <p:nvSpPr>
              <p:cNvPr id="37917" name="Line 28"/>
              <p:cNvSpPr>
                <a:spLocks noChangeShapeType="1"/>
              </p:cNvSpPr>
              <p:nvPr/>
            </p:nvSpPr>
            <p:spPr bwMode="auto">
              <a:xfrm>
                <a:off x="4512" y="1488"/>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18" name="Line 29"/>
              <p:cNvSpPr>
                <a:spLocks noChangeShapeType="1"/>
              </p:cNvSpPr>
              <p:nvPr/>
            </p:nvSpPr>
            <p:spPr bwMode="auto">
              <a:xfrm rot="-5400000">
                <a:off x="4656" y="163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10" name="Group 30"/>
            <p:cNvGrpSpPr>
              <a:grpSpLocks/>
            </p:cNvGrpSpPr>
            <p:nvPr/>
          </p:nvGrpSpPr>
          <p:grpSpPr bwMode="auto">
            <a:xfrm>
              <a:off x="4402" y="1943"/>
              <a:ext cx="288" cy="288"/>
              <a:chOff x="4512" y="1920"/>
              <a:chExt cx="288" cy="288"/>
            </a:xfrm>
          </p:grpSpPr>
          <p:sp>
            <p:nvSpPr>
              <p:cNvPr id="37914" name="Line 31"/>
              <p:cNvSpPr>
                <a:spLocks noChangeShapeType="1"/>
              </p:cNvSpPr>
              <p:nvPr/>
            </p:nvSpPr>
            <p:spPr bwMode="auto">
              <a:xfrm>
                <a:off x="4512" y="1920"/>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15" name="Line 32"/>
              <p:cNvSpPr>
                <a:spLocks noChangeShapeType="1"/>
              </p:cNvSpPr>
              <p:nvPr/>
            </p:nvSpPr>
            <p:spPr bwMode="auto">
              <a:xfrm>
                <a:off x="4800" y="1920"/>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16" name="Line 33"/>
              <p:cNvSpPr>
                <a:spLocks noChangeShapeType="1"/>
              </p:cNvSpPr>
              <p:nvPr/>
            </p:nvSpPr>
            <p:spPr bwMode="auto">
              <a:xfrm rot="-5400000">
                <a:off x="4656" y="2064"/>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grpSp>
          <p:nvGrpSpPr>
            <p:cNvPr id="11" name="Group 34"/>
            <p:cNvGrpSpPr>
              <a:grpSpLocks/>
            </p:cNvGrpSpPr>
            <p:nvPr/>
          </p:nvGrpSpPr>
          <p:grpSpPr bwMode="auto">
            <a:xfrm>
              <a:off x="4402" y="2567"/>
              <a:ext cx="288" cy="288"/>
              <a:chOff x="4512" y="2592"/>
              <a:chExt cx="288" cy="288"/>
            </a:xfrm>
          </p:grpSpPr>
          <p:sp>
            <p:nvSpPr>
              <p:cNvPr id="37911" name="Line 35"/>
              <p:cNvSpPr>
                <a:spLocks noChangeShapeType="1"/>
              </p:cNvSpPr>
              <p:nvPr/>
            </p:nvSpPr>
            <p:spPr bwMode="auto">
              <a:xfrm>
                <a:off x="4512" y="259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12" name="Line 36"/>
              <p:cNvSpPr>
                <a:spLocks noChangeShapeType="1"/>
              </p:cNvSpPr>
              <p:nvPr/>
            </p:nvSpPr>
            <p:spPr bwMode="auto">
              <a:xfrm>
                <a:off x="4800" y="2592"/>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sp>
            <p:nvSpPr>
              <p:cNvPr id="37913" name="Line 37"/>
              <p:cNvSpPr>
                <a:spLocks noChangeShapeType="1"/>
              </p:cNvSpPr>
              <p:nvPr/>
            </p:nvSpPr>
            <p:spPr bwMode="auto">
              <a:xfrm rot="-5400000">
                <a:off x="4656" y="2448"/>
                <a:ext cx="0" cy="288"/>
              </a:xfrm>
              <a:prstGeom prst="line">
                <a:avLst/>
              </a:prstGeom>
              <a:noFill/>
              <a:ln w="50800">
                <a:solidFill>
                  <a:schemeClr val="accent1"/>
                </a:solidFill>
                <a:round/>
                <a:headEnd/>
                <a:tailEnd/>
              </a:ln>
            </p:spPr>
            <p:txBody>
              <a:bodyPr/>
              <a:lstStyle/>
              <a:p>
                <a:endParaRPr lang="en-US" dirty="0">
                  <a:solidFill>
                    <a:prstClr val="black"/>
                  </a:solidFill>
                  <a:latin typeface="Georgia"/>
                </a:endParaRPr>
              </a:p>
            </p:txBody>
          </p:sp>
        </p:grpSp>
        <p:sp>
          <p:nvSpPr>
            <p:cNvPr id="37902" name="Text Box 38"/>
            <p:cNvSpPr txBox="1">
              <a:spLocks noChangeArrowheads="1"/>
            </p:cNvSpPr>
            <p:nvPr/>
          </p:nvSpPr>
          <p:spPr bwMode="auto">
            <a:xfrm>
              <a:off x="864" y="1296"/>
              <a:ext cx="373" cy="195"/>
            </a:xfrm>
            <a:prstGeom prst="rect">
              <a:avLst/>
            </a:prstGeom>
            <a:noFill/>
            <a:ln w="9525">
              <a:noFill/>
              <a:miter lim="800000"/>
              <a:headEnd/>
              <a:tailEnd/>
            </a:ln>
          </p:spPr>
          <p:txBody>
            <a:bodyPr wrap="none">
              <a:spAutoFit/>
            </a:bodyPr>
            <a:lstStyle/>
            <a:p>
              <a:r>
                <a:rPr lang="en-US" b="1" dirty="0">
                  <a:solidFill>
                    <a:prstClr val="black"/>
                  </a:solidFill>
                  <a:latin typeface="Georgia"/>
                </a:rPr>
                <a:t>E  =</a:t>
              </a:r>
            </a:p>
          </p:txBody>
        </p:sp>
        <p:sp>
          <p:nvSpPr>
            <p:cNvPr id="37903" name="Text Box 39"/>
            <p:cNvSpPr txBox="1">
              <a:spLocks noChangeArrowheads="1"/>
            </p:cNvSpPr>
            <p:nvPr/>
          </p:nvSpPr>
          <p:spPr bwMode="auto">
            <a:xfrm>
              <a:off x="864" y="1920"/>
              <a:ext cx="335" cy="195"/>
            </a:xfrm>
            <a:prstGeom prst="rect">
              <a:avLst/>
            </a:prstGeom>
            <a:noFill/>
            <a:ln w="9525">
              <a:noFill/>
              <a:miter lim="800000"/>
              <a:headEnd/>
              <a:tailEnd/>
            </a:ln>
          </p:spPr>
          <p:txBody>
            <a:bodyPr wrap="none">
              <a:spAutoFit/>
            </a:bodyPr>
            <a:lstStyle/>
            <a:p>
              <a:r>
                <a:rPr lang="en-US" b="1" dirty="0">
                  <a:solidFill>
                    <a:prstClr val="black"/>
                  </a:solidFill>
                  <a:latin typeface="Georgia"/>
                </a:rPr>
                <a:t>I  =</a:t>
              </a:r>
            </a:p>
          </p:txBody>
        </p:sp>
        <p:sp>
          <p:nvSpPr>
            <p:cNvPr id="37904" name="Text Box 40"/>
            <p:cNvSpPr txBox="1">
              <a:spLocks noChangeArrowheads="1"/>
            </p:cNvSpPr>
            <p:nvPr/>
          </p:nvSpPr>
          <p:spPr bwMode="auto">
            <a:xfrm>
              <a:off x="864" y="2592"/>
              <a:ext cx="378" cy="195"/>
            </a:xfrm>
            <a:prstGeom prst="rect">
              <a:avLst/>
            </a:prstGeom>
            <a:noFill/>
            <a:ln w="9525">
              <a:noFill/>
              <a:miter lim="800000"/>
              <a:headEnd/>
              <a:tailEnd/>
            </a:ln>
          </p:spPr>
          <p:txBody>
            <a:bodyPr wrap="none">
              <a:spAutoFit/>
            </a:bodyPr>
            <a:lstStyle/>
            <a:p>
              <a:r>
                <a:rPr lang="en-US" b="1" dirty="0">
                  <a:solidFill>
                    <a:prstClr val="black"/>
                  </a:solidFill>
                  <a:latin typeface="Georgia"/>
                </a:rPr>
                <a:t>A  =</a:t>
              </a:r>
            </a:p>
          </p:txBody>
        </p:sp>
        <p:sp>
          <p:nvSpPr>
            <p:cNvPr id="37905" name="Text Box 41"/>
            <p:cNvSpPr txBox="1">
              <a:spLocks noChangeArrowheads="1"/>
            </p:cNvSpPr>
            <p:nvPr/>
          </p:nvSpPr>
          <p:spPr bwMode="auto">
            <a:xfrm>
              <a:off x="2390" y="1273"/>
              <a:ext cx="385" cy="195"/>
            </a:xfrm>
            <a:prstGeom prst="rect">
              <a:avLst/>
            </a:prstGeom>
            <a:noFill/>
            <a:ln w="9525">
              <a:noFill/>
              <a:miter lim="800000"/>
              <a:headEnd/>
              <a:tailEnd/>
            </a:ln>
          </p:spPr>
          <p:txBody>
            <a:bodyPr wrap="none">
              <a:spAutoFit/>
            </a:bodyPr>
            <a:lstStyle/>
            <a:p>
              <a:r>
                <a:rPr lang="en-US" b="1" dirty="0">
                  <a:solidFill>
                    <a:prstClr val="black"/>
                  </a:solidFill>
                  <a:latin typeface="Georgia"/>
                </a:rPr>
                <a:t>G  =</a:t>
              </a:r>
            </a:p>
          </p:txBody>
        </p:sp>
        <p:sp>
          <p:nvSpPr>
            <p:cNvPr id="37906" name="Text Box 42"/>
            <p:cNvSpPr txBox="1">
              <a:spLocks noChangeArrowheads="1"/>
            </p:cNvSpPr>
            <p:nvPr/>
          </p:nvSpPr>
          <p:spPr bwMode="auto">
            <a:xfrm>
              <a:off x="2390" y="1945"/>
              <a:ext cx="367" cy="195"/>
            </a:xfrm>
            <a:prstGeom prst="rect">
              <a:avLst/>
            </a:prstGeom>
            <a:noFill/>
            <a:ln w="9525">
              <a:noFill/>
              <a:miter lim="800000"/>
              <a:headEnd/>
              <a:tailEnd/>
            </a:ln>
          </p:spPr>
          <p:txBody>
            <a:bodyPr wrap="none">
              <a:spAutoFit/>
            </a:bodyPr>
            <a:lstStyle/>
            <a:p>
              <a:r>
                <a:rPr lang="en-US" b="1" dirty="0">
                  <a:solidFill>
                    <a:prstClr val="black"/>
                  </a:solidFill>
                  <a:latin typeface="Georgia"/>
                </a:rPr>
                <a:t>F  =</a:t>
              </a:r>
            </a:p>
          </p:txBody>
        </p:sp>
        <p:sp>
          <p:nvSpPr>
            <p:cNvPr id="37907" name="Text Box 43"/>
            <p:cNvSpPr txBox="1">
              <a:spLocks noChangeArrowheads="1"/>
            </p:cNvSpPr>
            <p:nvPr/>
          </p:nvSpPr>
          <p:spPr bwMode="auto">
            <a:xfrm>
              <a:off x="2390" y="2617"/>
              <a:ext cx="388" cy="195"/>
            </a:xfrm>
            <a:prstGeom prst="rect">
              <a:avLst/>
            </a:prstGeom>
            <a:noFill/>
            <a:ln w="9525">
              <a:noFill/>
              <a:miter lim="800000"/>
              <a:headEnd/>
              <a:tailEnd/>
            </a:ln>
          </p:spPr>
          <p:txBody>
            <a:bodyPr wrap="none">
              <a:spAutoFit/>
            </a:bodyPr>
            <a:lstStyle/>
            <a:p>
              <a:r>
                <a:rPr lang="en-US" b="1" dirty="0">
                  <a:solidFill>
                    <a:prstClr val="black"/>
                  </a:solidFill>
                  <a:latin typeface="Georgia"/>
                </a:rPr>
                <a:t>D  =</a:t>
              </a:r>
            </a:p>
          </p:txBody>
        </p:sp>
        <p:sp>
          <p:nvSpPr>
            <p:cNvPr id="37908" name="Text Box 44"/>
            <p:cNvSpPr txBox="1">
              <a:spLocks noChangeArrowheads="1"/>
            </p:cNvSpPr>
            <p:nvPr/>
          </p:nvSpPr>
          <p:spPr bwMode="auto">
            <a:xfrm>
              <a:off x="3840" y="1296"/>
              <a:ext cx="372" cy="195"/>
            </a:xfrm>
            <a:prstGeom prst="rect">
              <a:avLst/>
            </a:prstGeom>
            <a:noFill/>
            <a:ln w="9525">
              <a:noFill/>
              <a:miter lim="800000"/>
              <a:headEnd/>
              <a:tailEnd/>
            </a:ln>
          </p:spPr>
          <p:txBody>
            <a:bodyPr wrap="none">
              <a:spAutoFit/>
            </a:bodyPr>
            <a:lstStyle/>
            <a:p>
              <a:r>
                <a:rPr lang="en-US" b="1" dirty="0">
                  <a:solidFill>
                    <a:prstClr val="black"/>
                  </a:solidFill>
                  <a:latin typeface="Georgia"/>
                </a:rPr>
                <a:t>C  =</a:t>
              </a:r>
            </a:p>
          </p:txBody>
        </p:sp>
        <p:sp>
          <p:nvSpPr>
            <p:cNvPr id="37909" name="Text Box 45"/>
            <p:cNvSpPr txBox="1">
              <a:spLocks noChangeArrowheads="1"/>
            </p:cNvSpPr>
            <p:nvPr/>
          </p:nvSpPr>
          <p:spPr bwMode="auto">
            <a:xfrm>
              <a:off x="3840" y="1968"/>
              <a:ext cx="378" cy="195"/>
            </a:xfrm>
            <a:prstGeom prst="rect">
              <a:avLst/>
            </a:prstGeom>
            <a:noFill/>
            <a:ln w="9525">
              <a:noFill/>
              <a:miter lim="800000"/>
              <a:headEnd/>
              <a:tailEnd/>
            </a:ln>
          </p:spPr>
          <p:txBody>
            <a:bodyPr wrap="none">
              <a:spAutoFit/>
            </a:bodyPr>
            <a:lstStyle/>
            <a:p>
              <a:r>
                <a:rPr lang="en-US" b="1" dirty="0">
                  <a:solidFill>
                    <a:prstClr val="black"/>
                  </a:solidFill>
                  <a:latin typeface="Georgia"/>
                </a:rPr>
                <a:t>B  =</a:t>
              </a:r>
            </a:p>
          </p:txBody>
        </p:sp>
        <p:sp>
          <p:nvSpPr>
            <p:cNvPr id="37910" name="Text Box 46"/>
            <p:cNvSpPr txBox="1">
              <a:spLocks noChangeArrowheads="1"/>
            </p:cNvSpPr>
            <p:nvPr/>
          </p:nvSpPr>
          <p:spPr bwMode="auto">
            <a:xfrm>
              <a:off x="3840" y="2544"/>
              <a:ext cx="399" cy="195"/>
            </a:xfrm>
            <a:prstGeom prst="rect">
              <a:avLst/>
            </a:prstGeom>
            <a:noFill/>
            <a:ln w="9525">
              <a:noFill/>
              <a:miter lim="800000"/>
              <a:headEnd/>
              <a:tailEnd/>
            </a:ln>
          </p:spPr>
          <p:txBody>
            <a:bodyPr wrap="none">
              <a:spAutoFit/>
            </a:bodyPr>
            <a:lstStyle/>
            <a:p>
              <a:r>
                <a:rPr lang="en-US" b="1" dirty="0">
                  <a:solidFill>
                    <a:prstClr val="black"/>
                  </a:solidFill>
                  <a:latin typeface="Georgia"/>
                </a:rPr>
                <a:t>H  =</a:t>
              </a:r>
            </a:p>
          </p:txBody>
        </p:sp>
      </p:grpSp>
      <p:sp>
        <p:nvSpPr>
          <p:cNvPr id="37892" name="Text Box 47"/>
          <p:cNvSpPr txBox="1">
            <a:spLocks noChangeArrowheads="1"/>
          </p:cNvSpPr>
          <p:nvPr/>
        </p:nvSpPr>
        <p:spPr bwMode="auto">
          <a:xfrm>
            <a:off x="5461530" y="5732463"/>
            <a:ext cx="4344459" cy="400110"/>
          </a:xfrm>
          <a:prstGeom prst="rect">
            <a:avLst/>
          </a:prstGeom>
          <a:noFill/>
          <a:ln w="9525">
            <a:noFill/>
            <a:miter lim="800000"/>
            <a:headEnd/>
            <a:tailEnd/>
          </a:ln>
        </p:spPr>
        <p:txBody>
          <a:bodyPr wrap="none">
            <a:spAutoFit/>
          </a:bodyPr>
          <a:lstStyle/>
          <a:p>
            <a:pPr algn="r"/>
            <a:r>
              <a:rPr lang="en-US" sz="1000" dirty="0">
                <a:solidFill>
                  <a:prstClr val="black"/>
                </a:solidFill>
                <a:latin typeface="Georgia"/>
              </a:rPr>
              <a:t>Caine and Caine.  </a:t>
            </a:r>
            <a:r>
              <a:rPr lang="en-US" sz="1000" i="1" dirty="0">
                <a:solidFill>
                  <a:prstClr val="black"/>
                </a:solidFill>
                <a:latin typeface="Georgia"/>
              </a:rPr>
              <a:t>Making Connections: Teaching and the Human Brain</a:t>
            </a:r>
            <a:r>
              <a:rPr lang="en-US" sz="1000" dirty="0">
                <a:solidFill>
                  <a:prstClr val="black"/>
                </a:solidFill>
                <a:latin typeface="Georgia"/>
              </a:rPr>
              <a:t>. </a:t>
            </a:r>
          </a:p>
          <a:p>
            <a:pPr algn="r"/>
            <a:r>
              <a:rPr lang="en-US" sz="1000" dirty="0">
                <a:solidFill>
                  <a:prstClr val="black"/>
                </a:solidFill>
                <a:latin typeface="Georgia"/>
              </a:rPr>
              <a:t>ASCD, Alexandria, VA, 1991.</a:t>
            </a:r>
          </a:p>
        </p:txBody>
      </p:sp>
    </p:spTree>
    <p:extLst>
      <p:ext uri="{BB962C8B-B14F-4D97-AF65-F5344CB8AC3E}">
        <p14:creationId xmlns:p14="http://schemas.microsoft.com/office/powerpoint/2010/main" val="2134392618"/>
      </p:ext>
    </p:extLst>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p:cNvSpPr>
            <a:spLocks noGrp="1" noChangeArrowheads="1"/>
          </p:cNvSpPr>
          <p:nvPr>
            <p:ph idx="1"/>
          </p:nvPr>
        </p:nvSpPr>
        <p:spPr>
          <a:xfrm>
            <a:off x="2286000" y="609600"/>
            <a:ext cx="8001000" cy="5867400"/>
          </a:xfrm>
          <a:ln w="12700" cap="flat">
            <a:solidFill>
              <a:srgbClr val="FFFFFF"/>
            </a:solidFill>
            <a:miter lim="800000"/>
            <a:headEnd/>
            <a:tailEnd/>
          </a:ln>
        </p:spPr>
        <p:txBody>
          <a:bodyPr vert="horz" wrap="square" lIns="92075" tIns="46038" rIns="92075" bIns="46038" numCol="1" anchor="t" anchorCtr="0" compatLnSpc="1">
            <a:prstTxWarp prst="textNoShape">
              <a:avLst/>
            </a:prstTxWarp>
          </a:bodyPr>
          <a:lstStyle/>
          <a:p>
            <a:pPr>
              <a:buFontTx/>
              <a:buNone/>
            </a:pPr>
            <a:r>
              <a:rPr lang="en-US" sz="5000" dirty="0">
                <a:solidFill>
                  <a:srgbClr val="1C1C1C"/>
                </a:solidFill>
                <a:latin typeface="Helvetica" charset="0"/>
              </a:rPr>
              <a:t>E   =  ? 		D	=  ?</a:t>
            </a:r>
          </a:p>
          <a:p>
            <a:pPr>
              <a:buFontTx/>
              <a:buNone/>
            </a:pPr>
            <a:r>
              <a:rPr lang="en-US" sz="5000" dirty="0">
                <a:solidFill>
                  <a:srgbClr val="1C1C1C"/>
                </a:solidFill>
                <a:latin typeface="Helvetica" charset="0"/>
              </a:rPr>
              <a:t> I	=  ?	 	C	=  ?</a:t>
            </a:r>
          </a:p>
          <a:p>
            <a:pPr>
              <a:buFontTx/>
              <a:buNone/>
            </a:pPr>
            <a:r>
              <a:rPr lang="en-US" sz="5000" dirty="0">
                <a:solidFill>
                  <a:srgbClr val="1C1C1C"/>
                </a:solidFill>
                <a:latin typeface="Helvetica" charset="0"/>
              </a:rPr>
              <a:t>A	=  ?		B	=  ?</a:t>
            </a:r>
          </a:p>
          <a:p>
            <a:pPr>
              <a:buFontTx/>
              <a:buNone/>
            </a:pPr>
            <a:r>
              <a:rPr lang="en-US" sz="5000" dirty="0">
                <a:solidFill>
                  <a:srgbClr val="1C1C1C"/>
                </a:solidFill>
                <a:latin typeface="Helvetica" charset="0"/>
              </a:rPr>
              <a:t>G	=  ? 		H	=  ?</a:t>
            </a:r>
          </a:p>
          <a:p>
            <a:pPr>
              <a:buFontTx/>
              <a:buNone/>
            </a:pPr>
            <a:r>
              <a:rPr lang="en-US" sz="5000" dirty="0">
                <a:solidFill>
                  <a:srgbClr val="1C1C1C"/>
                </a:solidFill>
                <a:latin typeface="Helvetica" charset="0"/>
              </a:rPr>
              <a:t>F	=  ?</a:t>
            </a:r>
          </a:p>
        </p:txBody>
      </p:sp>
    </p:spTree>
    <p:extLst>
      <p:ext uri="{BB962C8B-B14F-4D97-AF65-F5344CB8AC3E}">
        <p14:creationId xmlns:p14="http://schemas.microsoft.com/office/powerpoint/2010/main" val="914566208"/>
      </p:ext>
    </p:extLst>
  </p:cSld>
  <p:clrMapOvr>
    <a:masterClrMapping/>
  </p:clrMapOvr>
  <p:transition xmlns:p14="http://schemas.microsoft.com/office/powerpoint/2010/main" spd="med">
    <p:cover dir="ld"/>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5" name="Rectangle 2"/>
          <p:cNvSpPr>
            <a:spLocks noGrp="1" noChangeArrowheads="1"/>
          </p:cNvSpPr>
          <p:nvPr>
            <p:ph idx="1"/>
          </p:nvPr>
        </p:nvSpPr>
        <p:spPr>
          <a:xfrm>
            <a:off x="2286000" y="609600"/>
            <a:ext cx="8001000" cy="5867400"/>
          </a:xfrm>
          <a:ln w="12700" cap="flat">
            <a:solidFill>
              <a:srgbClr val="FFFFFF"/>
            </a:solidFill>
            <a:miter lim="800000"/>
            <a:headEnd/>
            <a:tailEnd/>
          </a:ln>
        </p:spPr>
        <p:txBody>
          <a:bodyPr vert="horz" wrap="square" lIns="92075" tIns="46038" rIns="92075" bIns="46038" numCol="1" anchor="t" anchorCtr="0" compatLnSpc="1">
            <a:prstTxWarp prst="textNoShape">
              <a:avLst/>
            </a:prstTxWarp>
          </a:bodyPr>
          <a:lstStyle/>
          <a:p>
            <a:pPr>
              <a:buFontTx/>
              <a:buNone/>
            </a:pPr>
            <a:r>
              <a:rPr lang="en-US" sz="5000" dirty="0">
                <a:solidFill>
                  <a:srgbClr val="1C1C1C"/>
                </a:solidFill>
                <a:latin typeface="Helvetica" charset="0"/>
              </a:rPr>
              <a:t>E   =  ? 		D	=  ?</a:t>
            </a:r>
          </a:p>
          <a:p>
            <a:pPr>
              <a:buFontTx/>
              <a:buNone/>
            </a:pPr>
            <a:r>
              <a:rPr lang="en-US" sz="5000" dirty="0">
                <a:solidFill>
                  <a:srgbClr val="1C1C1C"/>
                </a:solidFill>
                <a:latin typeface="Helvetica" charset="0"/>
              </a:rPr>
              <a:t> I	=  ?	 	C	=  ?</a:t>
            </a:r>
          </a:p>
          <a:p>
            <a:pPr>
              <a:buFontTx/>
              <a:buNone/>
            </a:pPr>
            <a:r>
              <a:rPr lang="en-US" sz="5000" dirty="0">
                <a:solidFill>
                  <a:srgbClr val="1C1C1C"/>
                </a:solidFill>
                <a:latin typeface="Helvetica" charset="0"/>
              </a:rPr>
              <a:t>A	=  ?		B	=  ?</a:t>
            </a:r>
          </a:p>
          <a:p>
            <a:pPr>
              <a:buFontTx/>
              <a:buNone/>
            </a:pPr>
            <a:r>
              <a:rPr lang="en-US" sz="5000" dirty="0">
                <a:solidFill>
                  <a:srgbClr val="1C1C1C"/>
                </a:solidFill>
                <a:latin typeface="Helvetica" charset="0"/>
              </a:rPr>
              <a:t>G	=  ? 		H	=  ?</a:t>
            </a:r>
          </a:p>
          <a:p>
            <a:pPr>
              <a:buFontTx/>
              <a:buNone/>
            </a:pPr>
            <a:r>
              <a:rPr lang="en-US" sz="5000" dirty="0">
                <a:solidFill>
                  <a:srgbClr val="1C1C1C"/>
                </a:solidFill>
                <a:latin typeface="Helvetica" charset="0"/>
              </a:rPr>
              <a:t>F	=  ?</a:t>
            </a:r>
          </a:p>
        </p:txBody>
      </p:sp>
      <p:sp>
        <p:nvSpPr>
          <p:cNvPr id="132099" name="Text Box 3"/>
          <p:cNvSpPr txBox="1">
            <a:spLocks noChangeArrowheads="1"/>
          </p:cNvSpPr>
          <p:nvPr/>
        </p:nvSpPr>
        <p:spPr bwMode="auto">
          <a:xfrm rot="-1358497">
            <a:off x="4800600" y="4648200"/>
            <a:ext cx="5608638" cy="762000"/>
          </a:xfrm>
          <a:prstGeom prst="rect">
            <a:avLst/>
          </a:prstGeom>
          <a:noFill/>
          <a:ln w="9525">
            <a:noFill/>
            <a:miter lim="800000"/>
            <a:headEnd/>
            <a:tailEnd/>
          </a:ln>
        </p:spPr>
        <p:txBody>
          <a:bodyPr>
            <a:spAutoFit/>
          </a:bodyPr>
          <a:lstStyle/>
          <a:p>
            <a:pPr>
              <a:defRPr/>
            </a:pPr>
            <a:r>
              <a:rPr lang="en-US" sz="4400" dirty="0">
                <a:solidFill>
                  <a:srgbClr val="CC0000"/>
                </a:solidFill>
                <a:latin typeface="Arial Black" pitchFamily="34" charset="0"/>
                <a:ea typeface="ＭＳ Ｐゴシック" charset="0"/>
                <a:cs typeface="Arial" pitchFamily="34" charset="0"/>
              </a:rPr>
              <a:t>How did you do?</a:t>
            </a:r>
          </a:p>
        </p:txBody>
      </p:sp>
    </p:spTree>
    <p:extLst>
      <p:ext uri="{BB962C8B-B14F-4D97-AF65-F5344CB8AC3E}">
        <p14:creationId xmlns:p14="http://schemas.microsoft.com/office/powerpoint/2010/main" val="1709682652"/>
      </p:ext>
    </p:extLst>
  </p:cSld>
  <p:clrMapOvr>
    <a:masterClrMapping/>
  </p:clrMapOvr>
  <p:transition xmlns:p14="http://schemas.microsoft.com/office/powerpoint/2010/main" spd="med">
    <p:cover dir="l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Slide Number Placeholder 4"/>
          <p:cNvSpPr txBox="1">
            <a:spLocks noGrp="1"/>
          </p:cNvSpPr>
          <p:nvPr/>
        </p:nvSpPr>
        <p:spPr bwMode="auto">
          <a:xfrm>
            <a:off x="8077200" y="6245225"/>
            <a:ext cx="2133600" cy="476250"/>
          </a:xfrm>
          <a:prstGeom prst="rect">
            <a:avLst/>
          </a:prstGeom>
          <a:noFill/>
          <a:ln w="9525">
            <a:noFill/>
            <a:miter lim="800000"/>
            <a:headEnd/>
            <a:tailEnd/>
          </a:ln>
        </p:spPr>
        <p:txBody>
          <a:bodyPr/>
          <a:lstStyle/>
          <a:p>
            <a:pPr algn="r">
              <a:defRPr/>
            </a:pPr>
            <a:fld id="{BBD51838-9D24-4B44-8233-7602711FAA91}" type="slidenum">
              <a:rPr lang="en-US" sz="1400">
                <a:solidFill>
                  <a:srgbClr val="000000"/>
                </a:solidFill>
                <a:latin typeface="Arial" pitchFamily="34" charset="0"/>
                <a:ea typeface="ＭＳ Ｐゴシック" charset="0"/>
                <a:cs typeface="Arial" pitchFamily="34" charset="0"/>
              </a:rPr>
              <a:pPr algn="r">
                <a:defRPr/>
              </a:pPr>
              <a:t>48</a:t>
            </a:fld>
            <a:endParaRPr lang="en-US" sz="1400" dirty="0">
              <a:solidFill>
                <a:srgbClr val="000000"/>
              </a:solidFill>
              <a:latin typeface="Arial" pitchFamily="34" charset="0"/>
              <a:ea typeface="ＭＳ Ｐゴシック" charset="0"/>
              <a:cs typeface="Arial" pitchFamily="34" charset="0"/>
            </a:endParaRPr>
          </a:p>
        </p:txBody>
      </p:sp>
      <p:sp>
        <p:nvSpPr>
          <p:cNvPr id="99332" name="Rectangle 2"/>
          <p:cNvSpPr>
            <a:spLocks noGrp="1" noChangeArrowheads="1"/>
          </p:cNvSpPr>
          <p:nvPr>
            <p:ph type="title" idx="4294967295"/>
          </p:nvPr>
        </p:nvSpPr>
        <p:spPr>
          <a:xfrm>
            <a:off x="762000" y="371475"/>
            <a:ext cx="8229600" cy="1143000"/>
          </a:xfrm>
          <a:solidFill>
            <a:srgbClr val="FFFFFF"/>
          </a:solidFill>
        </p:spPr>
        <p:txBody>
          <a:bodyPr/>
          <a:lstStyle/>
          <a:p>
            <a:r>
              <a:rPr lang="en-US" dirty="0">
                <a:latin typeface="Calibri" charset="0"/>
              </a:rPr>
              <a:t>Ready to go again?</a:t>
            </a:r>
          </a:p>
        </p:txBody>
      </p:sp>
      <p:pic>
        <p:nvPicPr>
          <p:cNvPr id="9933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2842" y="1514475"/>
            <a:ext cx="7680158"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76634"/>
      </p:ext>
    </p:extLst>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1765300" y="355600"/>
            <a:ext cx="8775700" cy="5981700"/>
          </a:xfrm>
          <a:solidFill>
            <a:srgbClr val="FFFFFF"/>
          </a:solidFill>
          <a:ln>
            <a:solidFill>
              <a:srgbClr val="000000"/>
            </a:solidFill>
            <a:miter lim="800000"/>
            <a:headEnd/>
            <a:tailEnd/>
          </a:ln>
        </p:spPr>
        <p:txBody>
          <a:bodyPr anchor="t"/>
          <a:lstStyle/>
          <a:p>
            <a:pPr algn="ctr"/>
            <a:r>
              <a:rPr lang="en-US" sz="7200" u="sng" dirty="0">
                <a:solidFill>
                  <a:schemeClr val="folHlink"/>
                </a:solidFill>
                <a:latin typeface="Arial Black" charset="0"/>
              </a:rPr>
              <a:t/>
            </a:r>
            <a:br>
              <a:rPr lang="en-US" sz="7200" u="sng" dirty="0">
                <a:solidFill>
                  <a:schemeClr val="folHlink"/>
                </a:solidFill>
                <a:latin typeface="Arial Black" charset="0"/>
              </a:rPr>
            </a:br>
            <a:r>
              <a:rPr lang="en-US" sz="7200" u="sng" dirty="0">
                <a:solidFill>
                  <a:schemeClr val="folHlink"/>
                </a:solidFill>
                <a:latin typeface="Arial Black" charset="0"/>
              </a:rPr>
              <a:t>Lesson . . .</a:t>
            </a:r>
            <a:r>
              <a:rPr lang="en-US" sz="7200" dirty="0">
                <a:latin typeface="Calibri" charset="0"/>
              </a:rPr>
              <a:t>  </a:t>
            </a:r>
            <a:br>
              <a:rPr lang="en-US" sz="7200" dirty="0">
                <a:latin typeface="Calibri" charset="0"/>
              </a:rPr>
            </a:br>
            <a:r>
              <a:rPr lang="en-US" sz="6000" dirty="0">
                <a:latin typeface="Calibri" charset="0"/>
              </a:rPr>
              <a:t>You have </a:t>
            </a:r>
            <a:br>
              <a:rPr lang="en-US" sz="6000" dirty="0">
                <a:latin typeface="Calibri" charset="0"/>
              </a:rPr>
            </a:br>
            <a:r>
              <a:rPr lang="en-US" sz="6000" dirty="0">
                <a:latin typeface="Calibri" charset="0"/>
              </a:rPr>
              <a:t>5 seconds </a:t>
            </a:r>
            <a:br>
              <a:rPr lang="en-US" sz="6000" dirty="0">
                <a:latin typeface="Calibri" charset="0"/>
              </a:rPr>
            </a:br>
            <a:r>
              <a:rPr lang="en-US" sz="6000" dirty="0">
                <a:latin typeface="Calibri" charset="0"/>
              </a:rPr>
              <a:t>to memorize </a:t>
            </a:r>
            <a:br>
              <a:rPr lang="en-US" sz="6000" dirty="0">
                <a:latin typeface="Calibri" charset="0"/>
              </a:rPr>
            </a:br>
            <a:r>
              <a:rPr lang="en-US" sz="6000" dirty="0">
                <a:latin typeface="Calibri" charset="0"/>
              </a:rPr>
              <a:t>the next screen.</a:t>
            </a:r>
          </a:p>
        </p:txBody>
      </p:sp>
    </p:spTree>
    <p:extLst>
      <p:ext uri="{BB962C8B-B14F-4D97-AF65-F5344CB8AC3E}">
        <p14:creationId xmlns:p14="http://schemas.microsoft.com/office/powerpoint/2010/main" val="467227515"/>
      </p:ext>
    </p:extLst>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p:txBody>
      </p:sp>
      <p:sp>
        <p:nvSpPr>
          <p:cNvPr id="3" name="Title 2"/>
          <p:cNvSpPr>
            <a:spLocks noGrp="1"/>
          </p:cNvSpPr>
          <p:nvPr>
            <p:ph type="title"/>
          </p:nvPr>
        </p:nvSpPr>
        <p:spPr/>
        <p:txBody>
          <a:bodyPr/>
          <a:lstStyle/>
          <a:p>
            <a:r>
              <a:rPr lang="en-US" dirty="0"/>
              <a:t>Roundtables: Central</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5</a:t>
            </a:fld>
            <a:endParaRPr lang="en-US" dirty="0">
              <a:solidFill>
                <a:srgbClr val="FFFFFF">
                  <a:lumMod val="75000"/>
                </a:srgbClr>
              </a:solidFill>
            </a:endParaRPr>
          </a:p>
        </p:txBody>
      </p:sp>
      <p:pic>
        <p:nvPicPr>
          <p:cNvPr id="5" name="Picture 4"/>
          <p:cNvPicPr>
            <a:picLocks noChangeAspect="1"/>
          </p:cNvPicPr>
          <p:nvPr/>
        </p:nvPicPr>
        <p:blipFill>
          <a:blip r:embed="rId3"/>
          <a:stretch>
            <a:fillRect/>
          </a:stretch>
        </p:blipFill>
        <p:spPr>
          <a:xfrm>
            <a:off x="1690007" y="1991006"/>
            <a:ext cx="9086377" cy="4234815"/>
          </a:xfrm>
          <a:prstGeom prst="rect">
            <a:avLst/>
          </a:prstGeom>
        </p:spPr>
      </p:pic>
    </p:spTree>
    <p:extLst>
      <p:ext uri="{BB962C8B-B14F-4D97-AF65-F5344CB8AC3E}">
        <p14:creationId xmlns:p14="http://schemas.microsoft.com/office/powerpoint/2010/main" val="1424325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sz="half" idx="1"/>
          </p:nvPr>
        </p:nvSpPr>
        <p:spPr>
          <a:xfrm>
            <a:off x="2590800" y="1752600"/>
            <a:ext cx="3043238" cy="3937000"/>
          </a:xfrm>
        </p:spPr>
        <p:txBody>
          <a:bodyPr/>
          <a:lstStyle/>
          <a:p>
            <a:r>
              <a:rPr lang="en-US" sz="4800" dirty="0">
                <a:latin typeface="Calibri" charset="0"/>
              </a:rPr>
              <a:t>TIF</a:t>
            </a:r>
          </a:p>
          <a:p>
            <a:r>
              <a:rPr lang="en-US" sz="4800" dirty="0">
                <a:latin typeface="Calibri" charset="0"/>
              </a:rPr>
              <a:t>VIL</a:t>
            </a:r>
          </a:p>
          <a:p>
            <a:r>
              <a:rPr lang="en-US" sz="4800" dirty="0">
                <a:latin typeface="Calibri" charset="0"/>
              </a:rPr>
              <a:t>OAF</a:t>
            </a:r>
          </a:p>
          <a:p>
            <a:endParaRPr lang="en-US" sz="4800" dirty="0">
              <a:latin typeface="Calibri" charset="0"/>
            </a:endParaRPr>
          </a:p>
        </p:txBody>
      </p:sp>
      <p:sp>
        <p:nvSpPr>
          <p:cNvPr id="101378" name="Rectangle 3"/>
          <p:cNvSpPr>
            <a:spLocks noGrp="1" noChangeArrowheads="1"/>
          </p:cNvSpPr>
          <p:nvPr>
            <p:ph sz="half" idx="2"/>
          </p:nvPr>
        </p:nvSpPr>
        <p:spPr>
          <a:xfrm>
            <a:off x="6705600" y="1828801"/>
            <a:ext cx="3538538" cy="3579813"/>
          </a:xfrm>
        </p:spPr>
        <p:txBody>
          <a:bodyPr/>
          <a:lstStyle/>
          <a:p>
            <a:r>
              <a:rPr lang="en-US" sz="4800" dirty="0">
                <a:latin typeface="Calibri" charset="0"/>
              </a:rPr>
              <a:t>SOF</a:t>
            </a:r>
          </a:p>
          <a:p>
            <a:r>
              <a:rPr lang="en-US" sz="4800" dirty="0">
                <a:latin typeface="Calibri" charset="0"/>
              </a:rPr>
              <a:t>UNI</a:t>
            </a:r>
          </a:p>
          <a:p>
            <a:r>
              <a:rPr lang="en-US" sz="4800" dirty="0">
                <a:latin typeface="Calibri" charset="0"/>
              </a:rPr>
              <a:t>EST</a:t>
            </a:r>
          </a:p>
          <a:p>
            <a:r>
              <a:rPr lang="en-US" sz="4800" dirty="0">
                <a:latin typeface="Calibri" charset="0"/>
              </a:rPr>
              <a:t>MAR</a:t>
            </a:r>
          </a:p>
        </p:txBody>
      </p:sp>
    </p:spTree>
    <p:extLst>
      <p:ext uri="{BB962C8B-B14F-4D97-AF65-F5344CB8AC3E}">
        <p14:creationId xmlns:p14="http://schemas.microsoft.com/office/powerpoint/2010/main" val="2637767234"/>
      </p:ext>
    </p:extLst>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2209800" y="1943100"/>
            <a:ext cx="8077200" cy="4114800"/>
          </a:xfrm>
          <a:solidFill>
            <a:srgbClr val="FFFFFF"/>
          </a:solidFill>
          <a:ln>
            <a:solidFill>
              <a:srgbClr val="000000"/>
            </a:solidFill>
            <a:miter lim="800000"/>
            <a:headEnd/>
            <a:tailEnd/>
          </a:ln>
        </p:spPr>
        <p:txBody>
          <a:bodyPr anchor="t"/>
          <a:lstStyle/>
          <a:p>
            <a:pPr algn="ctr"/>
            <a:r>
              <a:rPr lang="en-US" sz="6600" u="sng" dirty="0">
                <a:solidFill>
                  <a:schemeClr val="folHlink"/>
                </a:solidFill>
                <a:latin typeface="Arial Black" charset="0"/>
              </a:rPr>
              <a:t>TEST</a:t>
            </a:r>
            <a:br>
              <a:rPr lang="en-US" sz="6600" u="sng" dirty="0">
                <a:solidFill>
                  <a:schemeClr val="folHlink"/>
                </a:solidFill>
                <a:latin typeface="Arial Black" charset="0"/>
              </a:rPr>
            </a:br>
            <a:r>
              <a:rPr lang="en-US" sz="6600" dirty="0">
                <a:latin typeface="Calibri" charset="0"/>
              </a:rPr>
              <a:t>  Repeat the list </a:t>
            </a:r>
            <a:br>
              <a:rPr lang="en-US" sz="6600" dirty="0">
                <a:latin typeface="Calibri" charset="0"/>
              </a:rPr>
            </a:br>
            <a:r>
              <a:rPr lang="en-US" sz="6600" dirty="0">
                <a:latin typeface="Calibri" charset="0"/>
              </a:rPr>
              <a:t>to the person </a:t>
            </a:r>
            <a:br>
              <a:rPr lang="en-US" sz="6600" dirty="0">
                <a:latin typeface="Calibri" charset="0"/>
              </a:rPr>
            </a:br>
            <a:r>
              <a:rPr lang="en-US" sz="6600" dirty="0">
                <a:latin typeface="Calibri" charset="0"/>
              </a:rPr>
              <a:t>next to you.</a:t>
            </a:r>
          </a:p>
        </p:txBody>
      </p:sp>
    </p:spTree>
    <p:extLst>
      <p:ext uri="{BB962C8B-B14F-4D97-AF65-F5344CB8AC3E}">
        <p14:creationId xmlns:p14="http://schemas.microsoft.com/office/powerpoint/2010/main" val="3914846142"/>
      </p:ext>
    </p:extLst>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3352800" y="2819400"/>
            <a:ext cx="8229600" cy="1143000"/>
          </a:xfrm>
        </p:spPr>
        <p:txBody>
          <a:bodyPr/>
          <a:lstStyle/>
          <a:p>
            <a:r>
              <a:rPr lang="en-US" dirty="0">
                <a:latin typeface="Calibri" charset="0"/>
              </a:rPr>
              <a:t>One more try . . . </a:t>
            </a:r>
          </a:p>
        </p:txBody>
      </p:sp>
    </p:spTree>
    <p:extLst>
      <p:ext uri="{BB962C8B-B14F-4D97-AF65-F5344CB8AC3E}">
        <p14:creationId xmlns:p14="http://schemas.microsoft.com/office/powerpoint/2010/main" val="2467839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dirty="0">
                <a:latin typeface="Calibri" charset="0"/>
              </a:rPr>
              <a:t>  </a:t>
            </a:r>
          </a:p>
        </p:txBody>
      </p:sp>
      <p:sp>
        <p:nvSpPr>
          <p:cNvPr id="104450" name="Content Placeholder 2"/>
          <p:cNvSpPr>
            <a:spLocks noGrp="1"/>
          </p:cNvSpPr>
          <p:nvPr>
            <p:ph sz="half" idx="1"/>
          </p:nvPr>
        </p:nvSpPr>
        <p:spPr>
          <a:xfrm>
            <a:off x="1524000" y="2514601"/>
            <a:ext cx="4038600" cy="4525963"/>
          </a:xfrm>
        </p:spPr>
        <p:txBody>
          <a:bodyPr/>
          <a:lstStyle/>
          <a:p>
            <a:pPr marL="0" indent="0">
              <a:buNone/>
            </a:pPr>
            <a:r>
              <a:rPr lang="en-US" dirty="0">
                <a:latin typeface="Calibri" charset="0"/>
              </a:rPr>
              <a:t>I would like to live </a:t>
            </a:r>
          </a:p>
          <a:p>
            <a:pPr marL="0" indent="0">
              <a:buNone/>
            </a:pPr>
            <a:r>
              <a:rPr lang="en-US" dirty="0">
                <a:latin typeface="Calibri" charset="0"/>
              </a:rPr>
              <a:t>and</a:t>
            </a:r>
          </a:p>
          <a:p>
            <a:pPr marL="0" indent="0">
              <a:buNone/>
            </a:pPr>
            <a:r>
              <a:rPr lang="en-US" dirty="0">
                <a:latin typeface="Calibri" charset="0"/>
              </a:rPr>
              <a:t>retire on an island.</a:t>
            </a:r>
          </a:p>
        </p:txBody>
      </p:sp>
      <p:pic>
        <p:nvPicPr>
          <p:cNvPr id="1044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4694" y="185208"/>
            <a:ext cx="4922106" cy="61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038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6152"/>
            <a:ext cx="10701867" cy="839747"/>
          </a:xfrm>
        </p:spPr>
        <p:txBody>
          <a:bodyPr rtlCol="0">
            <a:normAutofit/>
          </a:bodyPr>
          <a:lstStyle/>
          <a:p>
            <a:pPr fontAlgn="auto">
              <a:spcAft>
                <a:spcPts val="0"/>
              </a:spcAft>
              <a:defRPr/>
            </a:pPr>
            <a:r>
              <a:rPr lang="en-US" dirty="0">
                <a:ea typeface="+mj-ea"/>
                <a:cs typeface="+mj-cs"/>
              </a:rPr>
              <a:t>Repeat the sentence to your neighbor.</a:t>
            </a:r>
          </a:p>
        </p:txBody>
      </p:sp>
      <p:pic>
        <p:nvPicPr>
          <p:cNvPr id="1054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3452" y="2326482"/>
            <a:ext cx="5602147"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Content Placeholder 3"/>
          <p:cNvSpPr>
            <a:spLocks noGrp="1"/>
          </p:cNvSpPr>
          <p:nvPr>
            <p:ph sz="half" idx="1"/>
          </p:nvPr>
        </p:nvSpPr>
        <p:spPr>
          <a:xfrm>
            <a:off x="723900" y="2006600"/>
            <a:ext cx="5270500" cy="4119564"/>
          </a:xfrm>
        </p:spPr>
        <p:txBody>
          <a:bodyPr/>
          <a:lstStyle/>
          <a:p>
            <a:endParaRPr lang="en-US" dirty="0">
              <a:latin typeface="Calibri" charset="0"/>
            </a:endParaRPr>
          </a:p>
        </p:txBody>
      </p:sp>
    </p:spTree>
    <p:extLst>
      <p:ext uri="{BB962C8B-B14F-4D97-AF65-F5344CB8AC3E}">
        <p14:creationId xmlns:p14="http://schemas.microsoft.com/office/powerpoint/2010/main" val="623332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15924" y="406400"/>
            <a:ext cx="8575675" cy="4991100"/>
          </a:xfrm>
          <a:solidFill>
            <a:srgbClr val="FFFFFF"/>
          </a:solidFill>
          <a:ln>
            <a:solidFill>
              <a:srgbClr val="000000"/>
            </a:solidFill>
            <a:miter lim="800000"/>
            <a:headEnd/>
            <a:tailEnd/>
          </a:ln>
        </p:spPr>
        <p:txBody>
          <a:bodyPr anchor="t"/>
          <a:lstStyle/>
          <a:p>
            <a:r>
              <a:rPr lang="en-US" sz="5400" b="1" i="1" dirty="0">
                <a:latin typeface="Calibri" charset="0"/>
              </a:rPr>
              <a:t>Meaning comes from INTERACTION between the individual and the material, and the CONTEXT of the use</a:t>
            </a:r>
            <a:r>
              <a:rPr lang="en-US" sz="5400" b="1" dirty="0">
                <a:latin typeface="Calibri" charset="0"/>
              </a:rPr>
              <a:t>.</a:t>
            </a:r>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075" y="3594100"/>
            <a:ext cx="4821650" cy="269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872480"/>
      </p:ext>
    </p:extLst>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fontAlgn="auto" hangingPunct="1">
              <a:spcAft>
                <a:spcPts val="0"/>
              </a:spcAft>
              <a:defRPr/>
            </a:pPr>
            <a:r>
              <a:rPr lang="en-US" sz="4000" dirty="0">
                <a:latin typeface="+mn-lt"/>
              </a:rPr>
              <a:t>In Context</a:t>
            </a:r>
          </a:p>
        </p:txBody>
      </p:sp>
      <p:grpSp>
        <p:nvGrpSpPr>
          <p:cNvPr id="2" name="Group 25"/>
          <p:cNvGrpSpPr>
            <a:grpSpLocks/>
          </p:cNvGrpSpPr>
          <p:nvPr/>
        </p:nvGrpSpPr>
        <p:grpSpPr bwMode="auto">
          <a:xfrm>
            <a:off x="5251450" y="2362200"/>
            <a:ext cx="2825750" cy="2667000"/>
            <a:chOff x="1916" y="1440"/>
            <a:chExt cx="1780" cy="1680"/>
          </a:xfrm>
        </p:grpSpPr>
        <p:sp>
          <p:nvSpPr>
            <p:cNvPr id="50186" name="Text Box 6"/>
            <p:cNvSpPr txBox="1">
              <a:spLocks noChangeArrowheads="1"/>
            </p:cNvSpPr>
            <p:nvPr/>
          </p:nvSpPr>
          <p:spPr bwMode="auto">
            <a:xfrm>
              <a:off x="1942" y="1440"/>
              <a:ext cx="288" cy="404"/>
            </a:xfrm>
            <a:prstGeom prst="rect">
              <a:avLst/>
            </a:prstGeom>
            <a:noFill/>
            <a:ln w="9525">
              <a:noFill/>
              <a:miter lim="800000"/>
              <a:headEnd/>
              <a:tailEnd/>
            </a:ln>
          </p:spPr>
          <p:txBody>
            <a:bodyPr>
              <a:spAutoFit/>
            </a:bodyPr>
            <a:lstStyle/>
            <a:p>
              <a:pPr>
                <a:spcBef>
                  <a:spcPct val="50000"/>
                </a:spcBef>
              </a:pPr>
              <a:r>
                <a:rPr lang="en-US" sz="3600" b="1" dirty="0"/>
                <a:t>A</a:t>
              </a:r>
            </a:p>
          </p:txBody>
        </p:sp>
        <p:sp>
          <p:nvSpPr>
            <p:cNvPr id="50187" name="Text Box 8"/>
            <p:cNvSpPr txBox="1">
              <a:spLocks noChangeArrowheads="1"/>
            </p:cNvSpPr>
            <p:nvPr/>
          </p:nvSpPr>
          <p:spPr bwMode="auto">
            <a:xfrm>
              <a:off x="1916" y="2716"/>
              <a:ext cx="340" cy="404"/>
            </a:xfrm>
            <a:prstGeom prst="rect">
              <a:avLst/>
            </a:prstGeom>
            <a:noFill/>
            <a:ln w="9525">
              <a:noFill/>
              <a:miter lim="800000"/>
              <a:headEnd/>
              <a:tailEnd/>
            </a:ln>
          </p:spPr>
          <p:txBody>
            <a:bodyPr wrap="none">
              <a:spAutoFit/>
            </a:bodyPr>
            <a:lstStyle/>
            <a:p>
              <a:r>
                <a:rPr lang="en-US" sz="3600" b="1" dirty="0"/>
                <a:t>G</a:t>
              </a:r>
            </a:p>
          </p:txBody>
        </p:sp>
        <p:sp>
          <p:nvSpPr>
            <p:cNvPr id="50188" name="Text Box 10"/>
            <p:cNvSpPr txBox="1">
              <a:spLocks noChangeArrowheads="1"/>
            </p:cNvSpPr>
            <p:nvPr/>
          </p:nvSpPr>
          <p:spPr bwMode="auto">
            <a:xfrm>
              <a:off x="2641" y="1440"/>
              <a:ext cx="324" cy="404"/>
            </a:xfrm>
            <a:prstGeom prst="rect">
              <a:avLst/>
            </a:prstGeom>
            <a:noFill/>
            <a:ln w="9525">
              <a:noFill/>
              <a:miter lim="800000"/>
              <a:headEnd/>
              <a:tailEnd/>
            </a:ln>
          </p:spPr>
          <p:txBody>
            <a:bodyPr wrap="none">
              <a:spAutoFit/>
            </a:bodyPr>
            <a:lstStyle/>
            <a:p>
              <a:r>
                <a:rPr lang="en-US" sz="3600" b="1" dirty="0"/>
                <a:t>B</a:t>
              </a:r>
            </a:p>
          </p:txBody>
        </p:sp>
        <p:sp>
          <p:nvSpPr>
            <p:cNvPr id="50189" name="Text Box 12"/>
            <p:cNvSpPr txBox="1">
              <a:spLocks noChangeArrowheads="1"/>
            </p:cNvSpPr>
            <p:nvPr/>
          </p:nvSpPr>
          <p:spPr bwMode="auto">
            <a:xfrm>
              <a:off x="2640" y="2716"/>
              <a:ext cx="324" cy="404"/>
            </a:xfrm>
            <a:prstGeom prst="rect">
              <a:avLst/>
            </a:prstGeom>
            <a:noFill/>
            <a:ln w="9525">
              <a:noFill/>
              <a:miter lim="800000"/>
              <a:headEnd/>
              <a:tailEnd/>
            </a:ln>
          </p:spPr>
          <p:txBody>
            <a:bodyPr wrap="none">
              <a:spAutoFit/>
            </a:bodyPr>
            <a:lstStyle/>
            <a:p>
              <a:r>
                <a:rPr lang="en-US" sz="3600" b="1" dirty="0"/>
                <a:t>H</a:t>
              </a:r>
            </a:p>
          </p:txBody>
        </p:sp>
        <p:sp>
          <p:nvSpPr>
            <p:cNvPr id="50190" name="Text Box 14"/>
            <p:cNvSpPr txBox="1">
              <a:spLocks noChangeArrowheads="1"/>
            </p:cNvSpPr>
            <p:nvPr/>
          </p:nvSpPr>
          <p:spPr bwMode="auto">
            <a:xfrm>
              <a:off x="3372" y="1440"/>
              <a:ext cx="324" cy="404"/>
            </a:xfrm>
            <a:prstGeom prst="rect">
              <a:avLst/>
            </a:prstGeom>
            <a:noFill/>
            <a:ln w="9525">
              <a:noFill/>
              <a:miter lim="800000"/>
              <a:headEnd/>
              <a:tailEnd/>
            </a:ln>
          </p:spPr>
          <p:txBody>
            <a:bodyPr wrap="none">
              <a:spAutoFit/>
            </a:bodyPr>
            <a:lstStyle/>
            <a:p>
              <a:r>
                <a:rPr lang="en-US" sz="3600" b="1" dirty="0"/>
                <a:t>C</a:t>
              </a:r>
            </a:p>
          </p:txBody>
        </p:sp>
        <p:sp>
          <p:nvSpPr>
            <p:cNvPr id="50191" name="Text Box 7"/>
            <p:cNvSpPr txBox="1">
              <a:spLocks noChangeArrowheads="1"/>
            </p:cNvSpPr>
            <p:nvPr/>
          </p:nvSpPr>
          <p:spPr bwMode="auto">
            <a:xfrm>
              <a:off x="1924" y="2086"/>
              <a:ext cx="324" cy="404"/>
            </a:xfrm>
            <a:prstGeom prst="rect">
              <a:avLst/>
            </a:prstGeom>
            <a:noFill/>
            <a:ln w="9525">
              <a:noFill/>
              <a:miter lim="800000"/>
              <a:headEnd/>
              <a:tailEnd/>
            </a:ln>
          </p:spPr>
          <p:txBody>
            <a:bodyPr wrap="none">
              <a:spAutoFit/>
            </a:bodyPr>
            <a:lstStyle/>
            <a:p>
              <a:r>
                <a:rPr lang="en-US" sz="3600" b="1" dirty="0"/>
                <a:t>D</a:t>
              </a:r>
            </a:p>
          </p:txBody>
        </p:sp>
        <p:sp>
          <p:nvSpPr>
            <p:cNvPr id="50192" name="Text Box 11"/>
            <p:cNvSpPr txBox="1">
              <a:spLocks noChangeArrowheads="1"/>
            </p:cNvSpPr>
            <p:nvPr/>
          </p:nvSpPr>
          <p:spPr bwMode="auto">
            <a:xfrm>
              <a:off x="2648" y="2086"/>
              <a:ext cx="308" cy="404"/>
            </a:xfrm>
            <a:prstGeom prst="rect">
              <a:avLst/>
            </a:prstGeom>
            <a:noFill/>
            <a:ln w="9525">
              <a:noFill/>
              <a:miter lim="800000"/>
              <a:headEnd/>
              <a:tailEnd/>
            </a:ln>
          </p:spPr>
          <p:txBody>
            <a:bodyPr wrap="none">
              <a:spAutoFit/>
            </a:bodyPr>
            <a:lstStyle/>
            <a:p>
              <a:r>
                <a:rPr lang="en-US" sz="3600" b="1" dirty="0"/>
                <a:t>E</a:t>
              </a:r>
            </a:p>
          </p:txBody>
        </p:sp>
        <p:sp>
          <p:nvSpPr>
            <p:cNvPr id="50193" name="Text Box 15"/>
            <p:cNvSpPr txBox="1">
              <a:spLocks noChangeArrowheads="1"/>
            </p:cNvSpPr>
            <p:nvPr/>
          </p:nvSpPr>
          <p:spPr bwMode="auto">
            <a:xfrm>
              <a:off x="3388" y="2086"/>
              <a:ext cx="292" cy="404"/>
            </a:xfrm>
            <a:prstGeom prst="rect">
              <a:avLst/>
            </a:prstGeom>
            <a:noFill/>
            <a:ln w="9525">
              <a:noFill/>
              <a:miter lim="800000"/>
              <a:headEnd/>
              <a:tailEnd/>
            </a:ln>
          </p:spPr>
          <p:txBody>
            <a:bodyPr wrap="none">
              <a:spAutoFit/>
            </a:bodyPr>
            <a:lstStyle/>
            <a:p>
              <a:r>
                <a:rPr lang="en-US" sz="3600" b="1" dirty="0"/>
                <a:t>F</a:t>
              </a:r>
            </a:p>
          </p:txBody>
        </p:sp>
        <p:sp>
          <p:nvSpPr>
            <p:cNvPr id="50194" name="Text Box 16"/>
            <p:cNvSpPr txBox="1">
              <a:spLocks noChangeArrowheads="1"/>
            </p:cNvSpPr>
            <p:nvPr/>
          </p:nvSpPr>
          <p:spPr bwMode="auto">
            <a:xfrm>
              <a:off x="3436" y="2716"/>
              <a:ext cx="196" cy="404"/>
            </a:xfrm>
            <a:prstGeom prst="rect">
              <a:avLst/>
            </a:prstGeom>
            <a:noFill/>
            <a:ln w="9525">
              <a:noFill/>
              <a:miter lim="800000"/>
              <a:headEnd/>
              <a:tailEnd/>
            </a:ln>
          </p:spPr>
          <p:txBody>
            <a:bodyPr wrap="none">
              <a:spAutoFit/>
            </a:bodyPr>
            <a:lstStyle/>
            <a:p>
              <a:r>
                <a:rPr lang="en-US" sz="3600" b="1" dirty="0"/>
                <a:t>I</a:t>
              </a:r>
            </a:p>
          </p:txBody>
        </p:sp>
      </p:grpSp>
      <p:grpSp>
        <p:nvGrpSpPr>
          <p:cNvPr id="3" name="Group 23"/>
          <p:cNvGrpSpPr>
            <a:grpSpLocks/>
          </p:cNvGrpSpPr>
          <p:nvPr/>
        </p:nvGrpSpPr>
        <p:grpSpPr bwMode="auto">
          <a:xfrm>
            <a:off x="4953000" y="2133600"/>
            <a:ext cx="3581400" cy="3200400"/>
            <a:chOff x="1728" y="1296"/>
            <a:chExt cx="2256" cy="2016"/>
          </a:xfrm>
        </p:grpSpPr>
        <p:sp>
          <p:nvSpPr>
            <p:cNvPr id="50182" name="Line 17"/>
            <p:cNvSpPr>
              <a:spLocks noChangeShapeType="1"/>
            </p:cNvSpPr>
            <p:nvPr/>
          </p:nvSpPr>
          <p:spPr bwMode="auto">
            <a:xfrm>
              <a:off x="2448" y="1296"/>
              <a:ext cx="0" cy="2016"/>
            </a:xfrm>
            <a:prstGeom prst="line">
              <a:avLst/>
            </a:prstGeom>
            <a:noFill/>
            <a:ln w="50800">
              <a:solidFill>
                <a:schemeClr val="accent1"/>
              </a:solidFill>
              <a:round/>
              <a:headEnd/>
              <a:tailEnd/>
            </a:ln>
          </p:spPr>
          <p:txBody>
            <a:bodyPr/>
            <a:lstStyle/>
            <a:p>
              <a:endParaRPr lang="en-US" dirty="0"/>
            </a:p>
          </p:txBody>
        </p:sp>
        <p:sp>
          <p:nvSpPr>
            <p:cNvPr id="50183" name="Line 18"/>
            <p:cNvSpPr>
              <a:spLocks noChangeShapeType="1"/>
            </p:cNvSpPr>
            <p:nvPr/>
          </p:nvSpPr>
          <p:spPr bwMode="auto">
            <a:xfrm rot="-5400000">
              <a:off x="2856" y="840"/>
              <a:ext cx="0" cy="2256"/>
            </a:xfrm>
            <a:prstGeom prst="line">
              <a:avLst/>
            </a:prstGeom>
            <a:noFill/>
            <a:ln w="50800">
              <a:solidFill>
                <a:schemeClr val="accent1"/>
              </a:solidFill>
              <a:round/>
              <a:headEnd/>
              <a:tailEnd/>
            </a:ln>
          </p:spPr>
          <p:txBody>
            <a:bodyPr/>
            <a:lstStyle/>
            <a:p>
              <a:endParaRPr lang="en-US" dirty="0"/>
            </a:p>
          </p:txBody>
        </p:sp>
        <p:sp>
          <p:nvSpPr>
            <p:cNvPr id="50184" name="Line 19"/>
            <p:cNvSpPr>
              <a:spLocks noChangeShapeType="1"/>
            </p:cNvSpPr>
            <p:nvPr/>
          </p:nvSpPr>
          <p:spPr bwMode="auto">
            <a:xfrm rot="-5400000">
              <a:off x="2856" y="1464"/>
              <a:ext cx="0" cy="2256"/>
            </a:xfrm>
            <a:prstGeom prst="line">
              <a:avLst/>
            </a:prstGeom>
            <a:noFill/>
            <a:ln w="50800">
              <a:solidFill>
                <a:schemeClr val="accent1"/>
              </a:solidFill>
              <a:round/>
              <a:headEnd/>
              <a:tailEnd/>
            </a:ln>
          </p:spPr>
          <p:txBody>
            <a:bodyPr/>
            <a:lstStyle/>
            <a:p>
              <a:endParaRPr lang="en-US" dirty="0"/>
            </a:p>
          </p:txBody>
        </p:sp>
        <p:sp>
          <p:nvSpPr>
            <p:cNvPr id="50185" name="Line 20"/>
            <p:cNvSpPr>
              <a:spLocks noChangeShapeType="1"/>
            </p:cNvSpPr>
            <p:nvPr/>
          </p:nvSpPr>
          <p:spPr bwMode="auto">
            <a:xfrm>
              <a:off x="3168" y="1296"/>
              <a:ext cx="0" cy="2016"/>
            </a:xfrm>
            <a:prstGeom prst="line">
              <a:avLst/>
            </a:prstGeom>
            <a:noFill/>
            <a:ln w="50800">
              <a:solidFill>
                <a:schemeClr val="accent1"/>
              </a:solidFill>
              <a:round/>
              <a:headEnd/>
              <a:tailEnd/>
            </a:ln>
          </p:spPr>
          <p:txBody>
            <a:bodyPr/>
            <a:lstStyle/>
            <a:p>
              <a:endParaRPr lang="en-US" dirty="0"/>
            </a:p>
          </p:txBody>
        </p:sp>
      </p:grpSp>
      <p:sp>
        <p:nvSpPr>
          <p:cNvPr id="104470" name="Text Box 22"/>
          <p:cNvSpPr txBox="1">
            <a:spLocks noChangeArrowheads="1"/>
          </p:cNvSpPr>
          <p:nvPr/>
        </p:nvSpPr>
        <p:spPr bwMode="auto">
          <a:xfrm>
            <a:off x="4094830" y="5791200"/>
            <a:ext cx="5948616" cy="523220"/>
          </a:xfrm>
          <a:prstGeom prst="rect">
            <a:avLst/>
          </a:prstGeom>
          <a:noFill/>
          <a:ln w="9525">
            <a:noFill/>
            <a:miter lim="800000"/>
            <a:headEnd/>
            <a:tailEnd/>
          </a:ln>
        </p:spPr>
        <p:txBody>
          <a:bodyPr wrap="none">
            <a:spAutoFit/>
          </a:bodyPr>
          <a:lstStyle/>
          <a:p>
            <a:pPr algn="ctr"/>
            <a:r>
              <a:rPr lang="en-US" sz="1400" dirty="0"/>
              <a:t>Caine and Caine.  </a:t>
            </a:r>
            <a:r>
              <a:rPr lang="en-US" sz="1400" i="1" dirty="0"/>
              <a:t>Making Connections: Teaching and the Human Brain</a:t>
            </a:r>
            <a:r>
              <a:rPr lang="en-US" sz="1400" dirty="0"/>
              <a:t>. </a:t>
            </a:r>
          </a:p>
          <a:p>
            <a:pPr algn="ctr"/>
            <a:r>
              <a:rPr lang="en-US" sz="1400" dirty="0"/>
              <a:t>ASCD, Alexandria, VA, 1991.</a:t>
            </a:r>
          </a:p>
        </p:txBody>
      </p:sp>
    </p:spTree>
    <p:extLst>
      <p:ext uri="{BB962C8B-B14F-4D97-AF65-F5344CB8AC3E}">
        <p14:creationId xmlns:p14="http://schemas.microsoft.com/office/powerpoint/2010/main" val="27025506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470"/>
                                        </p:tgtEl>
                                        <p:attrNameLst>
                                          <p:attrName>style.visibility</p:attrName>
                                        </p:attrNameLst>
                                      </p:cBhvr>
                                      <p:to>
                                        <p:strVal val="visible"/>
                                      </p:to>
                                    </p:set>
                                    <p:animEffect transition="in" filter="fade">
                                      <p:cBhvr>
                                        <p:cTn id="7" dur="2000"/>
                                        <p:tgtEl>
                                          <p:spTgt spid="104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0"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fontAlgn="auto" hangingPunct="1">
              <a:spcAft>
                <a:spcPts val="0"/>
              </a:spcAft>
              <a:defRPr/>
            </a:pPr>
            <a:r>
              <a:rPr lang="en-US" sz="4000" dirty="0">
                <a:latin typeface="+mn-lt"/>
              </a:rPr>
              <a:t>And the answer is?</a:t>
            </a:r>
          </a:p>
        </p:txBody>
      </p:sp>
      <p:grpSp>
        <p:nvGrpSpPr>
          <p:cNvPr id="2" name="Group 45"/>
          <p:cNvGrpSpPr>
            <a:grpSpLocks noChangeAspect="1"/>
          </p:cNvGrpSpPr>
          <p:nvPr/>
        </p:nvGrpSpPr>
        <p:grpSpPr bwMode="auto">
          <a:xfrm>
            <a:off x="4038600" y="5181600"/>
            <a:ext cx="5943600" cy="630238"/>
            <a:chOff x="1536" y="1824"/>
            <a:chExt cx="2592" cy="288"/>
          </a:xfrm>
        </p:grpSpPr>
        <p:grpSp>
          <p:nvGrpSpPr>
            <p:cNvPr id="3" name="Group 46"/>
            <p:cNvGrpSpPr>
              <a:grpSpLocks noChangeAspect="1"/>
            </p:cNvGrpSpPr>
            <p:nvPr/>
          </p:nvGrpSpPr>
          <p:grpSpPr bwMode="auto">
            <a:xfrm>
              <a:off x="3840" y="1824"/>
              <a:ext cx="288" cy="288"/>
              <a:chOff x="1296" y="1536"/>
              <a:chExt cx="288" cy="288"/>
            </a:xfrm>
          </p:grpSpPr>
          <p:sp>
            <p:nvSpPr>
              <p:cNvPr id="51235" name="Line 47"/>
              <p:cNvSpPr>
                <a:spLocks noChangeAspect="1" noChangeShapeType="1"/>
              </p:cNvSpPr>
              <p:nvPr/>
            </p:nvSpPr>
            <p:spPr bwMode="auto">
              <a:xfrm>
                <a:off x="1296" y="1536"/>
                <a:ext cx="0" cy="288"/>
              </a:xfrm>
              <a:prstGeom prst="line">
                <a:avLst/>
              </a:prstGeom>
              <a:noFill/>
              <a:ln w="50800">
                <a:solidFill>
                  <a:schemeClr val="accent1"/>
                </a:solidFill>
                <a:round/>
                <a:headEnd/>
                <a:tailEnd/>
              </a:ln>
            </p:spPr>
            <p:txBody>
              <a:bodyPr/>
              <a:lstStyle/>
              <a:p>
                <a:endParaRPr lang="en-US" dirty="0"/>
              </a:p>
            </p:txBody>
          </p:sp>
          <p:sp>
            <p:nvSpPr>
              <p:cNvPr id="51236" name="Line 48"/>
              <p:cNvSpPr>
                <a:spLocks noChangeAspect="1" noChangeShapeType="1"/>
              </p:cNvSpPr>
              <p:nvPr/>
            </p:nvSpPr>
            <p:spPr bwMode="auto">
              <a:xfrm>
                <a:off x="1584" y="1536"/>
                <a:ext cx="0" cy="288"/>
              </a:xfrm>
              <a:prstGeom prst="line">
                <a:avLst/>
              </a:prstGeom>
              <a:noFill/>
              <a:ln w="50800">
                <a:solidFill>
                  <a:schemeClr val="accent1"/>
                </a:solidFill>
                <a:round/>
                <a:headEnd/>
                <a:tailEnd/>
              </a:ln>
            </p:spPr>
            <p:txBody>
              <a:bodyPr/>
              <a:lstStyle/>
              <a:p>
                <a:endParaRPr lang="en-US" dirty="0"/>
              </a:p>
            </p:txBody>
          </p:sp>
          <p:sp>
            <p:nvSpPr>
              <p:cNvPr id="51237" name="Line 49"/>
              <p:cNvSpPr>
                <a:spLocks noChangeAspect="1" noChangeShapeType="1"/>
              </p:cNvSpPr>
              <p:nvPr/>
            </p:nvSpPr>
            <p:spPr bwMode="auto">
              <a:xfrm rot="-5400000">
                <a:off x="1440" y="1680"/>
                <a:ext cx="0" cy="288"/>
              </a:xfrm>
              <a:prstGeom prst="line">
                <a:avLst/>
              </a:prstGeom>
              <a:noFill/>
              <a:ln w="50800">
                <a:solidFill>
                  <a:schemeClr val="accent1"/>
                </a:solidFill>
                <a:round/>
                <a:headEnd/>
                <a:tailEnd/>
              </a:ln>
            </p:spPr>
            <p:txBody>
              <a:bodyPr/>
              <a:lstStyle/>
              <a:p>
                <a:endParaRPr lang="en-US" dirty="0"/>
              </a:p>
            </p:txBody>
          </p:sp>
          <p:sp>
            <p:nvSpPr>
              <p:cNvPr id="51238" name="Line 50"/>
              <p:cNvSpPr>
                <a:spLocks noChangeAspect="1" noChangeShapeType="1"/>
              </p:cNvSpPr>
              <p:nvPr/>
            </p:nvSpPr>
            <p:spPr bwMode="auto">
              <a:xfrm rot="-5400000">
                <a:off x="1440" y="1392"/>
                <a:ext cx="0" cy="288"/>
              </a:xfrm>
              <a:prstGeom prst="line">
                <a:avLst/>
              </a:prstGeom>
              <a:noFill/>
              <a:ln w="50800">
                <a:solidFill>
                  <a:schemeClr val="accent1"/>
                </a:solidFill>
                <a:round/>
                <a:headEnd/>
                <a:tailEnd/>
              </a:ln>
            </p:spPr>
            <p:txBody>
              <a:bodyPr/>
              <a:lstStyle/>
              <a:p>
                <a:endParaRPr lang="en-US" dirty="0"/>
              </a:p>
            </p:txBody>
          </p:sp>
        </p:grpSp>
        <p:grpSp>
          <p:nvGrpSpPr>
            <p:cNvPr id="4" name="Group 51"/>
            <p:cNvGrpSpPr>
              <a:grpSpLocks noChangeAspect="1"/>
            </p:cNvGrpSpPr>
            <p:nvPr/>
          </p:nvGrpSpPr>
          <p:grpSpPr bwMode="auto">
            <a:xfrm>
              <a:off x="2112" y="1824"/>
              <a:ext cx="288" cy="288"/>
              <a:chOff x="1296" y="2400"/>
              <a:chExt cx="288" cy="288"/>
            </a:xfrm>
          </p:grpSpPr>
          <p:sp>
            <p:nvSpPr>
              <p:cNvPr id="51233" name="Line 52"/>
              <p:cNvSpPr>
                <a:spLocks noChangeAspect="1" noChangeShapeType="1"/>
              </p:cNvSpPr>
              <p:nvPr/>
            </p:nvSpPr>
            <p:spPr bwMode="auto">
              <a:xfrm>
                <a:off x="1584" y="2400"/>
                <a:ext cx="0" cy="288"/>
              </a:xfrm>
              <a:prstGeom prst="line">
                <a:avLst/>
              </a:prstGeom>
              <a:noFill/>
              <a:ln w="50800">
                <a:solidFill>
                  <a:schemeClr val="accent1"/>
                </a:solidFill>
                <a:round/>
                <a:headEnd/>
                <a:tailEnd/>
              </a:ln>
            </p:spPr>
            <p:txBody>
              <a:bodyPr/>
              <a:lstStyle/>
              <a:p>
                <a:endParaRPr lang="en-US" dirty="0"/>
              </a:p>
            </p:txBody>
          </p:sp>
          <p:sp>
            <p:nvSpPr>
              <p:cNvPr id="51234" name="Line 53"/>
              <p:cNvSpPr>
                <a:spLocks noChangeAspect="1" noChangeShapeType="1"/>
              </p:cNvSpPr>
              <p:nvPr/>
            </p:nvSpPr>
            <p:spPr bwMode="auto">
              <a:xfrm rot="-5400000">
                <a:off x="1440" y="2544"/>
                <a:ext cx="0" cy="288"/>
              </a:xfrm>
              <a:prstGeom prst="line">
                <a:avLst/>
              </a:prstGeom>
              <a:noFill/>
              <a:ln w="50800">
                <a:solidFill>
                  <a:schemeClr val="accent1"/>
                </a:solidFill>
                <a:round/>
                <a:headEnd/>
                <a:tailEnd/>
              </a:ln>
            </p:spPr>
            <p:txBody>
              <a:bodyPr/>
              <a:lstStyle/>
              <a:p>
                <a:endParaRPr lang="en-US" dirty="0"/>
              </a:p>
            </p:txBody>
          </p:sp>
        </p:grpSp>
        <p:grpSp>
          <p:nvGrpSpPr>
            <p:cNvPr id="5" name="Group 54"/>
            <p:cNvGrpSpPr>
              <a:grpSpLocks noChangeAspect="1"/>
            </p:cNvGrpSpPr>
            <p:nvPr/>
          </p:nvGrpSpPr>
          <p:grpSpPr bwMode="auto">
            <a:xfrm>
              <a:off x="3264" y="1824"/>
              <a:ext cx="288" cy="288"/>
              <a:chOff x="2736" y="1536"/>
              <a:chExt cx="288" cy="288"/>
            </a:xfrm>
          </p:grpSpPr>
          <p:sp>
            <p:nvSpPr>
              <p:cNvPr id="51231" name="Line 55"/>
              <p:cNvSpPr>
                <a:spLocks noChangeAspect="1" noChangeShapeType="1"/>
              </p:cNvSpPr>
              <p:nvPr/>
            </p:nvSpPr>
            <p:spPr bwMode="auto">
              <a:xfrm>
                <a:off x="3024" y="1536"/>
                <a:ext cx="0" cy="288"/>
              </a:xfrm>
              <a:prstGeom prst="line">
                <a:avLst/>
              </a:prstGeom>
              <a:noFill/>
              <a:ln w="50800">
                <a:solidFill>
                  <a:schemeClr val="accent1"/>
                </a:solidFill>
                <a:round/>
                <a:headEnd/>
                <a:tailEnd/>
              </a:ln>
            </p:spPr>
            <p:txBody>
              <a:bodyPr/>
              <a:lstStyle/>
              <a:p>
                <a:endParaRPr lang="en-US" dirty="0"/>
              </a:p>
            </p:txBody>
          </p:sp>
          <p:sp>
            <p:nvSpPr>
              <p:cNvPr id="51232" name="Line 56"/>
              <p:cNvSpPr>
                <a:spLocks noChangeAspect="1" noChangeShapeType="1"/>
              </p:cNvSpPr>
              <p:nvPr/>
            </p:nvSpPr>
            <p:spPr bwMode="auto">
              <a:xfrm rot="-5400000">
                <a:off x="2880" y="1392"/>
                <a:ext cx="0" cy="288"/>
              </a:xfrm>
              <a:prstGeom prst="line">
                <a:avLst/>
              </a:prstGeom>
              <a:noFill/>
              <a:ln w="50800">
                <a:solidFill>
                  <a:schemeClr val="accent1"/>
                </a:solidFill>
                <a:round/>
                <a:headEnd/>
                <a:tailEnd/>
              </a:ln>
            </p:spPr>
            <p:txBody>
              <a:bodyPr/>
              <a:lstStyle/>
              <a:p>
                <a:endParaRPr lang="en-US" dirty="0"/>
              </a:p>
            </p:txBody>
          </p:sp>
        </p:grpSp>
        <p:grpSp>
          <p:nvGrpSpPr>
            <p:cNvPr id="6" name="Group 57"/>
            <p:cNvGrpSpPr>
              <a:grpSpLocks noChangeAspect="1"/>
            </p:cNvGrpSpPr>
            <p:nvPr/>
          </p:nvGrpSpPr>
          <p:grpSpPr bwMode="auto">
            <a:xfrm>
              <a:off x="2688" y="1824"/>
              <a:ext cx="288" cy="288"/>
              <a:chOff x="2736" y="2352"/>
              <a:chExt cx="288" cy="288"/>
            </a:xfrm>
          </p:grpSpPr>
          <p:sp>
            <p:nvSpPr>
              <p:cNvPr id="51228" name="Line 58"/>
              <p:cNvSpPr>
                <a:spLocks noChangeAspect="1" noChangeShapeType="1"/>
              </p:cNvSpPr>
              <p:nvPr/>
            </p:nvSpPr>
            <p:spPr bwMode="auto">
              <a:xfrm>
                <a:off x="3024" y="2352"/>
                <a:ext cx="0" cy="288"/>
              </a:xfrm>
              <a:prstGeom prst="line">
                <a:avLst/>
              </a:prstGeom>
              <a:noFill/>
              <a:ln w="50800">
                <a:solidFill>
                  <a:schemeClr val="accent1"/>
                </a:solidFill>
                <a:round/>
                <a:headEnd/>
                <a:tailEnd/>
              </a:ln>
            </p:spPr>
            <p:txBody>
              <a:bodyPr/>
              <a:lstStyle/>
              <a:p>
                <a:endParaRPr lang="en-US" dirty="0"/>
              </a:p>
            </p:txBody>
          </p:sp>
          <p:sp>
            <p:nvSpPr>
              <p:cNvPr id="51229" name="Line 59"/>
              <p:cNvSpPr>
                <a:spLocks noChangeAspect="1" noChangeShapeType="1"/>
              </p:cNvSpPr>
              <p:nvPr/>
            </p:nvSpPr>
            <p:spPr bwMode="auto">
              <a:xfrm rot="-5400000">
                <a:off x="2880" y="2496"/>
                <a:ext cx="0" cy="288"/>
              </a:xfrm>
              <a:prstGeom prst="line">
                <a:avLst/>
              </a:prstGeom>
              <a:noFill/>
              <a:ln w="50800">
                <a:solidFill>
                  <a:schemeClr val="accent1"/>
                </a:solidFill>
                <a:round/>
                <a:headEnd/>
                <a:tailEnd/>
              </a:ln>
            </p:spPr>
            <p:txBody>
              <a:bodyPr/>
              <a:lstStyle/>
              <a:p>
                <a:endParaRPr lang="en-US" dirty="0"/>
              </a:p>
            </p:txBody>
          </p:sp>
          <p:sp>
            <p:nvSpPr>
              <p:cNvPr id="51230" name="Line 60"/>
              <p:cNvSpPr>
                <a:spLocks noChangeAspect="1" noChangeShapeType="1"/>
              </p:cNvSpPr>
              <p:nvPr/>
            </p:nvSpPr>
            <p:spPr bwMode="auto">
              <a:xfrm rot="-5400000">
                <a:off x="2880" y="2208"/>
                <a:ext cx="0" cy="288"/>
              </a:xfrm>
              <a:prstGeom prst="line">
                <a:avLst/>
              </a:prstGeom>
              <a:noFill/>
              <a:ln w="50800">
                <a:solidFill>
                  <a:schemeClr val="accent1"/>
                </a:solidFill>
                <a:round/>
                <a:headEnd/>
                <a:tailEnd/>
              </a:ln>
            </p:spPr>
            <p:txBody>
              <a:bodyPr/>
              <a:lstStyle/>
              <a:p>
                <a:endParaRPr lang="en-US" dirty="0"/>
              </a:p>
            </p:txBody>
          </p:sp>
        </p:grpSp>
        <p:grpSp>
          <p:nvGrpSpPr>
            <p:cNvPr id="7" name="Group 61"/>
            <p:cNvGrpSpPr>
              <a:grpSpLocks noChangeAspect="1"/>
            </p:cNvGrpSpPr>
            <p:nvPr/>
          </p:nvGrpSpPr>
          <p:grpSpPr bwMode="auto">
            <a:xfrm>
              <a:off x="1536" y="1824"/>
              <a:ext cx="288" cy="288"/>
              <a:chOff x="4512" y="1920"/>
              <a:chExt cx="288" cy="288"/>
            </a:xfrm>
          </p:grpSpPr>
          <p:sp>
            <p:nvSpPr>
              <p:cNvPr id="51225" name="Line 62"/>
              <p:cNvSpPr>
                <a:spLocks noChangeAspect="1" noChangeShapeType="1"/>
              </p:cNvSpPr>
              <p:nvPr/>
            </p:nvSpPr>
            <p:spPr bwMode="auto">
              <a:xfrm>
                <a:off x="4512" y="1920"/>
                <a:ext cx="0" cy="288"/>
              </a:xfrm>
              <a:prstGeom prst="line">
                <a:avLst/>
              </a:prstGeom>
              <a:noFill/>
              <a:ln w="50800">
                <a:solidFill>
                  <a:schemeClr val="accent1"/>
                </a:solidFill>
                <a:round/>
                <a:headEnd/>
                <a:tailEnd/>
              </a:ln>
            </p:spPr>
            <p:txBody>
              <a:bodyPr/>
              <a:lstStyle/>
              <a:p>
                <a:endParaRPr lang="en-US" dirty="0"/>
              </a:p>
            </p:txBody>
          </p:sp>
          <p:sp>
            <p:nvSpPr>
              <p:cNvPr id="51226" name="Line 63"/>
              <p:cNvSpPr>
                <a:spLocks noChangeAspect="1" noChangeShapeType="1"/>
              </p:cNvSpPr>
              <p:nvPr/>
            </p:nvSpPr>
            <p:spPr bwMode="auto">
              <a:xfrm>
                <a:off x="4800" y="1920"/>
                <a:ext cx="0" cy="288"/>
              </a:xfrm>
              <a:prstGeom prst="line">
                <a:avLst/>
              </a:prstGeom>
              <a:noFill/>
              <a:ln w="50800">
                <a:solidFill>
                  <a:schemeClr val="accent1"/>
                </a:solidFill>
                <a:round/>
                <a:headEnd/>
                <a:tailEnd/>
              </a:ln>
            </p:spPr>
            <p:txBody>
              <a:bodyPr/>
              <a:lstStyle/>
              <a:p>
                <a:endParaRPr lang="en-US" dirty="0"/>
              </a:p>
            </p:txBody>
          </p:sp>
          <p:sp>
            <p:nvSpPr>
              <p:cNvPr id="51227" name="Line 64"/>
              <p:cNvSpPr>
                <a:spLocks noChangeAspect="1" noChangeShapeType="1"/>
              </p:cNvSpPr>
              <p:nvPr/>
            </p:nvSpPr>
            <p:spPr bwMode="auto">
              <a:xfrm rot="-5400000">
                <a:off x="4656" y="2064"/>
                <a:ext cx="0" cy="288"/>
              </a:xfrm>
              <a:prstGeom prst="line">
                <a:avLst/>
              </a:prstGeom>
              <a:noFill/>
              <a:ln w="50800">
                <a:solidFill>
                  <a:schemeClr val="accent1"/>
                </a:solidFill>
                <a:round/>
                <a:headEnd/>
                <a:tailEnd/>
              </a:ln>
            </p:spPr>
            <p:txBody>
              <a:bodyPr/>
              <a:lstStyle/>
              <a:p>
                <a:endParaRPr lang="en-US" dirty="0"/>
              </a:p>
            </p:txBody>
          </p:sp>
        </p:grpSp>
      </p:grpSp>
      <p:grpSp>
        <p:nvGrpSpPr>
          <p:cNvPr id="8" name="Group 25"/>
          <p:cNvGrpSpPr>
            <a:grpSpLocks/>
          </p:cNvGrpSpPr>
          <p:nvPr/>
        </p:nvGrpSpPr>
        <p:grpSpPr bwMode="auto">
          <a:xfrm>
            <a:off x="5708651" y="2260601"/>
            <a:ext cx="2484781" cy="2286227"/>
            <a:chOff x="1916" y="1440"/>
            <a:chExt cx="1839" cy="1779"/>
          </a:xfrm>
        </p:grpSpPr>
        <p:sp>
          <p:nvSpPr>
            <p:cNvPr id="51211" name="Text Box 6"/>
            <p:cNvSpPr txBox="1">
              <a:spLocks noChangeArrowheads="1"/>
            </p:cNvSpPr>
            <p:nvPr/>
          </p:nvSpPr>
          <p:spPr bwMode="auto">
            <a:xfrm>
              <a:off x="1942" y="1440"/>
              <a:ext cx="288" cy="503"/>
            </a:xfrm>
            <a:prstGeom prst="rect">
              <a:avLst/>
            </a:prstGeom>
            <a:noFill/>
            <a:ln w="9525">
              <a:noFill/>
              <a:miter lim="800000"/>
              <a:headEnd/>
              <a:tailEnd/>
            </a:ln>
          </p:spPr>
          <p:txBody>
            <a:bodyPr>
              <a:spAutoFit/>
            </a:bodyPr>
            <a:lstStyle/>
            <a:p>
              <a:pPr>
                <a:spcBef>
                  <a:spcPct val="50000"/>
                </a:spcBef>
              </a:pPr>
              <a:r>
                <a:rPr lang="en-US" sz="3600" b="1" dirty="0"/>
                <a:t>A</a:t>
              </a:r>
            </a:p>
          </p:txBody>
        </p:sp>
        <p:sp>
          <p:nvSpPr>
            <p:cNvPr id="51212" name="Text Box 8"/>
            <p:cNvSpPr txBox="1">
              <a:spLocks noChangeArrowheads="1"/>
            </p:cNvSpPr>
            <p:nvPr/>
          </p:nvSpPr>
          <p:spPr bwMode="auto">
            <a:xfrm>
              <a:off x="1916" y="2716"/>
              <a:ext cx="402" cy="503"/>
            </a:xfrm>
            <a:prstGeom prst="rect">
              <a:avLst/>
            </a:prstGeom>
            <a:noFill/>
            <a:ln w="9525">
              <a:noFill/>
              <a:miter lim="800000"/>
              <a:headEnd/>
              <a:tailEnd/>
            </a:ln>
          </p:spPr>
          <p:txBody>
            <a:bodyPr wrap="none">
              <a:spAutoFit/>
            </a:bodyPr>
            <a:lstStyle/>
            <a:p>
              <a:r>
                <a:rPr lang="en-US" sz="3600" b="1" dirty="0"/>
                <a:t>G</a:t>
              </a:r>
            </a:p>
          </p:txBody>
        </p:sp>
        <p:sp>
          <p:nvSpPr>
            <p:cNvPr id="51213" name="Text Box 10"/>
            <p:cNvSpPr txBox="1">
              <a:spLocks noChangeArrowheads="1"/>
            </p:cNvSpPr>
            <p:nvPr/>
          </p:nvSpPr>
          <p:spPr bwMode="auto">
            <a:xfrm>
              <a:off x="2641" y="1440"/>
              <a:ext cx="383" cy="503"/>
            </a:xfrm>
            <a:prstGeom prst="rect">
              <a:avLst/>
            </a:prstGeom>
            <a:noFill/>
            <a:ln w="9525">
              <a:noFill/>
              <a:miter lim="800000"/>
              <a:headEnd/>
              <a:tailEnd/>
            </a:ln>
          </p:spPr>
          <p:txBody>
            <a:bodyPr wrap="none">
              <a:spAutoFit/>
            </a:bodyPr>
            <a:lstStyle/>
            <a:p>
              <a:r>
                <a:rPr lang="en-US" sz="3600" b="1" dirty="0"/>
                <a:t>B</a:t>
              </a:r>
            </a:p>
          </p:txBody>
        </p:sp>
        <p:sp>
          <p:nvSpPr>
            <p:cNvPr id="51214" name="Text Box 12"/>
            <p:cNvSpPr txBox="1">
              <a:spLocks noChangeArrowheads="1"/>
            </p:cNvSpPr>
            <p:nvPr/>
          </p:nvSpPr>
          <p:spPr bwMode="auto">
            <a:xfrm>
              <a:off x="2640" y="2716"/>
              <a:ext cx="383" cy="503"/>
            </a:xfrm>
            <a:prstGeom prst="rect">
              <a:avLst/>
            </a:prstGeom>
            <a:noFill/>
            <a:ln w="9525">
              <a:noFill/>
              <a:miter lim="800000"/>
              <a:headEnd/>
              <a:tailEnd/>
            </a:ln>
          </p:spPr>
          <p:txBody>
            <a:bodyPr wrap="none">
              <a:spAutoFit/>
            </a:bodyPr>
            <a:lstStyle/>
            <a:p>
              <a:r>
                <a:rPr lang="en-US" sz="3600" b="1" dirty="0"/>
                <a:t>H</a:t>
              </a:r>
            </a:p>
          </p:txBody>
        </p:sp>
        <p:sp>
          <p:nvSpPr>
            <p:cNvPr id="51215" name="Text Box 14"/>
            <p:cNvSpPr txBox="1">
              <a:spLocks noChangeArrowheads="1"/>
            </p:cNvSpPr>
            <p:nvPr/>
          </p:nvSpPr>
          <p:spPr bwMode="auto">
            <a:xfrm>
              <a:off x="3372" y="1440"/>
              <a:ext cx="383" cy="503"/>
            </a:xfrm>
            <a:prstGeom prst="rect">
              <a:avLst/>
            </a:prstGeom>
            <a:noFill/>
            <a:ln w="9525">
              <a:noFill/>
              <a:miter lim="800000"/>
              <a:headEnd/>
              <a:tailEnd/>
            </a:ln>
          </p:spPr>
          <p:txBody>
            <a:bodyPr wrap="none">
              <a:spAutoFit/>
            </a:bodyPr>
            <a:lstStyle/>
            <a:p>
              <a:r>
                <a:rPr lang="en-US" sz="3600" b="1" dirty="0"/>
                <a:t>C</a:t>
              </a:r>
            </a:p>
          </p:txBody>
        </p:sp>
        <p:sp>
          <p:nvSpPr>
            <p:cNvPr id="51216" name="Text Box 7"/>
            <p:cNvSpPr txBox="1">
              <a:spLocks noChangeArrowheads="1"/>
            </p:cNvSpPr>
            <p:nvPr/>
          </p:nvSpPr>
          <p:spPr bwMode="auto">
            <a:xfrm>
              <a:off x="1924" y="2086"/>
              <a:ext cx="383" cy="503"/>
            </a:xfrm>
            <a:prstGeom prst="rect">
              <a:avLst/>
            </a:prstGeom>
            <a:noFill/>
            <a:ln w="9525">
              <a:noFill/>
              <a:miter lim="800000"/>
              <a:headEnd/>
              <a:tailEnd/>
            </a:ln>
          </p:spPr>
          <p:txBody>
            <a:bodyPr wrap="none">
              <a:spAutoFit/>
            </a:bodyPr>
            <a:lstStyle/>
            <a:p>
              <a:r>
                <a:rPr lang="en-US" sz="3600" b="1" dirty="0"/>
                <a:t>D</a:t>
              </a:r>
            </a:p>
          </p:txBody>
        </p:sp>
        <p:sp>
          <p:nvSpPr>
            <p:cNvPr id="51217" name="Text Box 11"/>
            <p:cNvSpPr txBox="1">
              <a:spLocks noChangeArrowheads="1"/>
            </p:cNvSpPr>
            <p:nvPr/>
          </p:nvSpPr>
          <p:spPr bwMode="auto">
            <a:xfrm>
              <a:off x="2648" y="2086"/>
              <a:ext cx="364" cy="503"/>
            </a:xfrm>
            <a:prstGeom prst="rect">
              <a:avLst/>
            </a:prstGeom>
            <a:noFill/>
            <a:ln w="9525">
              <a:noFill/>
              <a:miter lim="800000"/>
              <a:headEnd/>
              <a:tailEnd/>
            </a:ln>
          </p:spPr>
          <p:txBody>
            <a:bodyPr wrap="none">
              <a:spAutoFit/>
            </a:bodyPr>
            <a:lstStyle/>
            <a:p>
              <a:r>
                <a:rPr lang="en-US" sz="3600" b="1" dirty="0"/>
                <a:t>E</a:t>
              </a:r>
            </a:p>
          </p:txBody>
        </p:sp>
        <p:sp>
          <p:nvSpPr>
            <p:cNvPr id="51218" name="Text Box 15"/>
            <p:cNvSpPr txBox="1">
              <a:spLocks noChangeArrowheads="1"/>
            </p:cNvSpPr>
            <p:nvPr/>
          </p:nvSpPr>
          <p:spPr bwMode="auto">
            <a:xfrm>
              <a:off x="3388" y="2086"/>
              <a:ext cx="345" cy="503"/>
            </a:xfrm>
            <a:prstGeom prst="rect">
              <a:avLst/>
            </a:prstGeom>
            <a:noFill/>
            <a:ln w="9525">
              <a:noFill/>
              <a:miter lim="800000"/>
              <a:headEnd/>
              <a:tailEnd/>
            </a:ln>
          </p:spPr>
          <p:txBody>
            <a:bodyPr wrap="none">
              <a:spAutoFit/>
            </a:bodyPr>
            <a:lstStyle/>
            <a:p>
              <a:r>
                <a:rPr lang="en-US" sz="3600" b="1" dirty="0"/>
                <a:t>F</a:t>
              </a:r>
            </a:p>
          </p:txBody>
        </p:sp>
        <p:sp>
          <p:nvSpPr>
            <p:cNvPr id="51219" name="Text Box 16"/>
            <p:cNvSpPr txBox="1">
              <a:spLocks noChangeArrowheads="1"/>
            </p:cNvSpPr>
            <p:nvPr/>
          </p:nvSpPr>
          <p:spPr bwMode="auto">
            <a:xfrm>
              <a:off x="3436" y="2716"/>
              <a:ext cx="232" cy="503"/>
            </a:xfrm>
            <a:prstGeom prst="rect">
              <a:avLst/>
            </a:prstGeom>
            <a:noFill/>
            <a:ln w="9525">
              <a:noFill/>
              <a:miter lim="800000"/>
              <a:headEnd/>
              <a:tailEnd/>
            </a:ln>
          </p:spPr>
          <p:txBody>
            <a:bodyPr wrap="none">
              <a:spAutoFit/>
            </a:bodyPr>
            <a:lstStyle/>
            <a:p>
              <a:r>
                <a:rPr lang="en-US" sz="3600" b="1" dirty="0"/>
                <a:t>I</a:t>
              </a:r>
            </a:p>
          </p:txBody>
        </p:sp>
      </p:grpSp>
      <p:grpSp>
        <p:nvGrpSpPr>
          <p:cNvPr id="9" name="Group 23"/>
          <p:cNvGrpSpPr>
            <a:grpSpLocks/>
          </p:cNvGrpSpPr>
          <p:nvPr/>
        </p:nvGrpSpPr>
        <p:grpSpPr bwMode="auto">
          <a:xfrm>
            <a:off x="5410200" y="2133600"/>
            <a:ext cx="3048000" cy="2590800"/>
            <a:chOff x="1728" y="1296"/>
            <a:chExt cx="2256" cy="2016"/>
          </a:xfrm>
        </p:grpSpPr>
        <p:sp>
          <p:nvSpPr>
            <p:cNvPr id="51207" name="Line 17"/>
            <p:cNvSpPr>
              <a:spLocks noChangeShapeType="1"/>
            </p:cNvSpPr>
            <p:nvPr/>
          </p:nvSpPr>
          <p:spPr bwMode="auto">
            <a:xfrm>
              <a:off x="2448" y="1296"/>
              <a:ext cx="0" cy="2016"/>
            </a:xfrm>
            <a:prstGeom prst="line">
              <a:avLst/>
            </a:prstGeom>
            <a:noFill/>
            <a:ln w="50800">
              <a:solidFill>
                <a:schemeClr val="accent1"/>
              </a:solidFill>
              <a:round/>
              <a:headEnd/>
              <a:tailEnd/>
            </a:ln>
          </p:spPr>
          <p:txBody>
            <a:bodyPr/>
            <a:lstStyle/>
            <a:p>
              <a:endParaRPr lang="en-US" dirty="0"/>
            </a:p>
          </p:txBody>
        </p:sp>
        <p:sp>
          <p:nvSpPr>
            <p:cNvPr id="51208" name="Line 18"/>
            <p:cNvSpPr>
              <a:spLocks noChangeShapeType="1"/>
            </p:cNvSpPr>
            <p:nvPr/>
          </p:nvSpPr>
          <p:spPr bwMode="auto">
            <a:xfrm rot="-5400000">
              <a:off x="2856" y="840"/>
              <a:ext cx="0" cy="2256"/>
            </a:xfrm>
            <a:prstGeom prst="line">
              <a:avLst/>
            </a:prstGeom>
            <a:noFill/>
            <a:ln w="50800">
              <a:solidFill>
                <a:schemeClr val="accent1"/>
              </a:solidFill>
              <a:round/>
              <a:headEnd/>
              <a:tailEnd/>
            </a:ln>
          </p:spPr>
          <p:txBody>
            <a:bodyPr/>
            <a:lstStyle/>
            <a:p>
              <a:endParaRPr lang="en-US" dirty="0"/>
            </a:p>
          </p:txBody>
        </p:sp>
        <p:sp>
          <p:nvSpPr>
            <p:cNvPr id="51209" name="Line 19"/>
            <p:cNvSpPr>
              <a:spLocks noChangeShapeType="1"/>
            </p:cNvSpPr>
            <p:nvPr/>
          </p:nvSpPr>
          <p:spPr bwMode="auto">
            <a:xfrm rot="-5400000">
              <a:off x="2856" y="1464"/>
              <a:ext cx="0" cy="2256"/>
            </a:xfrm>
            <a:prstGeom prst="line">
              <a:avLst/>
            </a:prstGeom>
            <a:noFill/>
            <a:ln w="50800">
              <a:solidFill>
                <a:schemeClr val="accent1"/>
              </a:solidFill>
              <a:round/>
              <a:headEnd/>
              <a:tailEnd/>
            </a:ln>
          </p:spPr>
          <p:txBody>
            <a:bodyPr/>
            <a:lstStyle/>
            <a:p>
              <a:endParaRPr lang="en-US" dirty="0"/>
            </a:p>
          </p:txBody>
        </p:sp>
        <p:sp>
          <p:nvSpPr>
            <p:cNvPr id="51210" name="Line 20"/>
            <p:cNvSpPr>
              <a:spLocks noChangeShapeType="1"/>
            </p:cNvSpPr>
            <p:nvPr/>
          </p:nvSpPr>
          <p:spPr bwMode="auto">
            <a:xfrm>
              <a:off x="3168" y="1296"/>
              <a:ext cx="0" cy="2016"/>
            </a:xfrm>
            <a:prstGeom prst="line">
              <a:avLst/>
            </a:prstGeom>
            <a:noFill/>
            <a:ln w="50800">
              <a:solidFill>
                <a:schemeClr val="accent1"/>
              </a:solidFill>
              <a:round/>
              <a:headEnd/>
              <a:tailEnd/>
            </a:ln>
          </p:spPr>
          <p:txBody>
            <a:bodyPr/>
            <a:lstStyle/>
            <a:p>
              <a:endParaRPr lang="en-US" dirty="0"/>
            </a:p>
          </p:txBody>
        </p:sp>
      </p:grpSp>
    </p:spTree>
    <p:extLst>
      <p:ext uri="{BB962C8B-B14F-4D97-AF65-F5344CB8AC3E}">
        <p14:creationId xmlns:p14="http://schemas.microsoft.com/office/powerpoint/2010/main" val="3479519275"/>
      </p:ext>
    </p:extLst>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8600"/>
            <a:ext cx="7086600" cy="1066800"/>
          </a:xfrm>
        </p:spPr>
        <p:txBody>
          <a:bodyPr>
            <a:normAutofit/>
          </a:bodyPr>
          <a:lstStyle/>
          <a:p>
            <a:r>
              <a:rPr lang="en-US" dirty="0">
                <a:latin typeface="+mn-lt"/>
              </a:rPr>
              <a:t>Research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551283"/>
              </p:ext>
            </p:extLst>
          </p:nvPr>
        </p:nvGraphicFramePr>
        <p:xfrm>
          <a:off x="1752600" y="1905001"/>
          <a:ext cx="8229600"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4833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F8F13-5CBE-4048-80EC-278D4EB5160B}" type="slidenum">
              <a:rPr lang="en-US" sz="1400">
                <a:solidFill>
                  <a:srgbClr val="000000"/>
                </a:solidFill>
              </a:rPr>
              <a:pPr eaLnBrk="1" hangingPunct="1"/>
              <a:t>59</a:t>
            </a:fld>
            <a:endParaRPr lang="en-US" sz="1400" dirty="0">
              <a:solidFill>
                <a:srgbClr val="000000"/>
              </a:solidFill>
            </a:endParaRPr>
          </a:p>
        </p:txBody>
      </p:sp>
      <p:sp>
        <p:nvSpPr>
          <p:cNvPr id="45058" name="Slide Number Placeholder 4"/>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7461737E-9119-EE42-AD1C-D6A9D9D26A8F}" type="slidenum">
              <a:rPr lang="en-US" sz="1400">
                <a:solidFill>
                  <a:srgbClr val="000000"/>
                </a:solidFill>
              </a:rPr>
              <a:pPr algn="r" eaLnBrk="1" fontAlgn="base" hangingPunct="1">
                <a:spcBef>
                  <a:spcPct val="0"/>
                </a:spcBef>
                <a:spcAft>
                  <a:spcPct val="0"/>
                </a:spcAft>
              </a:pPr>
              <a:t>59</a:t>
            </a:fld>
            <a:endParaRPr lang="en-US" sz="1400" dirty="0">
              <a:solidFill>
                <a:srgbClr val="000000"/>
              </a:solidFill>
            </a:endParaRPr>
          </a:p>
        </p:txBody>
      </p:sp>
      <p:pic>
        <p:nvPicPr>
          <p:cNvPr id="45059" name="Picture 7" descr="Picture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248400"/>
            <a:ext cx="1171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08033" y="685800"/>
            <a:ext cx="5638800" cy="5016758"/>
          </a:xfrm>
          <a:prstGeom prst="rect">
            <a:avLst/>
          </a:prstGeom>
        </p:spPr>
        <p:txBody>
          <a:bodyPr wrap="square">
            <a:spAutoFit/>
          </a:bodyPr>
          <a:lstStyle/>
          <a:p>
            <a:pPr>
              <a:buFont typeface="Arial" pitchFamily="34" charset="0"/>
              <a:buNone/>
            </a:pPr>
            <a:r>
              <a:rPr lang="en-US" sz="2000" b="1" dirty="0"/>
              <a:t>Dr. Howard Gardner, a psychologist and professor of neuroscience from Harvard University, developed the theory of Multiple Intelligences (MI) in 1983.</a:t>
            </a:r>
          </a:p>
          <a:p>
            <a:pPr>
              <a:buFont typeface="Arial" pitchFamily="34" charset="0"/>
              <a:buNone/>
            </a:pPr>
            <a:endParaRPr lang="en-US" sz="2000" b="1" dirty="0"/>
          </a:p>
          <a:p>
            <a:pPr>
              <a:buFont typeface="Arial" pitchFamily="34" charset="0"/>
              <a:buNone/>
            </a:pPr>
            <a:r>
              <a:rPr lang="en-US" sz="2000" b="1" dirty="0"/>
              <a:t> The theory challenged traditional beliefs in the fields of education and cognitive science.</a:t>
            </a:r>
          </a:p>
          <a:p>
            <a:pPr>
              <a:buFont typeface="Arial" pitchFamily="34" charset="0"/>
              <a:buNone/>
            </a:pPr>
            <a:endParaRPr lang="en-US" sz="2000" b="1" dirty="0"/>
          </a:p>
          <a:p>
            <a:pPr>
              <a:buFont typeface="Arial" pitchFamily="34" charset="0"/>
              <a:buNone/>
            </a:pPr>
            <a:r>
              <a:rPr lang="en-US" sz="2000" b="1" dirty="0"/>
              <a:t> According to Howard Gardner, human beings have 9 different kinds of intelligence that reflect different ways of interacting with the world.</a:t>
            </a:r>
          </a:p>
          <a:p>
            <a:pPr>
              <a:buFont typeface="Arial" pitchFamily="34" charset="0"/>
              <a:buNone/>
            </a:pPr>
            <a:endParaRPr lang="en-US" sz="2000" b="1" dirty="0"/>
          </a:p>
          <a:p>
            <a:pPr>
              <a:buFont typeface="Arial" pitchFamily="34" charset="0"/>
              <a:buNone/>
            </a:pPr>
            <a:r>
              <a:rPr lang="en-US" sz="2000" b="1" dirty="0"/>
              <a:t> Each person has a unique combination, or profile</a:t>
            </a:r>
          </a:p>
        </p:txBody>
      </p:sp>
      <p:pic>
        <p:nvPicPr>
          <p:cNvPr id="3" name="Picture 2"/>
          <p:cNvPicPr>
            <a:picLocks noChangeAspect="1"/>
          </p:cNvPicPr>
          <p:nvPr/>
        </p:nvPicPr>
        <p:blipFill>
          <a:blip r:embed="rId4"/>
          <a:stretch>
            <a:fillRect/>
          </a:stretch>
        </p:blipFill>
        <p:spPr>
          <a:xfrm>
            <a:off x="1752600" y="990600"/>
            <a:ext cx="3175000" cy="4610100"/>
          </a:xfrm>
          <a:prstGeom prst="rect">
            <a:avLst/>
          </a:prstGeom>
        </p:spPr>
      </p:pic>
    </p:spTree>
    <p:extLst>
      <p:ext uri="{BB962C8B-B14F-4D97-AF65-F5344CB8AC3E}">
        <p14:creationId xmlns:p14="http://schemas.microsoft.com/office/powerpoint/2010/main" val="309669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381000"/>
            <a:ext cx="7086600" cy="1066800"/>
          </a:xfrm>
        </p:spPr>
        <p:txBody>
          <a:bodyPr>
            <a:normAutofit/>
          </a:bodyPr>
          <a:lstStyle/>
          <a:p>
            <a:r>
              <a:rPr lang="en-US" sz="3600" dirty="0"/>
              <a:t>Getting the Most Out of Your Day!</a:t>
            </a:r>
          </a:p>
        </p:txBody>
      </p:sp>
      <p:pic>
        <p:nvPicPr>
          <p:cNvPr id="4" name="Content Placeholder 3" descr="Screen Shot 2014-06-14 at 3.01.56 PM.png"/>
          <p:cNvPicPr>
            <a:picLocks noGrp="1" noChangeAspect="1"/>
          </p:cNvPicPr>
          <p:nvPr>
            <p:ph idx="1"/>
          </p:nvPr>
        </p:nvPicPr>
        <p:blipFill>
          <a:blip r:embed="rId3">
            <a:extLst>
              <a:ext uri="{28A0092B-C50C-407E-A947-70E740481C1C}">
                <a14:useLocalDpi xmlns:a14="http://schemas.microsoft.com/office/drawing/2010/main" val="0"/>
              </a:ext>
            </a:extLst>
          </a:blip>
          <a:srcRect l="-1259" r="-1259"/>
          <a:stretch>
            <a:fillRect/>
          </a:stretch>
        </p:blipFill>
        <p:spPr>
          <a:xfrm>
            <a:off x="1536700" y="1447800"/>
            <a:ext cx="7074784" cy="4991099"/>
          </a:xfrm>
        </p:spPr>
      </p:pic>
    </p:spTree>
    <p:extLst>
      <p:ext uri="{BB962C8B-B14F-4D97-AF65-F5344CB8AC3E}">
        <p14:creationId xmlns:p14="http://schemas.microsoft.com/office/powerpoint/2010/main" val="979963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C00000"/>
                </a:solidFill>
                <a:latin typeface="+mn-lt"/>
              </a:rPr>
              <a:t>Multiple Intelligences</a:t>
            </a:r>
          </a:p>
        </p:txBody>
      </p:sp>
      <p:graphicFrame>
        <p:nvGraphicFramePr>
          <p:cNvPr id="5" name="Content Placeholder 4"/>
          <p:cNvGraphicFramePr>
            <a:graphicFrameLocks noGrp="1"/>
          </p:cNvGraphicFramePr>
          <p:nvPr>
            <p:ph idx="1"/>
            <p:extLst/>
          </p:nvPr>
        </p:nvGraphicFramePr>
        <p:xfrm>
          <a:off x="1828800" y="1752600"/>
          <a:ext cx="8610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903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9 Intelligences</a:t>
            </a:r>
            <a:br>
              <a:rPr lang="en-US" dirty="0">
                <a:latin typeface="+mn-lt"/>
              </a:rPr>
            </a:br>
            <a:r>
              <a:rPr lang="en-US" sz="3600" dirty="0" smtClean="0">
                <a:latin typeface="+mn-lt"/>
              </a:rPr>
              <a:t>Go to page </a:t>
            </a:r>
            <a:r>
              <a:rPr lang="en-US" sz="3600" dirty="0">
                <a:latin typeface="+mn-lt"/>
              </a:rPr>
              <a:t>6</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62408948"/>
              </p:ext>
            </p:extLst>
          </p:nvPr>
        </p:nvGraphicFramePr>
        <p:xfrm>
          <a:off x="1163782" y="1629295"/>
          <a:ext cx="10418617" cy="500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8092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52400"/>
            <a:ext cx="8229600" cy="1143000"/>
          </a:xfrm>
        </p:spPr>
        <p:txBody>
          <a:bodyPr/>
          <a:lstStyle/>
          <a:p>
            <a:r>
              <a:rPr lang="en-US" dirty="0"/>
              <a:t>What’s Your Fingerprint?</a:t>
            </a:r>
          </a:p>
        </p:txBody>
      </p:sp>
      <p:sp>
        <p:nvSpPr>
          <p:cNvPr id="4" name="Content Placeholder 3"/>
          <p:cNvSpPr>
            <a:spLocks noGrp="1"/>
          </p:cNvSpPr>
          <p:nvPr>
            <p:ph idx="1"/>
          </p:nvPr>
        </p:nvSpPr>
        <p:spPr/>
        <p:txBody>
          <a:bodyPr/>
          <a:lstStyle/>
          <a:p>
            <a:pPr marL="0" indent="0" algn="ctr">
              <a:buNone/>
            </a:pPr>
            <a:r>
              <a:rPr lang="en-US" dirty="0"/>
              <a:t> </a:t>
            </a:r>
          </a:p>
        </p:txBody>
      </p:sp>
      <p:sp>
        <p:nvSpPr>
          <p:cNvPr id="450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F8F13-5CBE-4048-80EC-278D4EB5160B}" type="slidenum">
              <a:rPr lang="en-US" sz="1400">
                <a:solidFill>
                  <a:srgbClr val="000000"/>
                </a:solidFill>
              </a:rPr>
              <a:pPr eaLnBrk="1" hangingPunct="1"/>
              <a:t>62</a:t>
            </a:fld>
            <a:endParaRPr lang="en-US" sz="1400" dirty="0">
              <a:solidFill>
                <a:srgbClr val="000000"/>
              </a:solidFill>
            </a:endParaRPr>
          </a:p>
        </p:txBody>
      </p:sp>
      <p:sp>
        <p:nvSpPr>
          <p:cNvPr id="45058" name="Slide Number Placeholder 4"/>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7461737E-9119-EE42-AD1C-D6A9D9D26A8F}" type="slidenum">
              <a:rPr lang="en-US" sz="1400">
                <a:solidFill>
                  <a:srgbClr val="000000"/>
                </a:solidFill>
              </a:rPr>
              <a:pPr algn="r" eaLnBrk="1" fontAlgn="base" hangingPunct="1">
                <a:spcBef>
                  <a:spcPct val="0"/>
                </a:spcBef>
                <a:spcAft>
                  <a:spcPct val="0"/>
                </a:spcAft>
              </a:pPr>
              <a:t>62</a:t>
            </a:fld>
            <a:endParaRPr lang="en-US" sz="1400" dirty="0">
              <a:solidFill>
                <a:srgbClr val="000000"/>
              </a:solidFill>
            </a:endParaRPr>
          </a:p>
        </p:txBody>
      </p:sp>
      <p:pic>
        <p:nvPicPr>
          <p:cNvPr id="2" name="Picture 1"/>
          <p:cNvPicPr>
            <a:picLocks noChangeAspect="1"/>
          </p:cNvPicPr>
          <p:nvPr/>
        </p:nvPicPr>
        <p:blipFill>
          <a:blip r:embed="rId3"/>
          <a:stretch>
            <a:fillRect/>
          </a:stretch>
        </p:blipFill>
        <p:spPr>
          <a:xfrm>
            <a:off x="5181600" y="1219200"/>
            <a:ext cx="4419600" cy="5638800"/>
          </a:xfrm>
          <a:prstGeom prst="rect">
            <a:avLst/>
          </a:prstGeom>
        </p:spPr>
      </p:pic>
    </p:spTree>
    <p:extLst>
      <p:ext uri="{BB962C8B-B14F-4D97-AF65-F5344CB8AC3E}">
        <p14:creationId xmlns:p14="http://schemas.microsoft.com/office/powerpoint/2010/main" val="3879848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lgn="ctr">
              <a:buNone/>
            </a:pPr>
            <a:r>
              <a:rPr lang="en-US" dirty="0"/>
              <a:t> </a:t>
            </a:r>
          </a:p>
        </p:txBody>
      </p:sp>
      <p:sp>
        <p:nvSpPr>
          <p:cNvPr id="450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400" dirty="0">
              <a:solidFill>
                <a:srgbClr val="000000"/>
              </a:solidFill>
            </a:endParaRPr>
          </a:p>
        </p:txBody>
      </p:sp>
      <p:sp>
        <p:nvSpPr>
          <p:cNvPr id="45058" name="Slide Number Placeholder 4"/>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7461737E-9119-EE42-AD1C-D6A9D9D26A8F}" type="slidenum">
              <a:rPr lang="en-US" sz="1400">
                <a:solidFill>
                  <a:srgbClr val="000000"/>
                </a:solidFill>
              </a:rPr>
              <a:pPr algn="r" eaLnBrk="1" fontAlgn="base" hangingPunct="1">
                <a:spcBef>
                  <a:spcPct val="0"/>
                </a:spcBef>
                <a:spcAft>
                  <a:spcPct val="0"/>
                </a:spcAft>
              </a:pPr>
              <a:t>63</a:t>
            </a:fld>
            <a:endParaRPr lang="en-US" sz="1400" dirty="0">
              <a:solidFill>
                <a:srgbClr val="000000"/>
              </a:solidFill>
            </a:endParaRPr>
          </a:p>
        </p:txBody>
      </p:sp>
      <p:sp>
        <p:nvSpPr>
          <p:cNvPr id="2" name="Title 1"/>
          <p:cNvSpPr>
            <a:spLocks noGrp="1"/>
          </p:cNvSpPr>
          <p:nvPr>
            <p:ph type="title"/>
          </p:nvPr>
        </p:nvSpPr>
        <p:spPr>
          <a:xfrm>
            <a:off x="609600" y="889000"/>
            <a:ext cx="11582400" cy="1143000"/>
          </a:xfrm>
        </p:spPr>
        <p:txBody>
          <a:bodyPr>
            <a:normAutofit fontScale="90000"/>
          </a:bodyPr>
          <a:lstStyle/>
          <a:p>
            <a:r>
              <a:rPr lang="en-US" dirty="0"/>
              <a:t>On Page 6,</a:t>
            </a:r>
            <a:br>
              <a:rPr lang="en-US" dirty="0"/>
            </a:br>
            <a:r>
              <a:rPr lang="en-US" dirty="0"/>
              <a:t>record your #1, #2, and #3  strongest intelligences.</a:t>
            </a:r>
          </a:p>
        </p:txBody>
      </p:sp>
      <p:pic>
        <p:nvPicPr>
          <p:cNvPr id="3" name="Picture 2"/>
          <p:cNvPicPr>
            <a:picLocks noChangeAspect="1"/>
          </p:cNvPicPr>
          <p:nvPr/>
        </p:nvPicPr>
        <p:blipFill>
          <a:blip r:embed="rId3"/>
          <a:stretch>
            <a:fillRect/>
          </a:stretch>
        </p:blipFill>
        <p:spPr>
          <a:xfrm>
            <a:off x="4724400" y="2032000"/>
            <a:ext cx="3175000" cy="4826000"/>
          </a:xfrm>
          <a:prstGeom prst="rect">
            <a:avLst/>
          </a:prstGeom>
        </p:spPr>
      </p:pic>
    </p:spTree>
    <p:extLst>
      <p:ext uri="{BB962C8B-B14F-4D97-AF65-F5344CB8AC3E}">
        <p14:creationId xmlns:p14="http://schemas.microsoft.com/office/powerpoint/2010/main" val="13032840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57400" y="3429000"/>
            <a:ext cx="8229600" cy="4495800"/>
          </a:xfrm>
        </p:spPr>
        <p:txBody>
          <a:bodyPr/>
          <a:lstStyle/>
          <a:p>
            <a:pPr marL="0" indent="0" algn="ctr">
              <a:buNone/>
            </a:pPr>
            <a:r>
              <a:rPr lang="en-US" dirty="0"/>
              <a:t> </a:t>
            </a:r>
          </a:p>
        </p:txBody>
      </p:sp>
      <p:sp>
        <p:nvSpPr>
          <p:cNvPr id="45057"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F8F13-5CBE-4048-80EC-278D4EB5160B}" type="slidenum">
              <a:rPr lang="en-US" sz="1400">
                <a:solidFill>
                  <a:srgbClr val="000000"/>
                </a:solidFill>
              </a:rPr>
              <a:pPr eaLnBrk="1" hangingPunct="1"/>
              <a:t>64</a:t>
            </a:fld>
            <a:endParaRPr lang="en-US" sz="1400" dirty="0">
              <a:solidFill>
                <a:srgbClr val="000000"/>
              </a:solidFill>
            </a:endParaRPr>
          </a:p>
        </p:txBody>
      </p:sp>
      <p:sp>
        <p:nvSpPr>
          <p:cNvPr id="45058" name="Slide Number Placeholder 4"/>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7461737E-9119-EE42-AD1C-D6A9D9D26A8F}" type="slidenum">
              <a:rPr lang="en-US" sz="1400">
                <a:solidFill>
                  <a:srgbClr val="000000"/>
                </a:solidFill>
              </a:rPr>
              <a:pPr algn="r" eaLnBrk="1" fontAlgn="base" hangingPunct="1">
                <a:spcBef>
                  <a:spcPct val="0"/>
                </a:spcBef>
                <a:spcAft>
                  <a:spcPct val="0"/>
                </a:spcAft>
              </a:pPr>
              <a:t>64</a:t>
            </a:fld>
            <a:endParaRPr lang="en-US" sz="1400" dirty="0">
              <a:solidFill>
                <a:srgbClr val="000000"/>
              </a:solidFill>
            </a:endParaRPr>
          </a:p>
        </p:txBody>
      </p:sp>
      <p:sp>
        <p:nvSpPr>
          <p:cNvPr id="2" name="Title 1"/>
          <p:cNvSpPr>
            <a:spLocks noGrp="1"/>
          </p:cNvSpPr>
          <p:nvPr>
            <p:ph type="title"/>
          </p:nvPr>
        </p:nvSpPr>
        <p:spPr>
          <a:xfrm>
            <a:off x="2057400" y="4397375"/>
            <a:ext cx="8229600" cy="1143000"/>
          </a:xfrm>
        </p:spPr>
        <p:txBody>
          <a:bodyPr>
            <a:normAutofit fontScale="90000"/>
          </a:bodyPr>
          <a:lstStyle/>
          <a:p>
            <a:r>
              <a:rPr lang="en-US" dirty="0">
                <a:solidFill>
                  <a:srgbClr val="FF0000"/>
                </a:solidFill>
              </a:rPr>
              <a:t/>
            </a:r>
            <a:br>
              <a:rPr lang="en-US" dirty="0">
                <a:solidFill>
                  <a:srgbClr val="FF0000"/>
                </a:solidFill>
              </a:rPr>
            </a:br>
            <a:r>
              <a:rPr lang="en-US" dirty="0">
                <a:solidFill>
                  <a:srgbClr val="FF0000"/>
                </a:solidFill>
              </a:rPr>
              <a:t>What observations might you draw related to your strongest intelligence and how you currently deliver instruction? </a:t>
            </a:r>
            <a:br>
              <a:rPr lang="en-US" dirty="0">
                <a:solidFill>
                  <a:srgbClr val="FF0000"/>
                </a:solidFill>
              </a:rPr>
            </a:br>
            <a:endParaRPr lang="en-US" dirty="0"/>
          </a:p>
        </p:txBody>
      </p:sp>
    </p:spTree>
    <p:extLst>
      <p:ext uri="{BB962C8B-B14F-4D97-AF65-F5344CB8AC3E}">
        <p14:creationId xmlns:p14="http://schemas.microsoft.com/office/powerpoint/2010/main" val="4154422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81400"/>
            <a:ext cx="8305800" cy="1066800"/>
          </a:xfrm>
        </p:spPr>
        <p:txBody>
          <a:bodyPr>
            <a:normAutofit fontScale="90000"/>
          </a:bodyPr>
          <a:lstStyle/>
          <a:p>
            <a:r>
              <a:rPr lang="en-US" dirty="0">
                <a:solidFill>
                  <a:srgbClr val="C00000"/>
                </a:solidFill>
                <a:latin typeface="+mn-lt"/>
              </a:rPr>
              <a:t>Connecting Knowledge &amp; Application</a:t>
            </a:r>
            <a:endParaRPr lang="en-US" dirty="0">
              <a:latin typeface="+mn-lt"/>
            </a:endParaRPr>
          </a:p>
        </p:txBody>
      </p:sp>
    </p:spTree>
    <p:extLst>
      <p:ext uri="{BB962C8B-B14F-4D97-AF65-F5344CB8AC3E}">
        <p14:creationId xmlns:p14="http://schemas.microsoft.com/office/powerpoint/2010/main" val="1337606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93900" y="342900"/>
            <a:ext cx="7543800" cy="1066800"/>
          </a:xfrm>
        </p:spPr>
        <p:txBody>
          <a:bodyPr>
            <a:normAutofit fontScale="90000"/>
          </a:bodyPr>
          <a:lstStyle/>
          <a:p>
            <a:r>
              <a:rPr lang="en-US" dirty="0">
                <a:solidFill>
                  <a:srgbClr val="C00000"/>
                </a:solidFill>
                <a:latin typeface="+mn-lt"/>
              </a:rPr>
              <a:t>How do we reach more students?</a:t>
            </a:r>
            <a:endParaRPr lang="en-US" dirty="0">
              <a:latin typeface="+mn-lt"/>
            </a:endParaRPr>
          </a:p>
        </p:txBody>
      </p:sp>
      <p:sp>
        <p:nvSpPr>
          <p:cNvPr id="3" name="Content Placeholder 2"/>
          <p:cNvSpPr>
            <a:spLocks noGrp="1"/>
          </p:cNvSpPr>
          <p:nvPr>
            <p:ph idx="1"/>
          </p:nvPr>
        </p:nvSpPr>
        <p:spPr>
          <a:xfrm>
            <a:off x="5245100" y="990095"/>
            <a:ext cx="5486400" cy="609600"/>
          </a:xfrm>
        </p:spPr>
        <p:txBody>
          <a:bodyPr/>
          <a:lstStyle/>
          <a:p>
            <a:pPr marL="0" indent="0">
              <a:buNone/>
            </a:pPr>
            <a:r>
              <a:rPr lang="en-US" dirty="0"/>
              <a:t>Edgar Dale’s Cone of Experience </a:t>
            </a:r>
          </a:p>
        </p:txBody>
      </p:sp>
      <p:pic>
        <p:nvPicPr>
          <p:cNvPr id="1026" name="Picture 2" descr="http://www.educ.ualberta.ca/staff/olenka.Bilash/best%20of%20bilash/Images/dalescon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1599695"/>
            <a:ext cx="6311900" cy="5049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0007240">
            <a:off x="476782" y="2560810"/>
            <a:ext cx="2416047"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Page 7</a:t>
            </a:r>
          </a:p>
        </p:txBody>
      </p:sp>
    </p:spTree>
    <p:extLst>
      <p:ext uri="{BB962C8B-B14F-4D97-AF65-F5344CB8AC3E}">
        <p14:creationId xmlns:p14="http://schemas.microsoft.com/office/powerpoint/2010/main" val="1959601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2"/>
            <a:ext cx="7543800" cy="1066800"/>
          </a:xfrm>
        </p:spPr>
        <p:txBody>
          <a:bodyPr>
            <a:normAutofit fontScale="90000"/>
          </a:bodyPr>
          <a:lstStyle/>
          <a:p>
            <a:r>
              <a:rPr lang="en-US" dirty="0">
                <a:solidFill>
                  <a:srgbClr val="C00000"/>
                </a:solidFill>
                <a:latin typeface="+mn-lt"/>
              </a:rPr>
              <a:t>How do we reach more students?</a:t>
            </a:r>
            <a:endParaRPr lang="en-US" dirty="0">
              <a:latin typeface="+mn-lt"/>
            </a:endParaRPr>
          </a:p>
        </p:txBody>
      </p:sp>
      <p:pic>
        <p:nvPicPr>
          <p:cNvPr id="1026" name="Picture 2" descr="http://www.educ.ualberta.ca/staff/olenka.Bilash/best%20of%20bilash/Images/dalescon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1"/>
            <a:ext cx="4953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477000" y="1524000"/>
            <a:ext cx="5156200" cy="4432300"/>
          </a:xfrm>
        </p:spPr>
        <p:txBody>
          <a:bodyPr/>
          <a:lstStyle/>
          <a:p>
            <a:pPr algn="ctr">
              <a:buNone/>
            </a:pPr>
            <a:r>
              <a:rPr lang="en-US" b="1" dirty="0">
                <a:solidFill>
                  <a:srgbClr val="0000FF"/>
                </a:solidFill>
              </a:rPr>
              <a:t>The Cone was originally developed by Edgar Dale in 1946. </a:t>
            </a:r>
          </a:p>
          <a:p>
            <a:pPr algn="ctr">
              <a:buNone/>
            </a:pPr>
            <a:r>
              <a:rPr lang="en-US" b="1" dirty="0">
                <a:solidFill>
                  <a:srgbClr val="0000FF"/>
                </a:solidFill>
              </a:rPr>
              <a:t>It was intended as a way to describe various learning experiences. </a:t>
            </a:r>
          </a:p>
          <a:p>
            <a:pPr algn="ctr">
              <a:buNone/>
            </a:pPr>
            <a:endParaRPr lang="en-US" b="1" dirty="0">
              <a:solidFill>
                <a:srgbClr val="0000FF"/>
              </a:solidFill>
            </a:endParaRPr>
          </a:p>
          <a:p>
            <a:pPr algn="ctr">
              <a:buNone/>
            </a:pPr>
            <a:r>
              <a:rPr lang="en-US" b="1" dirty="0">
                <a:solidFill>
                  <a:srgbClr val="0000FF"/>
                </a:solidFill>
              </a:rPr>
              <a:t>The Cone shows the progression of experiences from the most concrete (at the bottom of the cone) to the most abstract (at the top of the cone)</a:t>
            </a:r>
          </a:p>
        </p:txBody>
      </p:sp>
    </p:spTree>
    <p:extLst>
      <p:ext uri="{BB962C8B-B14F-4D97-AF65-F5344CB8AC3E}">
        <p14:creationId xmlns:p14="http://schemas.microsoft.com/office/powerpoint/2010/main" val="949734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Webb’s “Depth of Knowledge”</a:t>
            </a:r>
          </a:p>
        </p:txBody>
      </p:sp>
      <p:graphicFrame>
        <p:nvGraphicFramePr>
          <p:cNvPr id="5" name="Diagram 4"/>
          <p:cNvGraphicFramePr/>
          <p:nvPr>
            <p:extLst/>
          </p:nvPr>
        </p:nvGraphicFramePr>
        <p:xfrm>
          <a:off x="1752600" y="1752601"/>
          <a:ext cx="8763000" cy="4786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616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Webb’s Depth of Knowledge</a:t>
            </a:r>
          </a:p>
        </p:txBody>
      </p:sp>
      <p:sp>
        <p:nvSpPr>
          <p:cNvPr id="3" name="Rectangle 2"/>
          <p:cNvSpPr/>
          <p:nvPr/>
        </p:nvSpPr>
        <p:spPr>
          <a:xfrm>
            <a:off x="673100" y="2497485"/>
            <a:ext cx="4572000" cy="3539430"/>
          </a:xfrm>
          <a:prstGeom prst="rect">
            <a:avLst/>
          </a:prstGeom>
        </p:spPr>
        <p:txBody>
          <a:bodyPr>
            <a:spAutoFit/>
          </a:bodyPr>
          <a:lstStyle/>
          <a:p>
            <a:pPr marL="0" lvl="1" defTabSz="925098">
              <a:defRPr/>
            </a:pPr>
            <a:r>
              <a:rPr lang="en-US" sz="3200" b="1" dirty="0"/>
              <a:t>Also displayed in a </a:t>
            </a:r>
          </a:p>
          <a:p>
            <a:pPr marL="0" lvl="1" defTabSz="925098">
              <a:defRPr/>
            </a:pPr>
            <a:r>
              <a:rPr lang="en-US" sz="3200" b="1" dirty="0"/>
              <a:t>sphere with LEVELED </a:t>
            </a:r>
          </a:p>
          <a:p>
            <a:pPr marL="0" lvl="1" defTabSz="925098">
              <a:defRPr/>
            </a:pPr>
            <a:r>
              <a:rPr lang="en-US" sz="3200" b="1" dirty="0"/>
              <a:t>action words </a:t>
            </a:r>
          </a:p>
          <a:p>
            <a:pPr marL="0" lvl="1" defTabSz="925098">
              <a:defRPr/>
            </a:pPr>
            <a:r>
              <a:rPr lang="en-US" sz="3200" b="1" dirty="0"/>
              <a:t>to describe the</a:t>
            </a:r>
          </a:p>
          <a:p>
            <a:pPr marL="0" lvl="1" defTabSz="925098">
              <a:defRPr/>
            </a:pPr>
            <a:r>
              <a:rPr lang="en-US" sz="3200" b="1" dirty="0"/>
              <a:t> level </a:t>
            </a:r>
          </a:p>
          <a:p>
            <a:pPr marL="0" lvl="1" defTabSz="925098">
              <a:defRPr/>
            </a:pPr>
            <a:r>
              <a:rPr lang="en-US" sz="3200" b="1" dirty="0"/>
              <a:t>of knowledge.  </a:t>
            </a:r>
          </a:p>
          <a:p>
            <a:endParaRPr lang="en-US" sz="3200" b="1" dirty="0"/>
          </a:p>
        </p:txBody>
      </p:sp>
      <p:pic>
        <p:nvPicPr>
          <p:cNvPr id="6" name="Picture 2" descr="http://25.media.tumblr.com/5cafc886b9fac5839509784c8be0f033/tumblr_mhzm0ln17d1qaxlo0o1_500.jpg">
            <a:hlinkClick r:id="rId3"/>
          </p:cNvPr>
          <p:cNvPicPr>
            <a:picLocks noChangeAspect="1" noChangeArrowheads="1"/>
          </p:cNvPicPr>
          <p:nvPr/>
        </p:nvPicPr>
        <p:blipFill>
          <a:blip r:embed="rId4" cstate="print"/>
          <a:srcRect/>
          <a:stretch>
            <a:fillRect/>
          </a:stretch>
        </p:blipFill>
        <p:spPr bwMode="auto">
          <a:xfrm>
            <a:off x="5334001" y="1676400"/>
            <a:ext cx="5334001" cy="5181600"/>
          </a:xfrm>
          <a:prstGeom prst="rect">
            <a:avLst/>
          </a:prstGeom>
          <a:noFill/>
        </p:spPr>
      </p:pic>
    </p:spTree>
    <p:extLst>
      <p:ext uri="{BB962C8B-B14F-4D97-AF65-F5344CB8AC3E}">
        <p14:creationId xmlns:p14="http://schemas.microsoft.com/office/powerpoint/2010/main" val="3382043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505200"/>
            <a:ext cx="7086600" cy="1066800"/>
          </a:xfrm>
        </p:spPr>
        <p:txBody>
          <a:bodyPr>
            <a:normAutofit fontScale="90000"/>
          </a:bodyPr>
          <a:lstStyle/>
          <a:p>
            <a:r>
              <a:rPr lang="en-US" dirty="0"/>
              <a:t>Did you bring your lesson plan?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5980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“Pad”agogy Wheel*</a:t>
            </a:r>
          </a:p>
        </p:txBody>
      </p:sp>
      <p:sp>
        <p:nvSpPr>
          <p:cNvPr id="4" name="Text Placeholder 3"/>
          <p:cNvSpPr>
            <a:spLocks noGrp="1"/>
          </p:cNvSpPr>
          <p:nvPr>
            <p:ph type="body" sz="half" idx="1"/>
          </p:nvPr>
        </p:nvSpPr>
        <p:spPr>
          <a:xfrm>
            <a:off x="498764" y="1945178"/>
            <a:ext cx="6334298" cy="4256117"/>
          </a:xfrm>
        </p:spPr>
        <p:txBody>
          <a:bodyPr/>
          <a:lstStyle/>
          <a:p>
            <a:r>
              <a:rPr lang="en-US" dirty="0"/>
              <a:t>Allan Carrington  used Bloom’s Taxonomy to organize Web 2.0 applications that can be utilized in the classroom.</a:t>
            </a:r>
          </a:p>
          <a:p>
            <a:r>
              <a:rPr lang="en-US" dirty="0"/>
              <a:t>You’ll have an opportunity to redesign a lesson plan today that you brought with you today. </a:t>
            </a:r>
          </a:p>
          <a:p>
            <a:r>
              <a:rPr lang="en-US" dirty="0"/>
              <a:t>Consider coming back to this slide in your workbook to assess learning and checking for understanding while increasing the rigor in your classroom. </a:t>
            </a:r>
          </a:p>
          <a:p>
            <a:pPr marL="0" indent="0">
              <a:buNone/>
            </a:pPr>
            <a:r>
              <a:rPr lang="en-US" dirty="0"/>
              <a:t>*Play on words from I pad lexic</a:t>
            </a:r>
            <a:r>
              <a:rPr lang="en-US" sz="2200" dirty="0"/>
              <a:t>on</a:t>
            </a:r>
          </a:p>
          <a:p>
            <a:endParaRPr lang="en-US" dirty="0"/>
          </a:p>
        </p:txBody>
      </p:sp>
      <p:pic>
        <p:nvPicPr>
          <p:cNvPr id="6" name="Content Placeholder 5"/>
          <p:cNvPicPr>
            <a:picLocks noGrp="1" noChangeAspect="1"/>
          </p:cNvPicPr>
          <p:nvPr>
            <p:ph type="clipArt" sz="half" idx="2"/>
          </p:nvPr>
        </p:nvPicPr>
        <p:blipFill>
          <a:blip r:embed="rId3" cstate="print">
            <a:extLst>
              <a:ext uri="{28A0092B-C50C-407E-A947-70E740481C1C}">
                <a14:useLocalDpi xmlns:a14="http://schemas.microsoft.com/office/drawing/2010/main" val="0"/>
              </a:ext>
            </a:extLst>
          </a:blip>
          <a:srcRect l="20531" r="20531"/>
          <a:stretch>
            <a:fillRect/>
          </a:stretch>
        </p:blipFill>
        <p:spPr>
          <a:xfrm>
            <a:off x="7023100" y="1040130"/>
            <a:ext cx="4978400" cy="5349240"/>
          </a:xfrm>
        </p:spPr>
      </p:pic>
    </p:spTree>
    <p:extLst>
      <p:ext uri="{BB962C8B-B14F-4D97-AF65-F5344CB8AC3E}">
        <p14:creationId xmlns:p14="http://schemas.microsoft.com/office/powerpoint/2010/main" val="2890549312"/>
      </p:ext>
    </p:extLst>
  </p:cSld>
  <p:clrMapOvr>
    <a:masterClrMapping/>
  </p:clrMapOvr>
  <p:transition xmlns:p14="http://schemas.microsoft.com/office/powerpoint/2010/main">
    <p:random/>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Screen Shot 2014-06-14 at 3.55.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0"/>
            <a:ext cx="9829800" cy="6858000"/>
          </a:xfrm>
          <a:prstGeom prst="rect">
            <a:avLst/>
          </a:prstGeom>
        </p:spPr>
      </p:pic>
      <p:sp>
        <p:nvSpPr>
          <p:cNvPr id="6" name="TextBox 5"/>
          <p:cNvSpPr txBox="1"/>
          <p:nvPr/>
        </p:nvSpPr>
        <p:spPr>
          <a:xfrm>
            <a:off x="2286000" y="6248401"/>
            <a:ext cx="3913000" cy="461665"/>
          </a:xfrm>
          <a:prstGeom prst="rect">
            <a:avLst/>
          </a:prstGeom>
          <a:noFill/>
        </p:spPr>
        <p:txBody>
          <a:bodyPr wrap="none" rtlCol="0">
            <a:spAutoFit/>
          </a:bodyPr>
          <a:lstStyle/>
          <a:p>
            <a:r>
              <a:rPr lang="en-US" sz="2400" b="1" dirty="0" smtClean="0">
                <a:solidFill>
                  <a:srgbClr val="008000"/>
                </a:solidFill>
              </a:rPr>
              <a:t>Page 8 in your workbook</a:t>
            </a:r>
            <a:endParaRPr lang="en-US" sz="2400" b="1" dirty="0">
              <a:solidFill>
                <a:srgbClr val="008000"/>
              </a:solidFill>
            </a:endParaRPr>
          </a:p>
        </p:txBody>
      </p:sp>
    </p:spTree>
    <p:extLst>
      <p:ext uri="{BB962C8B-B14F-4D97-AF65-F5344CB8AC3E}">
        <p14:creationId xmlns:p14="http://schemas.microsoft.com/office/powerpoint/2010/main" val="3478402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04800"/>
            <a:ext cx="7086600" cy="1066800"/>
          </a:xfrm>
        </p:spPr>
        <p:txBody>
          <a:bodyPr/>
          <a:lstStyle/>
          <a:p>
            <a:r>
              <a:rPr lang="en-US" dirty="0"/>
              <a:t>Think point </a:t>
            </a:r>
          </a:p>
        </p:txBody>
      </p:sp>
      <p:sp>
        <p:nvSpPr>
          <p:cNvPr id="3" name="Content Placeholder 2"/>
          <p:cNvSpPr>
            <a:spLocks noGrp="1"/>
          </p:cNvSpPr>
          <p:nvPr>
            <p:ph idx="1"/>
          </p:nvPr>
        </p:nvSpPr>
        <p:spPr>
          <a:xfrm>
            <a:off x="1866900" y="5421285"/>
            <a:ext cx="8610600" cy="1112519"/>
          </a:xfrm>
        </p:spPr>
        <p:txBody>
          <a:bodyPr/>
          <a:lstStyle/>
          <a:p>
            <a:pPr marL="0" indent="0" algn="ctr">
              <a:buNone/>
            </a:pPr>
            <a:r>
              <a:rPr lang="en-US" sz="2600" dirty="0">
                <a:solidFill>
                  <a:schemeClr val="tx1"/>
                </a:solidFill>
              </a:rPr>
              <a:t>What are your observations about these learning theories? </a:t>
            </a:r>
          </a:p>
        </p:txBody>
      </p:sp>
      <p:pic>
        <p:nvPicPr>
          <p:cNvPr id="4" name="Picture 3"/>
          <p:cNvPicPr>
            <a:picLocks noChangeAspect="1"/>
          </p:cNvPicPr>
          <p:nvPr/>
        </p:nvPicPr>
        <p:blipFill>
          <a:blip r:embed="rId3"/>
          <a:stretch>
            <a:fillRect/>
          </a:stretch>
        </p:blipFill>
        <p:spPr>
          <a:xfrm>
            <a:off x="1866900" y="228601"/>
            <a:ext cx="8610600" cy="4876800"/>
          </a:xfrm>
          <a:prstGeom prst="rect">
            <a:avLst/>
          </a:prstGeom>
        </p:spPr>
      </p:pic>
    </p:spTree>
    <p:extLst>
      <p:ext uri="{BB962C8B-B14F-4D97-AF65-F5344CB8AC3E}">
        <p14:creationId xmlns:p14="http://schemas.microsoft.com/office/powerpoint/2010/main" val="32783899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19978153">
            <a:off x="7905139" y="4075539"/>
            <a:ext cx="5424699" cy="403417"/>
          </a:xfrm>
        </p:spPr>
        <p:txBody>
          <a:bodyPr>
            <a:normAutofit fontScale="90000"/>
          </a:bodyPr>
          <a:lstStyle/>
          <a:p>
            <a:r>
              <a:rPr lang="en-US" dirty="0"/>
              <a:t>They are ALL</a:t>
            </a:r>
            <a:br>
              <a:rPr lang="en-US" dirty="0"/>
            </a:br>
            <a:endParaRPr lang="en-US" dirty="0"/>
          </a:p>
        </p:txBody>
      </p:sp>
      <p:pic>
        <p:nvPicPr>
          <p:cNvPr id="4" name="Picture 3"/>
          <p:cNvPicPr>
            <a:picLocks noChangeAspect="1"/>
          </p:cNvPicPr>
          <p:nvPr/>
        </p:nvPicPr>
        <p:blipFill>
          <a:blip r:embed="rId3"/>
          <a:stretch>
            <a:fillRect/>
          </a:stretch>
        </p:blipFill>
        <p:spPr>
          <a:xfrm>
            <a:off x="1524000" y="0"/>
            <a:ext cx="6172200" cy="6858000"/>
          </a:xfrm>
          <a:prstGeom prst="rect">
            <a:avLst/>
          </a:prstGeom>
        </p:spPr>
      </p:pic>
    </p:spTree>
    <p:extLst>
      <p:ext uri="{BB962C8B-B14F-4D97-AF65-F5344CB8AC3E}">
        <p14:creationId xmlns:p14="http://schemas.microsoft.com/office/powerpoint/2010/main" val="1607659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solidFill>
                  <a:srgbClr val="C00000"/>
                </a:solidFill>
                <a:latin typeface="+mn-lt"/>
              </a:rPr>
              <a:t>Active Learning within </a:t>
            </a:r>
            <a:br>
              <a:rPr lang="en-US" dirty="0">
                <a:solidFill>
                  <a:srgbClr val="C00000"/>
                </a:solidFill>
                <a:latin typeface="+mn-lt"/>
              </a:rPr>
            </a:br>
            <a:r>
              <a:rPr lang="en-US" dirty="0">
                <a:solidFill>
                  <a:srgbClr val="C00000"/>
                </a:solidFill>
                <a:latin typeface="+mn-lt"/>
              </a:rPr>
              <a:t>Career Pathways</a:t>
            </a:r>
          </a:p>
        </p:txBody>
      </p:sp>
      <p:sp>
        <p:nvSpPr>
          <p:cNvPr id="3" name="Content Placeholder 2"/>
          <p:cNvSpPr>
            <a:spLocks noGrp="1"/>
          </p:cNvSpPr>
          <p:nvPr>
            <p:ph idx="1"/>
          </p:nvPr>
        </p:nvSpPr>
        <p:spPr>
          <a:xfrm>
            <a:off x="1981200" y="2746905"/>
            <a:ext cx="8382000" cy="4144963"/>
          </a:xfrm>
        </p:spPr>
        <p:txBody>
          <a:bodyPr/>
          <a:lstStyle/>
          <a:p>
            <a:r>
              <a:rPr lang="en-US" i="1" dirty="0">
                <a:latin typeface="+mn-lt"/>
              </a:rPr>
              <a:t>Active Learning is</a:t>
            </a:r>
            <a:r>
              <a:rPr lang="en-US" i="1" dirty="0"/>
              <a:t> </a:t>
            </a:r>
            <a:r>
              <a:rPr lang="en-US" i="1" dirty="0">
                <a:latin typeface="+mn-lt"/>
              </a:rPr>
              <a:t>anything that students do in a classroom other than merely passively listening to an instructor</a:t>
            </a:r>
          </a:p>
          <a:p>
            <a:r>
              <a:rPr lang="en-US" sz="1800" i="1" dirty="0">
                <a:hlinkClick r:id="rId3"/>
              </a:rPr>
              <a:t>http://www.calstatela.edu/dept/chem/chem2/Active/index.htm </a:t>
            </a:r>
            <a:r>
              <a:rPr lang="en-US" sz="1800" i="1" dirty="0"/>
              <a:t>instructor's lecture.</a:t>
            </a:r>
            <a:endParaRPr lang="en-US" sz="1800" dirty="0"/>
          </a:p>
        </p:txBody>
      </p:sp>
    </p:spTree>
    <p:extLst>
      <p:ext uri="{BB962C8B-B14F-4D97-AF65-F5344CB8AC3E}">
        <p14:creationId xmlns:p14="http://schemas.microsoft.com/office/powerpoint/2010/main" val="3049478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066800"/>
          </a:xfrm>
        </p:spPr>
        <p:txBody>
          <a:bodyPr/>
          <a:lstStyle/>
          <a:p>
            <a:r>
              <a:rPr lang="en-US" dirty="0"/>
              <a:t>Employability Skills Framework</a:t>
            </a:r>
          </a:p>
        </p:txBody>
      </p:sp>
      <p:sp>
        <p:nvSpPr>
          <p:cNvPr id="3" name="Content Placeholder 2"/>
          <p:cNvSpPr>
            <a:spLocks noGrp="1"/>
          </p:cNvSpPr>
          <p:nvPr>
            <p:ph idx="1"/>
          </p:nvPr>
        </p:nvSpPr>
        <p:spPr/>
        <p:txBody>
          <a:bodyPr/>
          <a:lstStyle/>
          <a:p>
            <a:r>
              <a:rPr lang="en-US" dirty="0">
                <a:hlinkClick r:id="rId3"/>
              </a:rPr>
              <a:t>http://cte.ed.gov/employabilityskills/# </a:t>
            </a:r>
            <a:endParaRPr lang="en-US" dirty="0"/>
          </a:p>
          <a:p>
            <a:endParaRPr lang="en-US" dirty="0"/>
          </a:p>
          <a:p>
            <a:pPr marL="0" indent="0">
              <a:buNone/>
            </a:pP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98" t="18319" r="57814" b="15517"/>
          <a:stretch/>
        </p:blipFill>
        <p:spPr bwMode="auto">
          <a:xfrm>
            <a:off x="5921471" y="2774343"/>
            <a:ext cx="5972513" cy="40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473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What is contextual teaching?</a:t>
            </a:r>
          </a:p>
        </p:txBody>
      </p:sp>
      <p:sp>
        <p:nvSpPr>
          <p:cNvPr id="3" name="Content Placeholder 2"/>
          <p:cNvSpPr>
            <a:spLocks noGrp="1"/>
          </p:cNvSpPr>
          <p:nvPr>
            <p:ph idx="1"/>
          </p:nvPr>
        </p:nvSpPr>
        <p:spPr>
          <a:xfrm>
            <a:off x="1676399" y="1676399"/>
            <a:ext cx="9329652" cy="4292139"/>
          </a:xfrm>
        </p:spPr>
        <p:txBody>
          <a:bodyPr/>
          <a:lstStyle/>
          <a:p>
            <a:r>
              <a:rPr lang="en-US" sz="2600" dirty="0"/>
              <a:t>The majority of students are </a:t>
            </a:r>
            <a:r>
              <a:rPr lang="en-US" sz="2600" i="1" dirty="0">
                <a:solidFill>
                  <a:srgbClr val="C00000"/>
                </a:solidFill>
              </a:rPr>
              <a:t>unable to make connections </a:t>
            </a:r>
            <a:r>
              <a:rPr lang="en-US" sz="2600" dirty="0"/>
              <a:t>between what they are learning and how that knowledge will be used. </a:t>
            </a:r>
          </a:p>
          <a:p>
            <a:r>
              <a:rPr lang="en-US" sz="2600" dirty="0"/>
              <a:t>This is because the way they </a:t>
            </a:r>
            <a:r>
              <a:rPr lang="en-US" sz="2600" i="1" dirty="0">
                <a:solidFill>
                  <a:srgbClr val="C00000"/>
                </a:solidFill>
              </a:rPr>
              <a:t>process information and their motivation for learning are not touched </a:t>
            </a:r>
            <a:r>
              <a:rPr lang="en-US" sz="2600" dirty="0"/>
              <a:t>by the traditional methods of classroom teaching. </a:t>
            </a:r>
          </a:p>
        </p:txBody>
      </p:sp>
    </p:spTree>
    <p:extLst>
      <p:ext uri="{BB962C8B-B14F-4D97-AF65-F5344CB8AC3E}">
        <p14:creationId xmlns:p14="http://schemas.microsoft.com/office/powerpoint/2010/main" val="3155486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What is contextual teaching?</a:t>
            </a:r>
          </a:p>
        </p:txBody>
      </p:sp>
      <p:sp>
        <p:nvSpPr>
          <p:cNvPr id="5" name="TextBox 4"/>
          <p:cNvSpPr txBox="1"/>
          <p:nvPr/>
        </p:nvSpPr>
        <p:spPr>
          <a:xfrm>
            <a:off x="6324600" y="1961804"/>
            <a:ext cx="4548448" cy="3816429"/>
          </a:xfrm>
          <a:prstGeom prst="rect">
            <a:avLst/>
          </a:prstGeom>
          <a:noFill/>
        </p:spPr>
        <p:txBody>
          <a:bodyPr wrap="square" rtlCol="0">
            <a:spAutoFit/>
          </a:bodyPr>
          <a:lstStyle/>
          <a:p>
            <a:r>
              <a:rPr lang="en-US" sz="3200" dirty="0"/>
              <a:t>Learning occurs only when learners process new information or knowledge in such a way that it makes sense to them in their own frames of reference</a:t>
            </a:r>
            <a:endParaRPr lang="en-US" dirty="0"/>
          </a:p>
          <a:p>
            <a:endParaRPr lang="en-US" dirty="0"/>
          </a:p>
        </p:txBody>
      </p:sp>
      <p:sp>
        <p:nvSpPr>
          <p:cNvPr id="3" name="TextBox 2"/>
          <p:cNvSpPr txBox="1"/>
          <p:nvPr/>
        </p:nvSpPr>
        <p:spPr>
          <a:xfrm rot="19606226">
            <a:off x="1141819" y="3787004"/>
            <a:ext cx="5420074" cy="584775"/>
          </a:xfrm>
          <a:prstGeom prst="rect">
            <a:avLst/>
          </a:prstGeom>
          <a:noFill/>
        </p:spPr>
        <p:txBody>
          <a:bodyPr wrap="none" rtlCol="0">
            <a:spAutoFit/>
          </a:bodyPr>
          <a:lstStyle/>
          <a:p>
            <a:r>
              <a:rPr lang="en-US" sz="3200" b="1" dirty="0" err="1">
                <a:solidFill>
                  <a:srgbClr val="FF0000"/>
                </a:solidFill>
              </a:rPr>
              <a:t>Millenials</a:t>
            </a:r>
            <a:r>
              <a:rPr lang="en-US" sz="3200" b="1" dirty="0">
                <a:solidFill>
                  <a:srgbClr val="FF0000"/>
                </a:solidFill>
              </a:rPr>
              <a:t> &amp; post-</a:t>
            </a:r>
            <a:r>
              <a:rPr lang="en-US" sz="3200" b="1" dirty="0" err="1">
                <a:solidFill>
                  <a:srgbClr val="FF0000"/>
                </a:solidFill>
              </a:rPr>
              <a:t>millenials</a:t>
            </a:r>
            <a:endParaRPr lang="en-US" sz="3200" b="1" dirty="0">
              <a:solidFill>
                <a:srgbClr val="FF0000"/>
              </a:solidFill>
            </a:endParaRPr>
          </a:p>
        </p:txBody>
      </p:sp>
    </p:spTree>
    <p:extLst>
      <p:ext uri="{BB962C8B-B14F-4D97-AF65-F5344CB8AC3E}">
        <p14:creationId xmlns:p14="http://schemas.microsoft.com/office/powerpoint/2010/main" val="333316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The contextual approach recognizes that:</a:t>
            </a:r>
          </a:p>
        </p:txBody>
      </p:sp>
      <p:sp>
        <p:nvSpPr>
          <p:cNvPr id="3" name="Content Placeholder 2"/>
          <p:cNvSpPr>
            <a:spLocks noGrp="1"/>
          </p:cNvSpPr>
          <p:nvPr>
            <p:ph idx="1"/>
          </p:nvPr>
        </p:nvSpPr>
        <p:spPr>
          <a:xfrm>
            <a:off x="1524000" y="1600200"/>
            <a:ext cx="9144000" cy="5410200"/>
          </a:xfrm>
        </p:spPr>
        <p:txBody>
          <a:bodyPr/>
          <a:lstStyle/>
          <a:p>
            <a:pPr marL="457200" indent="-457200">
              <a:lnSpc>
                <a:spcPct val="150000"/>
              </a:lnSpc>
              <a:spcBef>
                <a:spcPts val="0"/>
              </a:spcBef>
            </a:pPr>
            <a:r>
              <a:rPr lang="en-US" sz="3600" dirty="0"/>
              <a:t>Learning is a complex, multi-faceted process.</a:t>
            </a:r>
          </a:p>
          <a:p>
            <a:pPr>
              <a:spcBef>
                <a:spcPts val="0"/>
              </a:spcBef>
            </a:pPr>
            <a:r>
              <a:rPr lang="en-US" sz="3600" dirty="0"/>
              <a:t>The mind naturally seeks meaning in context…searching for relationships.</a:t>
            </a:r>
          </a:p>
          <a:p>
            <a:pPr>
              <a:lnSpc>
                <a:spcPct val="150000"/>
              </a:lnSpc>
              <a:spcBef>
                <a:spcPts val="0"/>
              </a:spcBef>
            </a:pPr>
            <a:r>
              <a:rPr lang="en-US" sz="3600" dirty="0"/>
              <a:t>Incorporates different forms of experience.</a:t>
            </a:r>
          </a:p>
          <a:p>
            <a:pPr>
              <a:lnSpc>
                <a:spcPct val="150000"/>
              </a:lnSpc>
              <a:spcBef>
                <a:spcPts val="0"/>
              </a:spcBef>
            </a:pPr>
            <a:r>
              <a:rPr lang="en-US" sz="3600" dirty="0"/>
              <a:t>Internalizing through discovering, reinforcing, and relating.</a:t>
            </a:r>
          </a:p>
          <a:p>
            <a:endParaRPr lang="en-US" dirty="0"/>
          </a:p>
          <a:p>
            <a:endParaRPr lang="en-US" dirty="0"/>
          </a:p>
        </p:txBody>
      </p:sp>
    </p:spTree>
    <p:extLst>
      <p:ext uri="{BB962C8B-B14F-4D97-AF65-F5344CB8AC3E}">
        <p14:creationId xmlns:p14="http://schemas.microsoft.com/office/powerpoint/2010/main" val="1081036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mn-lt"/>
              </a:rPr>
              <a:t>The teacher role</a:t>
            </a:r>
          </a:p>
        </p:txBody>
      </p:sp>
      <p:graphicFrame>
        <p:nvGraphicFramePr>
          <p:cNvPr id="6" name="Content Placeholder 5"/>
          <p:cNvGraphicFramePr>
            <a:graphicFrameLocks noGrp="1"/>
          </p:cNvGraphicFramePr>
          <p:nvPr>
            <p:ph idx="1"/>
            <p:extLst/>
          </p:nvPr>
        </p:nvGraphicFramePr>
        <p:xfrm>
          <a:off x="1981200" y="1828800"/>
          <a:ext cx="8458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quot;No&quot; Symbol 2"/>
          <p:cNvSpPr/>
          <p:nvPr/>
        </p:nvSpPr>
        <p:spPr>
          <a:xfrm>
            <a:off x="1752600" y="1828800"/>
            <a:ext cx="4495800" cy="4648200"/>
          </a:xfrm>
          <a:prstGeom prst="noSmoking">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1294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6700"/>
            <a:ext cx="9448800" cy="1066800"/>
          </a:xfrm>
        </p:spPr>
        <p:txBody>
          <a:bodyPr>
            <a:noAutofit/>
          </a:bodyPr>
          <a:lstStyle/>
          <a:p>
            <a:r>
              <a:rPr lang="en-US" sz="3200" dirty="0">
                <a:solidFill>
                  <a:srgbClr val="C00000"/>
                </a:solidFill>
                <a:latin typeface="+mn-lt"/>
                <a:cs typeface="Microsoft Sans Serif" pitchFamily="34" charset="0"/>
              </a:rPr>
              <a:t>Topics</a:t>
            </a:r>
            <a:endParaRPr lang="en-US" sz="3200" i="1" dirty="0">
              <a:solidFill>
                <a:srgbClr val="C00000"/>
              </a:solidFill>
              <a:latin typeface="+mn-lt"/>
              <a:cs typeface="Microsoft Sans Serif" pitchFamily="34" charset="0"/>
            </a:endParaRPr>
          </a:p>
        </p:txBody>
      </p:sp>
      <p:sp>
        <p:nvSpPr>
          <p:cNvPr id="3" name="Content Placeholder 2"/>
          <p:cNvSpPr>
            <a:spLocks noGrp="1"/>
          </p:cNvSpPr>
          <p:nvPr>
            <p:ph idx="1"/>
          </p:nvPr>
        </p:nvSpPr>
        <p:spPr>
          <a:xfrm>
            <a:off x="2133600" y="1600200"/>
            <a:ext cx="8305800" cy="5257800"/>
          </a:xfrm>
        </p:spPr>
        <p:txBody>
          <a:bodyPr/>
          <a:lstStyle/>
          <a:p>
            <a:r>
              <a:rPr lang="en-US" sz="3600" dirty="0">
                <a:solidFill>
                  <a:srgbClr val="002D62"/>
                </a:solidFill>
                <a:cs typeface="Microsoft Sans Serif" pitchFamily="34" charset="0"/>
              </a:rPr>
              <a:t>Contextual learning as a learner </a:t>
            </a:r>
          </a:p>
          <a:p>
            <a:r>
              <a:rPr lang="en-US" sz="3600" dirty="0">
                <a:solidFill>
                  <a:srgbClr val="002D62"/>
                </a:solidFill>
                <a:cs typeface="Microsoft Sans Serif" pitchFamily="34" charset="0"/>
              </a:rPr>
              <a:t>Contextual teaching: research</a:t>
            </a:r>
          </a:p>
          <a:p>
            <a:r>
              <a:rPr lang="en-US" sz="3600" dirty="0">
                <a:solidFill>
                  <a:srgbClr val="002D62"/>
                </a:solidFill>
                <a:cs typeface="Microsoft Sans Serif" pitchFamily="34" charset="0"/>
              </a:rPr>
              <a:t>Promising practices in contextual learning</a:t>
            </a:r>
          </a:p>
          <a:p>
            <a:r>
              <a:rPr lang="en-US" sz="3600" dirty="0">
                <a:solidFill>
                  <a:srgbClr val="002D62"/>
                </a:solidFill>
                <a:cs typeface="Microsoft Sans Serif" pitchFamily="34" charset="0"/>
              </a:rPr>
              <a:t>Creating a contextual lesson plan </a:t>
            </a:r>
          </a:p>
          <a:p>
            <a:r>
              <a:rPr lang="en-US" sz="3600" dirty="0">
                <a:solidFill>
                  <a:srgbClr val="002D62"/>
                </a:solidFill>
                <a:cs typeface="Microsoft Sans Serif" pitchFamily="34" charset="0"/>
              </a:rPr>
              <a:t>Peer review </a:t>
            </a:r>
          </a:p>
          <a:p>
            <a:pPr marL="0" indent="0">
              <a:buNone/>
            </a:pPr>
            <a:endParaRPr lang="en-US" sz="3600" dirty="0">
              <a:solidFill>
                <a:srgbClr val="002D62"/>
              </a:solidFill>
              <a:cs typeface="Microsoft Sans Serif" pitchFamily="34" charset="0"/>
            </a:endParaRPr>
          </a:p>
        </p:txBody>
      </p:sp>
    </p:spTree>
    <p:extLst>
      <p:ext uri="{BB962C8B-B14F-4D97-AF65-F5344CB8AC3E}">
        <p14:creationId xmlns:p14="http://schemas.microsoft.com/office/powerpoint/2010/main" val="281645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mn-lt"/>
              </a:rPr>
              <a:t>The student role</a:t>
            </a:r>
          </a:p>
        </p:txBody>
      </p:sp>
      <p:graphicFrame>
        <p:nvGraphicFramePr>
          <p:cNvPr id="4" name="Content Placeholder 5"/>
          <p:cNvGraphicFramePr>
            <a:graphicFrameLocks/>
          </p:cNvGraphicFramePr>
          <p:nvPr>
            <p:extLst/>
          </p:nvPr>
        </p:nvGraphicFramePr>
        <p:xfrm>
          <a:off x="1676400" y="1828800"/>
          <a:ext cx="8763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6704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mn-lt"/>
                <a:cs typeface="Times New Roman" pitchFamily="18" charset="0"/>
              </a:rPr>
              <a:t>Classroom methods</a:t>
            </a:r>
            <a:endParaRPr lang="en-US" sz="5400" dirty="0">
              <a:latin typeface="+mn-lt"/>
            </a:endParaRPr>
          </a:p>
        </p:txBody>
      </p:sp>
      <p:graphicFrame>
        <p:nvGraphicFramePr>
          <p:cNvPr id="4" name="Content Placeholder 5"/>
          <p:cNvGraphicFramePr>
            <a:graphicFrameLocks/>
          </p:cNvGraphicFramePr>
          <p:nvPr>
            <p:extLst>
              <p:ext uri="{D42A27DB-BD31-4B8C-83A1-F6EECF244321}">
                <p14:modId xmlns:p14="http://schemas.microsoft.com/office/powerpoint/2010/main" val="1976658494"/>
              </p:ext>
            </p:extLst>
          </p:nvPr>
        </p:nvGraphicFramePr>
        <p:xfrm>
          <a:off x="1752600" y="1429789"/>
          <a:ext cx="9153698" cy="5047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5373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Four basic premises of </a:t>
            </a:r>
            <a:br>
              <a:rPr lang="en-US" dirty="0">
                <a:latin typeface="+mn-lt"/>
              </a:rPr>
            </a:br>
            <a:r>
              <a:rPr lang="en-US" dirty="0">
                <a:latin typeface="+mn-lt"/>
              </a:rPr>
              <a:t>contextual learning</a:t>
            </a:r>
          </a:p>
        </p:txBody>
      </p:sp>
      <p:sp>
        <p:nvSpPr>
          <p:cNvPr id="3" name="Content Placeholder 2"/>
          <p:cNvSpPr>
            <a:spLocks noGrp="1"/>
          </p:cNvSpPr>
          <p:nvPr>
            <p:ph idx="1"/>
          </p:nvPr>
        </p:nvSpPr>
        <p:spPr>
          <a:xfrm>
            <a:off x="1752599" y="1981200"/>
            <a:ext cx="9253451" cy="4572000"/>
          </a:xfrm>
        </p:spPr>
        <p:txBody>
          <a:bodyPr/>
          <a:lstStyle/>
          <a:p>
            <a:pPr>
              <a:lnSpc>
                <a:spcPct val="95000"/>
              </a:lnSpc>
            </a:pPr>
            <a:r>
              <a:rPr lang="en-US" sz="4000" dirty="0"/>
              <a:t>Familiar contexts</a:t>
            </a:r>
          </a:p>
          <a:p>
            <a:pPr>
              <a:lnSpc>
                <a:spcPct val="95000"/>
              </a:lnSpc>
            </a:pPr>
            <a:r>
              <a:rPr lang="en-US" sz="4000" dirty="0"/>
              <a:t>Experiential</a:t>
            </a:r>
          </a:p>
          <a:p>
            <a:pPr>
              <a:lnSpc>
                <a:spcPct val="95000"/>
              </a:lnSpc>
            </a:pPr>
            <a:r>
              <a:rPr lang="en-US" sz="4000" dirty="0"/>
              <a:t>Inter-personal communications, sharing</a:t>
            </a:r>
          </a:p>
          <a:p>
            <a:pPr>
              <a:lnSpc>
                <a:spcPct val="95000"/>
              </a:lnSpc>
            </a:pPr>
            <a:r>
              <a:rPr lang="en-US" sz="4000" dirty="0"/>
              <a:t>Transfer of knowledge from one situation to another is not a given</a:t>
            </a:r>
          </a:p>
          <a:p>
            <a:endParaRPr lang="en-US" dirty="0">
              <a:latin typeface="+mn-lt"/>
            </a:endParaRPr>
          </a:p>
        </p:txBody>
      </p:sp>
    </p:spTree>
    <p:extLst>
      <p:ext uri="{BB962C8B-B14F-4D97-AF65-F5344CB8AC3E}">
        <p14:creationId xmlns:p14="http://schemas.microsoft.com/office/powerpoint/2010/main" val="3318882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Promising practices in contextual learning…</a:t>
            </a:r>
          </a:p>
        </p:txBody>
      </p:sp>
      <p:graphicFrame>
        <p:nvGraphicFramePr>
          <p:cNvPr id="4" name="Content Placeholder 3"/>
          <p:cNvGraphicFramePr>
            <a:graphicFrameLocks noGrp="1"/>
          </p:cNvGraphicFramePr>
          <p:nvPr>
            <p:ph idx="1"/>
            <p:extLst/>
          </p:nvPr>
        </p:nvGraphicFramePr>
        <p:xfrm>
          <a:off x="2514600" y="1676401"/>
          <a:ext cx="76962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971800" y="5715000"/>
            <a:ext cx="3680816" cy="523220"/>
          </a:xfrm>
          <a:prstGeom prst="rect">
            <a:avLst/>
          </a:prstGeom>
          <a:noFill/>
        </p:spPr>
        <p:txBody>
          <a:bodyPr wrap="none" rtlCol="0">
            <a:spAutoFit/>
          </a:bodyPr>
          <a:lstStyle/>
          <a:p>
            <a:r>
              <a:rPr lang="en-US" sz="2800" b="1" dirty="0">
                <a:solidFill>
                  <a:srgbClr val="FF0000"/>
                </a:solidFill>
              </a:rPr>
              <a:t>Page 13 in notebook</a:t>
            </a:r>
            <a:endParaRPr lang="en-US" dirty="0"/>
          </a:p>
        </p:txBody>
      </p:sp>
    </p:spTree>
    <p:extLst>
      <p:ext uri="{BB962C8B-B14F-4D97-AF65-F5344CB8AC3E}">
        <p14:creationId xmlns:p14="http://schemas.microsoft.com/office/powerpoint/2010/main" val="390743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Promising practices in contextual learning…</a:t>
            </a:r>
          </a:p>
        </p:txBody>
      </p:sp>
      <p:graphicFrame>
        <p:nvGraphicFramePr>
          <p:cNvPr id="4" name="Content Placeholder 3"/>
          <p:cNvGraphicFramePr>
            <a:graphicFrameLocks noGrp="1"/>
          </p:cNvGraphicFramePr>
          <p:nvPr>
            <p:ph idx="1"/>
            <p:extLst/>
          </p:nvPr>
        </p:nvGraphicFramePr>
        <p:xfrm>
          <a:off x="2514600" y="1676401"/>
          <a:ext cx="76962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3013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Promising practices in contextual learning…</a:t>
            </a:r>
          </a:p>
        </p:txBody>
      </p:sp>
      <p:graphicFrame>
        <p:nvGraphicFramePr>
          <p:cNvPr id="4" name="Content Placeholder 3"/>
          <p:cNvGraphicFramePr>
            <a:graphicFrameLocks noGrp="1"/>
          </p:cNvGraphicFramePr>
          <p:nvPr>
            <p:ph idx="1"/>
            <p:extLst/>
          </p:nvPr>
        </p:nvGraphicFramePr>
        <p:xfrm>
          <a:off x="2514600" y="1676401"/>
          <a:ext cx="76962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50622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Curriculum integration models</a:t>
            </a:r>
          </a:p>
        </p:txBody>
      </p:sp>
      <p:sp>
        <p:nvSpPr>
          <p:cNvPr id="3" name="Content Placeholder 2"/>
          <p:cNvSpPr>
            <a:spLocks noGrp="1"/>
          </p:cNvSpPr>
          <p:nvPr>
            <p:ph idx="1"/>
          </p:nvPr>
        </p:nvSpPr>
        <p:spPr>
          <a:xfrm>
            <a:off x="1981200" y="1676401"/>
            <a:ext cx="8382000" cy="4449763"/>
          </a:xfrm>
        </p:spPr>
        <p:txBody>
          <a:bodyPr/>
          <a:lstStyle/>
          <a:p>
            <a:pPr>
              <a:lnSpc>
                <a:spcPct val="80000"/>
              </a:lnSpc>
              <a:spcBef>
                <a:spcPct val="30000"/>
              </a:spcBef>
              <a:buClr>
                <a:srgbClr val="CC0000"/>
              </a:buClr>
            </a:pPr>
            <a:r>
              <a:rPr lang="en-US" sz="4000" dirty="0">
                <a:solidFill>
                  <a:srgbClr val="002D62"/>
                </a:solidFill>
              </a:rPr>
              <a:t>CTE courses</a:t>
            </a:r>
          </a:p>
          <a:p>
            <a:pPr>
              <a:lnSpc>
                <a:spcPct val="80000"/>
              </a:lnSpc>
              <a:spcBef>
                <a:spcPct val="30000"/>
              </a:spcBef>
              <a:buClr>
                <a:srgbClr val="CC0000"/>
              </a:buClr>
            </a:pPr>
            <a:r>
              <a:rPr lang="en-US" sz="4000" dirty="0">
                <a:solidFill>
                  <a:srgbClr val="002D62"/>
                </a:solidFill>
              </a:rPr>
              <a:t>Academic courses </a:t>
            </a:r>
            <a:endParaRPr lang="en-US" dirty="0">
              <a:solidFill>
                <a:srgbClr val="002D62"/>
              </a:solidFill>
            </a:endParaRPr>
          </a:p>
          <a:p>
            <a:pPr>
              <a:lnSpc>
                <a:spcPct val="80000"/>
              </a:lnSpc>
              <a:spcBef>
                <a:spcPct val="30000"/>
              </a:spcBef>
              <a:buClr>
                <a:srgbClr val="CC0000"/>
              </a:buClr>
            </a:pPr>
            <a:r>
              <a:rPr lang="en-US" sz="4000" dirty="0">
                <a:solidFill>
                  <a:srgbClr val="002D62"/>
                </a:solidFill>
              </a:rPr>
              <a:t>Integrated/Hybrid/Blended courses</a:t>
            </a:r>
          </a:p>
          <a:p>
            <a:pPr>
              <a:lnSpc>
                <a:spcPct val="80000"/>
              </a:lnSpc>
              <a:spcBef>
                <a:spcPct val="30000"/>
              </a:spcBef>
              <a:buClr>
                <a:srgbClr val="CC0000"/>
              </a:buClr>
            </a:pPr>
            <a:r>
              <a:rPr lang="en-US" sz="4000" dirty="0">
                <a:solidFill>
                  <a:srgbClr val="002D62"/>
                </a:solidFill>
              </a:rPr>
              <a:t>Linked courses</a:t>
            </a:r>
          </a:p>
          <a:p>
            <a:pPr>
              <a:lnSpc>
                <a:spcPct val="80000"/>
              </a:lnSpc>
              <a:spcBef>
                <a:spcPct val="30000"/>
              </a:spcBef>
              <a:buClr>
                <a:srgbClr val="CC0000"/>
              </a:buClr>
            </a:pPr>
            <a:r>
              <a:rPr lang="en-US" sz="4000" dirty="0">
                <a:solidFill>
                  <a:srgbClr val="002D62"/>
                </a:solidFill>
              </a:rPr>
              <a:t>Clustered courses</a:t>
            </a:r>
          </a:p>
          <a:p>
            <a:pPr lvl="1"/>
            <a:r>
              <a:rPr lang="en-US" dirty="0">
                <a:solidFill>
                  <a:srgbClr val="002D62"/>
                </a:solidFill>
              </a:rPr>
              <a:t>Smaller learning communities</a:t>
            </a:r>
          </a:p>
          <a:p>
            <a:pPr lvl="1"/>
            <a:r>
              <a:rPr lang="en-US" dirty="0">
                <a:solidFill>
                  <a:srgbClr val="002D62"/>
                </a:solidFill>
              </a:rPr>
              <a:t>Career academies</a:t>
            </a:r>
          </a:p>
          <a:p>
            <a:pPr lvl="1">
              <a:lnSpc>
                <a:spcPct val="80000"/>
              </a:lnSpc>
              <a:spcBef>
                <a:spcPct val="30000"/>
              </a:spcBef>
              <a:buClr>
                <a:srgbClr val="CC0000"/>
              </a:buClr>
            </a:pPr>
            <a:endParaRPr lang="en-US" sz="3600" dirty="0">
              <a:solidFill>
                <a:srgbClr val="002D62"/>
              </a:solidFill>
            </a:endParaRPr>
          </a:p>
        </p:txBody>
      </p:sp>
      <p:sp>
        <p:nvSpPr>
          <p:cNvPr id="4" name="TextBox 3"/>
          <p:cNvSpPr txBox="1"/>
          <p:nvPr/>
        </p:nvSpPr>
        <p:spPr>
          <a:xfrm>
            <a:off x="5875361" y="6172201"/>
            <a:ext cx="4800600" cy="720197"/>
          </a:xfrm>
          <a:prstGeom prst="rect">
            <a:avLst/>
          </a:prstGeom>
          <a:noFill/>
        </p:spPr>
        <p:txBody>
          <a:bodyPr wrap="square" rtlCol="0">
            <a:spAutoFit/>
          </a:bodyPr>
          <a:lstStyle/>
          <a:p>
            <a:pPr algn="ctr">
              <a:lnSpc>
                <a:spcPct val="80000"/>
              </a:lnSpc>
              <a:spcBef>
                <a:spcPct val="30000"/>
              </a:spcBef>
            </a:pPr>
            <a:r>
              <a:rPr lang="en-US" sz="1200" i="1" dirty="0">
                <a:solidFill>
                  <a:srgbClr val="002D62"/>
                </a:solidFill>
              </a:rPr>
              <a:t>Adapted from:  Integrating Academic &amp; Career-Related Education: A Professional Development  Guide for Community College Faculty; Teachers College, Columbia University)</a:t>
            </a:r>
          </a:p>
          <a:p>
            <a:endParaRPr lang="en-US" sz="1200" i="1" dirty="0">
              <a:solidFill>
                <a:srgbClr val="002D62"/>
              </a:solidFill>
            </a:endParaRPr>
          </a:p>
        </p:txBody>
      </p:sp>
    </p:spTree>
    <p:extLst>
      <p:ext uri="{BB962C8B-B14F-4D97-AF65-F5344CB8AC3E}">
        <p14:creationId xmlns:p14="http://schemas.microsoft.com/office/powerpoint/2010/main" val="3159611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97775" y="-170411"/>
            <a:ext cx="10751127" cy="1066800"/>
          </a:xfrm>
        </p:spPr>
        <p:txBody>
          <a:bodyPr>
            <a:normAutofit fontScale="90000"/>
          </a:bodyPr>
          <a:lstStyle/>
          <a:p>
            <a:r>
              <a:rPr lang="en-US" dirty="0"/>
              <a:t>Advanced ACP Curriculum Integration Models</a:t>
            </a:r>
          </a:p>
        </p:txBody>
      </p:sp>
      <p:sp>
        <p:nvSpPr>
          <p:cNvPr id="3" name="Content Placeholder 2"/>
          <p:cNvSpPr>
            <a:spLocks noGrp="1"/>
          </p:cNvSpPr>
          <p:nvPr>
            <p:ph idx="1"/>
          </p:nvPr>
        </p:nvSpPr>
        <p:spPr>
          <a:xfrm>
            <a:off x="149629" y="1295400"/>
            <a:ext cx="5951913" cy="5651588"/>
          </a:xfrm>
        </p:spPr>
        <p:txBody>
          <a:bodyPr/>
          <a:lstStyle/>
          <a:p>
            <a:pPr>
              <a:lnSpc>
                <a:spcPct val="80000"/>
              </a:lnSpc>
              <a:spcBef>
                <a:spcPct val="30000"/>
              </a:spcBef>
              <a:buClr>
                <a:srgbClr val="CC0000"/>
              </a:buClr>
              <a:buNone/>
            </a:pPr>
            <a:r>
              <a:rPr lang="en-US" sz="2000" b="1" dirty="0">
                <a:solidFill>
                  <a:srgbClr val="CC0000"/>
                </a:solidFill>
              </a:rPr>
              <a:t>CTE Courses Infused with High Level Academics</a:t>
            </a:r>
            <a:r>
              <a:rPr lang="en-US" sz="2000" b="1" dirty="0"/>
              <a:t> </a:t>
            </a:r>
          </a:p>
          <a:p>
            <a:pPr lvl="1">
              <a:lnSpc>
                <a:spcPct val="80000"/>
              </a:lnSpc>
              <a:spcBef>
                <a:spcPct val="30000"/>
              </a:spcBef>
              <a:buClr>
                <a:srgbClr val="CC0000"/>
              </a:buClr>
              <a:buFont typeface="Arial" panose="020B0604020202020204" pitchFamily="34" charset="0"/>
              <a:buChar char="−"/>
            </a:pPr>
            <a:r>
              <a:rPr lang="en-US" sz="1600" dirty="0">
                <a:solidFill>
                  <a:schemeClr val="tx1"/>
                </a:solidFill>
              </a:rPr>
              <a:t>Primary focus is career content – with specific academic skills emphasized </a:t>
            </a:r>
          </a:p>
          <a:p>
            <a:pPr lvl="1">
              <a:lnSpc>
                <a:spcPct val="80000"/>
              </a:lnSpc>
              <a:spcBef>
                <a:spcPct val="30000"/>
              </a:spcBef>
              <a:buClr>
                <a:srgbClr val="CC0000"/>
              </a:buClr>
              <a:buFont typeface="Arial" panose="020B0604020202020204" pitchFamily="34" charset="0"/>
              <a:buChar char="−"/>
            </a:pPr>
            <a:r>
              <a:rPr lang="en-US" sz="1600" dirty="0"/>
              <a:t>Writing or Mathematics Across-the-Curriculum</a:t>
            </a:r>
          </a:p>
          <a:p>
            <a:pPr>
              <a:lnSpc>
                <a:spcPct val="80000"/>
              </a:lnSpc>
              <a:spcBef>
                <a:spcPct val="30000"/>
              </a:spcBef>
              <a:buClr>
                <a:srgbClr val="CC0000"/>
              </a:buClr>
              <a:buNone/>
            </a:pPr>
            <a:r>
              <a:rPr lang="en-US" sz="2000" b="1" dirty="0">
                <a:solidFill>
                  <a:srgbClr val="CC0000"/>
                </a:solidFill>
              </a:rPr>
              <a:t>Academic Courses Infused with CTE Knowledge/Skills</a:t>
            </a:r>
          </a:p>
          <a:p>
            <a:pPr lvl="2">
              <a:lnSpc>
                <a:spcPct val="80000"/>
              </a:lnSpc>
              <a:spcBef>
                <a:spcPct val="30000"/>
              </a:spcBef>
              <a:buClr>
                <a:srgbClr val="CC0000"/>
              </a:buClr>
            </a:pPr>
            <a:r>
              <a:rPr lang="en-US" sz="1600" dirty="0"/>
              <a:t>Teach academic skills using career-related themes</a:t>
            </a:r>
          </a:p>
          <a:p>
            <a:pPr lvl="2">
              <a:lnSpc>
                <a:spcPct val="80000"/>
              </a:lnSpc>
              <a:spcBef>
                <a:spcPct val="30000"/>
              </a:spcBef>
              <a:buClr>
                <a:srgbClr val="CC0000"/>
              </a:buClr>
            </a:pPr>
            <a:r>
              <a:rPr lang="en-US" sz="1600" dirty="0"/>
              <a:t>Real-world scenarios/applications are used to reinforce content</a:t>
            </a:r>
          </a:p>
          <a:p>
            <a:pPr lvl="2">
              <a:lnSpc>
                <a:spcPct val="80000"/>
              </a:lnSpc>
              <a:spcBef>
                <a:spcPct val="30000"/>
              </a:spcBef>
              <a:buClr>
                <a:srgbClr val="CC0000"/>
              </a:buClr>
            </a:pPr>
            <a:r>
              <a:rPr lang="en-US" sz="1600" dirty="0"/>
              <a:t>Creating PPT presentations in a Speech course</a:t>
            </a:r>
          </a:p>
          <a:p>
            <a:pPr lvl="2">
              <a:lnSpc>
                <a:spcPct val="80000"/>
              </a:lnSpc>
              <a:spcBef>
                <a:spcPct val="30000"/>
              </a:spcBef>
              <a:buClr>
                <a:srgbClr val="CC0000"/>
              </a:buClr>
            </a:pPr>
            <a:r>
              <a:rPr lang="en-US" sz="1600" dirty="0"/>
              <a:t>Incorporating Health Sciences concepts in Physics</a:t>
            </a:r>
          </a:p>
          <a:p>
            <a:pPr>
              <a:lnSpc>
                <a:spcPct val="80000"/>
              </a:lnSpc>
              <a:spcBef>
                <a:spcPct val="30000"/>
              </a:spcBef>
              <a:buClr>
                <a:srgbClr val="CC0000"/>
              </a:buClr>
              <a:buNone/>
            </a:pPr>
            <a:r>
              <a:rPr lang="en-US" sz="2000" b="1" dirty="0">
                <a:solidFill>
                  <a:srgbClr val="CC0000"/>
                </a:solidFill>
              </a:rPr>
              <a:t>Hybrid Courses</a:t>
            </a:r>
          </a:p>
          <a:p>
            <a:pPr lvl="2">
              <a:lnSpc>
                <a:spcPct val="80000"/>
              </a:lnSpc>
              <a:spcBef>
                <a:spcPct val="30000"/>
              </a:spcBef>
              <a:buClr>
                <a:srgbClr val="CC0000"/>
              </a:buClr>
            </a:pPr>
            <a:r>
              <a:rPr lang="en-US" sz="1600" dirty="0"/>
              <a:t>Courses specifically designed to teach BOTH academic &amp; CTE competencies</a:t>
            </a:r>
          </a:p>
          <a:p>
            <a:pPr lvl="2">
              <a:lnSpc>
                <a:spcPct val="80000"/>
              </a:lnSpc>
              <a:spcBef>
                <a:spcPct val="30000"/>
              </a:spcBef>
              <a:buClr>
                <a:srgbClr val="CC0000"/>
              </a:buClr>
            </a:pPr>
            <a:r>
              <a:rPr lang="en-US" sz="1600" dirty="0" err="1"/>
              <a:t>ChemCom</a:t>
            </a:r>
            <a:r>
              <a:rPr lang="en-US" sz="1600" dirty="0"/>
              <a:t> – Chemistry in the Community</a:t>
            </a:r>
          </a:p>
          <a:p>
            <a:pPr lvl="2">
              <a:lnSpc>
                <a:spcPct val="80000"/>
              </a:lnSpc>
              <a:spcBef>
                <a:spcPct val="30000"/>
              </a:spcBef>
              <a:buClr>
                <a:srgbClr val="CC0000"/>
              </a:buClr>
            </a:pPr>
            <a:r>
              <a:rPr lang="en-US" sz="1600" dirty="0"/>
              <a:t>Principles of Technology – Applied Physics</a:t>
            </a:r>
          </a:p>
          <a:p>
            <a:pPr marL="4763" indent="0">
              <a:lnSpc>
                <a:spcPct val="80000"/>
              </a:lnSpc>
              <a:spcBef>
                <a:spcPct val="30000"/>
              </a:spcBef>
              <a:buClr>
                <a:srgbClr val="CC0000"/>
              </a:buClr>
              <a:buNone/>
            </a:pPr>
            <a:r>
              <a:rPr lang="en-US" sz="2000" b="1" dirty="0">
                <a:solidFill>
                  <a:srgbClr val="C00000"/>
                </a:solidFill>
              </a:rPr>
              <a:t>Paired Courses</a:t>
            </a:r>
          </a:p>
          <a:p>
            <a:pPr lvl="2">
              <a:lnSpc>
                <a:spcPct val="80000"/>
              </a:lnSpc>
              <a:spcBef>
                <a:spcPct val="30000"/>
              </a:spcBef>
              <a:buClr>
                <a:srgbClr val="CC0000"/>
              </a:buClr>
            </a:pPr>
            <a:r>
              <a:rPr lang="en-US" sz="1600" dirty="0"/>
              <a:t>Speech &amp; Marketing</a:t>
            </a:r>
          </a:p>
          <a:p>
            <a:pPr lvl="2">
              <a:lnSpc>
                <a:spcPct val="80000"/>
              </a:lnSpc>
              <a:spcBef>
                <a:spcPct val="30000"/>
              </a:spcBef>
              <a:buClr>
                <a:srgbClr val="CC0000"/>
              </a:buClr>
            </a:pPr>
            <a:r>
              <a:rPr lang="en-US" sz="1600" dirty="0"/>
              <a:t>Social Studies &amp; Criminal Justice</a:t>
            </a:r>
          </a:p>
          <a:p>
            <a:pPr lvl="2">
              <a:lnSpc>
                <a:spcPct val="80000"/>
              </a:lnSpc>
              <a:spcBef>
                <a:spcPct val="30000"/>
              </a:spcBef>
              <a:buClr>
                <a:srgbClr val="CC0000"/>
              </a:buClr>
            </a:pPr>
            <a:r>
              <a:rPr lang="en-US" sz="1600" dirty="0"/>
              <a:t>Align:  Curriculum, Assignments, Discussions</a:t>
            </a:r>
          </a:p>
          <a:p>
            <a:pPr lvl="2">
              <a:lnSpc>
                <a:spcPct val="80000"/>
              </a:lnSpc>
              <a:spcBef>
                <a:spcPct val="30000"/>
              </a:spcBef>
              <a:buClr>
                <a:srgbClr val="CC0000"/>
              </a:buClr>
            </a:pPr>
            <a:r>
              <a:rPr lang="en-US" sz="1600" dirty="0"/>
              <a:t>Reinforces content/skills learned in each course</a:t>
            </a:r>
          </a:p>
          <a:p>
            <a:pPr lvl="2">
              <a:lnSpc>
                <a:spcPct val="80000"/>
              </a:lnSpc>
              <a:spcBef>
                <a:spcPct val="30000"/>
              </a:spcBef>
              <a:buClr>
                <a:srgbClr val="CC0000"/>
              </a:buClr>
              <a:buFontTx/>
              <a:buNone/>
            </a:pPr>
            <a:endParaRPr lang="en-US" sz="1600" b="1" dirty="0"/>
          </a:p>
          <a:p>
            <a:endParaRPr lang="en-US" sz="1200" b="1" dirty="0"/>
          </a:p>
        </p:txBody>
      </p:sp>
      <p:sp>
        <p:nvSpPr>
          <p:cNvPr id="4" name="TextBox 3"/>
          <p:cNvSpPr txBox="1"/>
          <p:nvPr/>
        </p:nvSpPr>
        <p:spPr>
          <a:xfrm>
            <a:off x="6101542" y="1295401"/>
            <a:ext cx="6090458" cy="5709255"/>
          </a:xfrm>
          <a:prstGeom prst="rect">
            <a:avLst/>
          </a:prstGeom>
          <a:noFill/>
        </p:spPr>
        <p:txBody>
          <a:bodyPr wrap="square" rtlCol="0">
            <a:spAutoFit/>
          </a:bodyPr>
          <a:lstStyle/>
          <a:p>
            <a:pPr>
              <a:lnSpc>
                <a:spcPct val="80000"/>
              </a:lnSpc>
              <a:spcBef>
                <a:spcPct val="30000"/>
              </a:spcBef>
              <a:buClr>
                <a:srgbClr val="CC0000"/>
              </a:buClr>
            </a:pPr>
            <a:r>
              <a:rPr lang="en-US" sz="2200" b="1" dirty="0">
                <a:solidFill>
                  <a:srgbClr val="CC0000"/>
                </a:solidFill>
              </a:rPr>
              <a:t>Linked Courses</a:t>
            </a:r>
            <a:r>
              <a:rPr lang="en-US" sz="2200" b="1" dirty="0"/>
              <a:t> </a:t>
            </a:r>
          </a:p>
          <a:p>
            <a:pPr marL="742950" lvl="1" indent="-285750">
              <a:lnSpc>
                <a:spcPct val="80000"/>
              </a:lnSpc>
              <a:spcBef>
                <a:spcPct val="30000"/>
              </a:spcBef>
              <a:buClr>
                <a:srgbClr val="CC0000"/>
              </a:buClr>
              <a:buFont typeface="Arial" panose="020B0604020202020204" pitchFamily="34" charset="0"/>
              <a:buChar char="•"/>
            </a:pPr>
            <a:r>
              <a:rPr lang="en-US" dirty="0"/>
              <a:t>Paired Courses</a:t>
            </a:r>
          </a:p>
          <a:p>
            <a:pPr marL="1200150" lvl="2" indent="-285750">
              <a:lnSpc>
                <a:spcPct val="80000"/>
              </a:lnSpc>
              <a:spcBef>
                <a:spcPct val="30000"/>
              </a:spcBef>
              <a:buClr>
                <a:srgbClr val="CC0000"/>
              </a:buClr>
              <a:buFont typeface="Wingdings" panose="05000000000000000000" pitchFamily="2" charset="2"/>
              <a:buChar char="ü"/>
            </a:pPr>
            <a:r>
              <a:rPr lang="en-US" dirty="0"/>
              <a:t>Speech &amp; Marketing</a:t>
            </a:r>
          </a:p>
          <a:p>
            <a:pPr marL="1200150" lvl="2" indent="-285750">
              <a:lnSpc>
                <a:spcPct val="80000"/>
              </a:lnSpc>
              <a:spcBef>
                <a:spcPct val="30000"/>
              </a:spcBef>
              <a:buClr>
                <a:srgbClr val="CC0000"/>
              </a:buClr>
              <a:buFont typeface="Wingdings" panose="05000000000000000000" pitchFamily="2" charset="2"/>
              <a:buChar char="ü"/>
            </a:pPr>
            <a:r>
              <a:rPr lang="en-US" dirty="0"/>
              <a:t>Social Studies &amp; Criminal Justice</a:t>
            </a:r>
          </a:p>
          <a:p>
            <a:pPr marL="742950" lvl="1" indent="-285750">
              <a:lnSpc>
                <a:spcPct val="80000"/>
              </a:lnSpc>
              <a:spcBef>
                <a:spcPct val="30000"/>
              </a:spcBef>
              <a:buClr>
                <a:srgbClr val="CC0000"/>
              </a:buClr>
              <a:buFont typeface="Arial" panose="020B0604020202020204" pitchFamily="34" charset="0"/>
              <a:buChar char="•"/>
            </a:pPr>
            <a:r>
              <a:rPr lang="en-US" dirty="0"/>
              <a:t>Align:  Curriculum, Assignments, Discussions</a:t>
            </a:r>
          </a:p>
          <a:p>
            <a:pPr marL="742950" lvl="1" indent="-285750">
              <a:lnSpc>
                <a:spcPct val="80000"/>
              </a:lnSpc>
              <a:spcBef>
                <a:spcPct val="30000"/>
              </a:spcBef>
              <a:buClr>
                <a:srgbClr val="CC0000"/>
              </a:buClr>
              <a:buFont typeface="Arial" panose="020B0604020202020204" pitchFamily="34" charset="0"/>
              <a:buChar char="•"/>
            </a:pPr>
            <a:r>
              <a:rPr lang="en-US" dirty="0"/>
              <a:t>Reinforces content/skills learned in each course</a:t>
            </a:r>
          </a:p>
          <a:p>
            <a:pPr>
              <a:lnSpc>
                <a:spcPct val="80000"/>
              </a:lnSpc>
              <a:spcBef>
                <a:spcPct val="30000"/>
              </a:spcBef>
              <a:buClr>
                <a:srgbClr val="CC0000"/>
              </a:buClr>
            </a:pPr>
            <a:r>
              <a:rPr lang="en-US" sz="2200" b="1" dirty="0">
                <a:solidFill>
                  <a:srgbClr val="CC0000"/>
                </a:solidFill>
              </a:rPr>
              <a:t>Clustered Courses</a:t>
            </a:r>
          </a:p>
          <a:p>
            <a:pPr marL="742950" lvl="1" indent="-285750">
              <a:lnSpc>
                <a:spcPct val="80000"/>
              </a:lnSpc>
              <a:spcBef>
                <a:spcPct val="30000"/>
              </a:spcBef>
              <a:buClr>
                <a:srgbClr val="CC0000"/>
              </a:buClr>
              <a:buFont typeface="Arial" panose="020B0604020202020204" pitchFamily="34" charset="0"/>
              <a:buChar char="•"/>
            </a:pPr>
            <a:r>
              <a:rPr lang="en-US" dirty="0"/>
              <a:t>Referred to as “small learning communities” or  “academies” (see below for distinctions)</a:t>
            </a:r>
          </a:p>
          <a:p>
            <a:pPr marL="742950" lvl="1" indent="-285750">
              <a:lnSpc>
                <a:spcPct val="80000"/>
              </a:lnSpc>
              <a:spcBef>
                <a:spcPct val="30000"/>
              </a:spcBef>
              <a:buClr>
                <a:srgbClr val="CC0000"/>
              </a:buClr>
              <a:buFont typeface="Arial" panose="020B0604020202020204" pitchFamily="34" charset="0"/>
              <a:buChar char="•"/>
            </a:pPr>
            <a:r>
              <a:rPr lang="en-US" dirty="0"/>
              <a:t>Groups of students agree to take a cluster of courses</a:t>
            </a:r>
          </a:p>
          <a:p>
            <a:pPr marL="742950" lvl="1" indent="-285750">
              <a:lnSpc>
                <a:spcPct val="80000"/>
              </a:lnSpc>
              <a:spcBef>
                <a:spcPct val="30000"/>
              </a:spcBef>
              <a:buClr>
                <a:srgbClr val="CC0000"/>
              </a:buClr>
              <a:buFont typeface="Arial" panose="020B0604020202020204" pitchFamily="34" charset="0"/>
              <a:buChar char="•"/>
            </a:pPr>
            <a:r>
              <a:rPr lang="en-US" dirty="0"/>
              <a:t>Connect curriculum between one or more academic courses &amp; at least one career-related course</a:t>
            </a:r>
          </a:p>
          <a:p>
            <a:pPr marL="742950" lvl="1" indent="-285750">
              <a:lnSpc>
                <a:spcPct val="80000"/>
              </a:lnSpc>
              <a:spcBef>
                <a:spcPct val="30000"/>
              </a:spcBef>
              <a:buClr>
                <a:srgbClr val="CC0000"/>
              </a:buClr>
              <a:buFont typeface="Arial" panose="020B0604020202020204" pitchFamily="34" charset="0"/>
              <a:buChar char="•"/>
            </a:pPr>
            <a:r>
              <a:rPr lang="en-US" dirty="0"/>
              <a:t>Students usually required to take all of courses offered in cluster</a:t>
            </a:r>
          </a:p>
          <a:p>
            <a:pPr marL="742950" lvl="1" indent="-285750">
              <a:lnSpc>
                <a:spcPct val="80000"/>
              </a:lnSpc>
              <a:spcBef>
                <a:spcPct val="30000"/>
              </a:spcBef>
              <a:buClr>
                <a:srgbClr val="CC0000"/>
              </a:buClr>
              <a:buFont typeface="Arial" panose="020B0604020202020204" pitchFamily="34" charset="0"/>
              <a:buChar char="•"/>
            </a:pPr>
            <a:r>
              <a:rPr lang="en-US" dirty="0"/>
              <a:t>Finance Academy, Criminal Justice Academy</a:t>
            </a:r>
          </a:p>
          <a:p>
            <a:pPr algn="ctr">
              <a:lnSpc>
                <a:spcPct val="80000"/>
              </a:lnSpc>
              <a:spcBef>
                <a:spcPct val="30000"/>
              </a:spcBef>
            </a:pPr>
            <a:r>
              <a:rPr lang="en-US" sz="1400" dirty="0"/>
              <a:t>Adapted from:  </a:t>
            </a:r>
            <a:r>
              <a:rPr lang="en-US" sz="1400" i="1" dirty="0"/>
              <a:t>Integrating Academic &amp; Career-Related Education: A Professional Development </a:t>
            </a:r>
          </a:p>
          <a:p>
            <a:pPr algn="ctr">
              <a:lnSpc>
                <a:spcPct val="80000"/>
              </a:lnSpc>
              <a:spcBef>
                <a:spcPct val="30000"/>
              </a:spcBef>
            </a:pPr>
            <a:r>
              <a:rPr lang="en-US" sz="1400" i="1" dirty="0"/>
              <a:t>Guide for Community College Faculty</a:t>
            </a:r>
            <a:r>
              <a:rPr lang="en-US" sz="1400" dirty="0"/>
              <a:t>; Teachers College, Columbia University)</a:t>
            </a:r>
          </a:p>
        </p:txBody>
      </p:sp>
    </p:spTree>
    <p:extLst>
      <p:ext uri="{BB962C8B-B14F-4D97-AF65-F5344CB8AC3E}">
        <p14:creationId xmlns:p14="http://schemas.microsoft.com/office/powerpoint/2010/main" val="2101629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381250" y="2658411"/>
            <a:ext cx="7467600" cy="1446550"/>
          </a:xfrm>
        </p:spPr>
        <p:txBody>
          <a:bodyPr/>
          <a:lstStyle/>
          <a:p>
            <a:pPr algn="ctr">
              <a:defRPr/>
            </a:pPr>
            <a:r>
              <a:rPr lang="en-US" sz="4400" dirty="0">
                <a:solidFill>
                  <a:srgbClr val="C42C2C"/>
                </a:solidFill>
              </a:rPr>
              <a:t>CONTEXTUAL TEACHING PRACTICES</a:t>
            </a:r>
          </a:p>
        </p:txBody>
      </p:sp>
    </p:spTree>
    <p:extLst>
      <p:ext uri="{BB962C8B-B14F-4D97-AF65-F5344CB8AC3E}">
        <p14:creationId xmlns:p14="http://schemas.microsoft.com/office/powerpoint/2010/main" val="2909408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p:txBody>
          <a:bodyPr/>
          <a:lstStyle/>
          <a:p>
            <a:pPr marL="0" indent="0">
              <a:buNone/>
            </a:pPr>
            <a:r>
              <a:rPr lang="en-US" dirty="0"/>
              <a:t>Based on what they have learned about contextualized instruction, participants will be able to identify the:</a:t>
            </a:r>
          </a:p>
          <a:p>
            <a:r>
              <a:rPr lang="en-US" dirty="0">
                <a:solidFill>
                  <a:schemeClr val="tx1"/>
                </a:solidFill>
              </a:rPr>
              <a:t>Characteristics of  contextual instruction,</a:t>
            </a:r>
          </a:p>
          <a:p>
            <a:r>
              <a:rPr lang="en-US" dirty="0">
                <a:solidFill>
                  <a:schemeClr val="tx1"/>
                </a:solidFill>
              </a:rPr>
              <a:t>Instructor roles in a contextual classroom,</a:t>
            </a:r>
          </a:p>
          <a:p>
            <a:r>
              <a:rPr lang="en-US" dirty="0">
                <a:solidFill>
                  <a:schemeClr val="tx1"/>
                </a:solidFill>
              </a:rPr>
              <a:t>Learner roles in a contextual classroom, and</a:t>
            </a:r>
          </a:p>
          <a:p>
            <a:r>
              <a:rPr lang="en-US" dirty="0">
                <a:solidFill>
                  <a:schemeClr val="tx1"/>
                </a:solidFill>
              </a:rPr>
              <a:t>Classroom methods associated with contextualized instruction.</a:t>
            </a:r>
          </a:p>
          <a:p>
            <a:endParaRPr lang="en-US" dirty="0"/>
          </a:p>
        </p:txBody>
      </p:sp>
    </p:spTree>
    <p:extLst>
      <p:ext uri="{BB962C8B-B14F-4D97-AF65-F5344CB8AC3E}">
        <p14:creationId xmlns:p14="http://schemas.microsoft.com/office/powerpoint/2010/main" val="308836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2901" y="70916"/>
            <a:ext cx="11671300" cy="6707106"/>
          </a:xfrm>
          <a:prstGeom prst="rect">
            <a:avLst/>
          </a:prstGeom>
        </p:spPr>
      </p:pic>
    </p:spTree>
    <p:extLst>
      <p:ext uri="{BB962C8B-B14F-4D97-AF65-F5344CB8AC3E}">
        <p14:creationId xmlns:p14="http://schemas.microsoft.com/office/powerpoint/2010/main" val="12928264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Contextual learning reminders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4314595"/>
              </p:ext>
            </p:extLst>
          </p:nvPr>
        </p:nvGraphicFramePr>
        <p:xfrm>
          <a:off x="1981199" y="1981201"/>
          <a:ext cx="9091353" cy="431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12271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17700" y="177801"/>
            <a:ext cx="8142288" cy="1200329"/>
          </a:xfrm>
        </p:spPr>
        <p:txBody>
          <a:bodyPr>
            <a:normAutofit/>
          </a:bodyPr>
          <a:lstStyle/>
          <a:p>
            <a:pPr eaLnBrk="1" hangingPunct="1"/>
            <a:r>
              <a:rPr lang="en-US" sz="3200" dirty="0"/>
              <a:t>The Contextual Approach Supports Best Practices for Reaching Adult Learners</a:t>
            </a:r>
          </a:p>
        </p:txBody>
      </p:sp>
      <p:sp useBgFill="1">
        <p:nvSpPr>
          <p:cNvPr id="43011" name="Rectangle 3"/>
          <p:cNvSpPr>
            <a:spLocks noGrp="1" noChangeArrowheads="1"/>
          </p:cNvSpPr>
          <p:nvPr>
            <p:ph idx="1"/>
          </p:nvPr>
        </p:nvSpPr>
        <p:spPr>
          <a:xfrm>
            <a:off x="2133600" y="1981200"/>
            <a:ext cx="9155084" cy="4876800"/>
          </a:xfrm>
        </p:spPr>
        <p:txBody>
          <a:bodyPr>
            <a:normAutofit/>
          </a:bodyPr>
          <a:lstStyle/>
          <a:p>
            <a:pPr eaLnBrk="1" hangingPunct="1"/>
            <a:r>
              <a:rPr lang="en-US" sz="2600" dirty="0"/>
              <a:t>Encourages design of learning environments that use multiple teaching modalities and incorporate different forms of learning experiences.</a:t>
            </a:r>
          </a:p>
          <a:p>
            <a:pPr eaLnBrk="1" hangingPunct="1"/>
            <a:r>
              <a:rPr lang="en-US" sz="2600" dirty="0"/>
              <a:t>Allows learners to discover meaningful relationships between abstract ideas and real-world applications.</a:t>
            </a:r>
          </a:p>
          <a:p>
            <a:pPr eaLnBrk="1" hangingPunct="1"/>
            <a:r>
              <a:rPr lang="en-US" sz="2600" dirty="0"/>
              <a:t>Enables concepts to be internalized through discovery, reinforcement/modeling, and problem-solving.</a:t>
            </a:r>
          </a:p>
          <a:p>
            <a:pPr eaLnBrk="1" hangingPunct="1"/>
            <a:r>
              <a:rPr lang="en-US" sz="2600" dirty="0"/>
              <a:t>Provides ongoing feedback that promotes further learner interaction with content.</a:t>
            </a:r>
          </a:p>
          <a:p>
            <a:pPr eaLnBrk="1" hangingPunct="1"/>
            <a:r>
              <a:rPr lang="en-US" sz="2600" dirty="0"/>
              <a:t>Engages learners and motivates them to persist.</a:t>
            </a:r>
          </a:p>
          <a:p>
            <a:pPr eaLnBrk="1" hangingPunct="1"/>
            <a:endParaRPr lang="en-US" sz="2000" dirty="0"/>
          </a:p>
        </p:txBody>
      </p:sp>
    </p:spTree>
    <p:extLst>
      <p:ext uri="{BB962C8B-B14F-4D97-AF65-F5344CB8AC3E}">
        <p14:creationId xmlns:p14="http://schemas.microsoft.com/office/powerpoint/2010/main" val="303460993"/>
      </p:ext>
    </p:extLst>
  </p:cSld>
  <p:clrMapOvr>
    <a:masterClrMapping/>
  </p:clrMapOvr>
  <p:transition xmlns:p14="http://schemas.microsoft.com/office/powerpoint/2010/mai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82700" y="584200"/>
            <a:ext cx="8229600" cy="1069848"/>
          </a:xfrm>
        </p:spPr>
        <p:txBody>
          <a:bodyPr/>
          <a:lstStyle/>
          <a:p>
            <a:pPr eaLnBrk="1" hangingPunct="1">
              <a:lnSpc>
                <a:spcPct val="85000"/>
              </a:lnSpc>
            </a:pPr>
            <a:r>
              <a:rPr lang="en-US" sz="3600" dirty="0"/>
              <a:t>The CTL Classroom Environment: </a:t>
            </a:r>
            <a:br>
              <a:rPr lang="en-US" sz="3600" dirty="0"/>
            </a:br>
            <a:r>
              <a:rPr lang="en-US" sz="3600" dirty="0"/>
              <a:t>The Instructor Role</a:t>
            </a:r>
          </a:p>
        </p:txBody>
      </p:sp>
      <p:sp>
        <p:nvSpPr>
          <p:cNvPr id="108549" name="Rectangle 5"/>
          <p:cNvSpPr>
            <a:spLocks noChangeArrowheads="1"/>
          </p:cNvSpPr>
          <p:nvPr/>
        </p:nvSpPr>
        <p:spPr bwMode="auto">
          <a:xfrm>
            <a:off x="2438400" y="1905000"/>
            <a:ext cx="3922712" cy="4800600"/>
          </a:xfrm>
          <a:prstGeom prst="rect">
            <a:avLst/>
          </a:prstGeom>
          <a:noFill/>
          <a:ln w="12700">
            <a:noFill/>
            <a:miter lim="800000"/>
            <a:headEnd/>
            <a:tailEnd/>
          </a:ln>
        </p:spPr>
        <p:txBody>
          <a:bodyPr lIns="90488" tIns="44450" rIns="90488" bIns="44450"/>
          <a:lstStyle/>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Facilitator</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Coach	</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Director</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Empowers learners</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“Guide on the side” </a:t>
            </a:r>
          </a:p>
        </p:txBody>
      </p:sp>
    </p:spTree>
    <p:extLst>
      <p:ext uri="{BB962C8B-B14F-4D97-AF65-F5344CB8AC3E}">
        <p14:creationId xmlns:p14="http://schemas.microsoft.com/office/powerpoint/2010/main" val="15669045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 calcmode="lin" valueType="num">
                                      <p:cBhvr additive="base">
                                        <p:cTn id="7" dur="2000" fill="hold"/>
                                        <p:tgtEl>
                                          <p:spTgt spid="10854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85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549">
                                            <p:txEl>
                                              <p:pRg st="1" end="1"/>
                                            </p:txEl>
                                          </p:spTgt>
                                        </p:tgtEl>
                                        <p:attrNameLst>
                                          <p:attrName>style.visibility</p:attrName>
                                        </p:attrNameLst>
                                      </p:cBhvr>
                                      <p:to>
                                        <p:strVal val="visible"/>
                                      </p:to>
                                    </p:set>
                                    <p:anim calcmode="lin" valueType="num">
                                      <p:cBhvr additive="base">
                                        <p:cTn id="13" dur="2000" fill="hold"/>
                                        <p:tgtEl>
                                          <p:spTgt spid="108549">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085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8549">
                                            <p:txEl>
                                              <p:pRg st="2" end="2"/>
                                            </p:txEl>
                                          </p:spTgt>
                                        </p:tgtEl>
                                        <p:attrNameLst>
                                          <p:attrName>style.visibility</p:attrName>
                                        </p:attrNameLst>
                                      </p:cBhvr>
                                      <p:to>
                                        <p:strVal val="visible"/>
                                      </p:to>
                                    </p:set>
                                    <p:anim calcmode="lin" valueType="num">
                                      <p:cBhvr additive="base">
                                        <p:cTn id="19" dur="2000" fill="hold"/>
                                        <p:tgtEl>
                                          <p:spTgt spid="108549">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085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8549">
                                            <p:txEl>
                                              <p:pRg st="3" end="3"/>
                                            </p:txEl>
                                          </p:spTgt>
                                        </p:tgtEl>
                                        <p:attrNameLst>
                                          <p:attrName>style.visibility</p:attrName>
                                        </p:attrNameLst>
                                      </p:cBhvr>
                                      <p:to>
                                        <p:strVal val="visible"/>
                                      </p:to>
                                    </p:set>
                                    <p:anim calcmode="lin" valueType="num">
                                      <p:cBhvr additive="base">
                                        <p:cTn id="25" dur="2000" fill="hold"/>
                                        <p:tgtEl>
                                          <p:spTgt spid="108549">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085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8549">
                                            <p:txEl>
                                              <p:pRg st="4" end="4"/>
                                            </p:txEl>
                                          </p:spTgt>
                                        </p:tgtEl>
                                        <p:attrNameLst>
                                          <p:attrName>style.visibility</p:attrName>
                                        </p:attrNameLst>
                                      </p:cBhvr>
                                      <p:to>
                                        <p:strVal val="visible"/>
                                      </p:to>
                                    </p:set>
                                    <p:anim calcmode="lin" valueType="num">
                                      <p:cBhvr additive="base">
                                        <p:cTn id="31" dur="2000" fill="hold"/>
                                        <p:tgtEl>
                                          <p:spTgt spid="108549">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085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81200" y="762000"/>
            <a:ext cx="8229600" cy="1069848"/>
          </a:xfrm>
        </p:spPr>
        <p:txBody>
          <a:bodyPr>
            <a:normAutofit fontScale="90000"/>
          </a:bodyPr>
          <a:lstStyle/>
          <a:p>
            <a:pPr eaLnBrk="1" hangingPunct="1">
              <a:defRPr/>
            </a:pPr>
            <a:r>
              <a:rPr lang="en-US" sz="3600" dirty="0"/>
              <a:t>The CTL Classroom Environment: </a:t>
            </a:r>
            <a:br>
              <a:rPr lang="en-US" sz="3600" dirty="0"/>
            </a:br>
            <a:r>
              <a:rPr lang="en-US" sz="3600" dirty="0"/>
              <a:t>The Learner Role</a:t>
            </a:r>
            <a:endParaRPr lang="en-US" sz="3600" dirty="0">
              <a:solidFill>
                <a:schemeClr val="accent1"/>
              </a:solidFill>
              <a:latin typeface="+mn-lt"/>
            </a:endParaRPr>
          </a:p>
        </p:txBody>
      </p:sp>
      <p:sp>
        <p:nvSpPr>
          <p:cNvPr id="109573" name="Rectangle 5"/>
          <p:cNvSpPr>
            <a:spLocks noChangeArrowheads="1"/>
          </p:cNvSpPr>
          <p:nvPr/>
        </p:nvSpPr>
        <p:spPr bwMode="auto">
          <a:xfrm>
            <a:off x="2362200" y="2057400"/>
            <a:ext cx="5854700" cy="4800600"/>
          </a:xfrm>
          <a:prstGeom prst="rect">
            <a:avLst/>
          </a:prstGeom>
          <a:noFill/>
          <a:ln w="12700">
            <a:noFill/>
            <a:miter lim="800000"/>
            <a:headEnd/>
            <a:tailEnd/>
          </a:ln>
        </p:spPr>
        <p:txBody>
          <a:bodyPr lIns="90488" tIns="44450" rIns="90488" bIns="44450"/>
          <a:lstStyle/>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Active “doer”</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Discoverer and user of knowledge</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Fits together the pieces of the puzzle</a:t>
            </a:r>
          </a:p>
          <a:p>
            <a:pPr marL="342900" indent="-342900">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Eager to ask questions that lead to deeper understanding</a:t>
            </a:r>
          </a:p>
        </p:txBody>
      </p:sp>
    </p:spTree>
    <p:extLst>
      <p:ext uri="{BB962C8B-B14F-4D97-AF65-F5344CB8AC3E}">
        <p14:creationId xmlns:p14="http://schemas.microsoft.com/office/powerpoint/2010/main" val="611785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573">
                                            <p:txEl>
                                              <p:pRg st="0" end="0"/>
                                            </p:txEl>
                                          </p:spTgt>
                                        </p:tgtEl>
                                        <p:attrNameLst>
                                          <p:attrName>style.visibility</p:attrName>
                                        </p:attrNameLst>
                                      </p:cBhvr>
                                      <p:to>
                                        <p:strVal val="visible"/>
                                      </p:to>
                                    </p:set>
                                    <p:anim calcmode="lin" valueType="num">
                                      <p:cBhvr additive="base">
                                        <p:cTn id="7" dur="2000" fill="hold"/>
                                        <p:tgtEl>
                                          <p:spTgt spid="10957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095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9573">
                                            <p:txEl>
                                              <p:pRg st="1" end="1"/>
                                            </p:txEl>
                                          </p:spTgt>
                                        </p:tgtEl>
                                        <p:attrNameLst>
                                          <p:attrName>style.visibility</p:attrName>
                                        </p:attrNameLst>
                                      </p:cBhvr>
                                      <p:to>
                                        <p:strVal val="visible"/>
                                      </p:to>
                                    </p:set>
                                    <p:anim calcmode="lin" valueType="num">
                                      <p:cBhvr additive="base">
                                        <p:cTn id="13" dur="2000" fill="hold"/>
                                        <p:tgtEl>
                                          <p:spTgt spid="10957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095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9573">
                                            <p:txEl>
                                              <p:pRg st="2" end="2"/>
                                            </p:txEl>
                                          </p:spTgt>
                                        </p:tgtEl>
                                        <p:attrNameLst>
                                          <p:attrName>style.visibility</p:attrName>
                                        </p:attrNameLst>
                                      </p:cBhvr>
                                      <p:to>
                                        <p:strVal val="visible"/>
                                      </p:to>
                                    </p:set>
                                    <p:anim calcmode="lin" valueType="num">
                                      <p:cBhvr additive="base">
                                        <p:cTn id="19" dur="2000" fill="hold"/>
                                        <p:tgtEl>
                                          <p:spTgt spid="10957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095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9573">
                                            <p:txEl>
                                              <p:pRg st="3" end="3"/>
                                            </p:txEl>
                                          </p:spTgt>
                                        </p:tgtEl>
                                        <p:attrNameLst>
                                          <p:attrName>style.visibility</p:attrName>
                                        </p:attrNameLst>
                                      </p:cBhvr>
                                      <p:to>
                                        <p:strVal val="visible"/>
                                      </p:to>
                                    </p:set>
                                    <p:anim calcmode="lin" valueType="num">
                                      <p:cBhvr additive="base">
                                        <p:cTn id="25" dur="2000" fill="hold"/>
                                        <p:tgtEl>
                                          <p:spTgt spid="10957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0957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838200"/>
            <a:ext cx="8229600" cy="1069848"/>
          </a:xfrm>
        </p:spPr>
        <p:txBody>
          <a:bodyPr/>
          <a:lstStyle/>
          <a:p>
            <a:pPr eaLnBrk="1" hangingPunct="1">
              <a:lnSpc>
                <a:spcPct val="85000"/>
              </a:lnSpc>
            </a:pPr>
            <a:r>
              <a:rPr lang="en-US" sz="3600" dirty="0"/>
              <a:t>The CTL Classroom Environment: </a:t>
            </a:r>
            <a:br>
              <a:rPr lang="en-US" sz="3600" dirty="0"/>
            </a:br>
            <a:r>
              <a:rPr lang="en-US" sz="3600" dirty="0"/>
              <a:t>Teaching Methods</a:t>
            </a:r>
            <a:endParaRPr lang="en-US" sz="3600" dirty="0">
              <a:solidFill>
                <a:schemeClr val="accent1"/>
              </a:solidFill>
              <a:cs typeface="Times New Roman" pitchFamily="18" charset="0"/>
            </a:endParaRPr>
          </a:p>
        </p:txBody>
      </p:sp>
      <p:sp>
        <p:nvSpPr>
          <p:cNvPr id="110597" name="Rectangle 5"/>
          <p:cNvSpPr>
            <a:spLocks noChangeArrowheads="1"/>
          </p:cNvSpPr>
          <p:nvPr/>
        </p:nvSpPr>
        <p:spPr bwMode="auto">
          <a:xfrm>
            <a:off x="2438400" y="2057400"/>
            <a:ext cx="5929312" cy="4800600"/>
          </a:xfrm>
          <a:prstGeom prst="rect">
            <a:avLst/>
          </a:prstGeom>
          <a:noFill/>
          <a:ln w="12700">
            <a:noFill/>
            <a:miter lim="800000"/>
            <a:headEnd/>
            <a:tailEnd/>
          </a:ln>
        </p:spPr>
        <p:txBody>
          <a:bodyPr lIns="90488" tIns="44450" rIns="90488" bIns="44450"/>
          <a:lstStyle/>
          <a:p>
            <a:pPr marL="342900" indent="-342900">
              <a:lnSpc>
                <a:spcPct val="90000"/>
              </a:lnSpc>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Cooperative learning groups</a:t>
            </a:r>
          </a:p>
          <a:p>
            <a:pPr marL="342900" indent="-342900">
              <a:lnSpc>
                <a:spcPct val="90000"/>
              </a:lnSpc>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Peer mentoring</a:t>
            </a:r>
          </a:p>
          <a:p>
            <a:pPr marL="342900" indent="-342900">
              <a:lnSpc>
                <a:spcPct val="90000"/>
              </a:lnSpc>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Gather data to solve problems</a:t>
            </a:r>
          </a:p>
          <a:p>
            <a:pPr marL="342900" indent="-342900">
              <a:lnSpc>
                <a:spcPct val="90000"/>
              </a:lnSpc>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Formative assessments</a:t>
            </a:r>
          </a:p>
          <a:p>
            <a:pPr marL="342900" indent="-342900">
              <a:lnSpc>
                <a:spcPct val="90000"/>
              </a:lnSpc>
              <a:spcBef>
                <a:spcPct val="20000"/>
              </a:spcBef>
              <a:buClr>
                <a:srgbClr val="009DD9"/>
              </a:buClr>
              <a:buSzPct val="100000"/>
              <a:buFont typeface="Arial" pitchFamily="34" charset="0"/>
              <a:buChar char="•"/>
              <a:defRPr/>
            </a:pPr>
            <a:r>
              <a:rPr lang="en-US" sz="2800" kern="0" dirty="0">
                <a:solidFill>
                  <a:sysClr val="windowText" lastClr="000000"/>
                </a:solidFill>
                <a:ea typeface="ＭＳ Ｐゴシック" pitchFamily="84" charset="-128"/>
                <a:cs typeface="Times New Roman" pitchFamily="18" charset="0"/>
              </a:rPr>
              <a:t>Hands-on, activity-based learning</a:t>
            </a:r>
          </a:p>
        </p:txBody>
      </p:sp>
    </p:spTree>
    <p:extLst>
      <p:ext uri="{BB962C8B-B14F-4D97-AF65-F5344CB8AC3E}">
        <p14:creationId xmlns:p14="http://schemas.microsoft.com/office/powerpoint/2010/main" val="3286204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597">
                                            <p:txEl>
                                              <p:pRg st="0" end="0"/>
                                            </p:txEl>
                                          </p:spTgt>
                                        </p:tgtEl>
                                        <p:attrNameLst>
                                          <p:attrName>style.visibility</p:attrName>
                                        </p:attrNameLst>
                                      </p:cBhvr>
                                      <p:to>
                                        <p:strVal val="visible"/>
                                      </p:to>
                                    </p:set>
                                    <p:anim calcmode="lin" valueType="num">
                                      <p:cBhvr additive="base">
                                        <p:cTn id="7" dur="2000" fill="hold"/>
                                        <p:tgtEl>
                                          <p:spTgt spid="11059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05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0597">
                                            <p:txEl>
                                              <p:pRg st="1" end="1"/>
                                            </p:txEl>
                                          </p:spTgt>
                                        </p:tgtEl>
                                        <p:attrNameLst>
                                          <p:attrName>style.visibility</p:attrName>
                                        </p:attrNameLst>
                                      </p:cBhvr>
                                      <p:to>
                                        <p:strVal val="visible"/>
                                      </p:to>
                                    </p:set>
                                    <p:anim calcmode="lin" valueType="num">
                                      <p:cBhvr additive="base">
                                        <p:cTn id="13" dur="2000" fill="hold"/>
                                        <p:tgtEl>
                                          <p:spTgt spid="110597">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105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0597">
                                            <p:txEl>
                                              <p:pRg st="2" end="2"/>
                                            </p:txEl>
                                          </p:spTgt>
                                        </p:tgtEl>
                                        <p:attrNameLst>
                                          <p:attrName>style.visibility</p:attrName>
                                        </p:attrNameLst>
                                      </p:cBhvr>
                                      <p:to>
                                        <p:strVal val="visible"/>
                                      </p:to>
                                    </p:set>
                                    <p:anim calcmode="lin" valueType="num">
                                      <p:cBhvr additive="base">
                                        <p:cTn id="19" dur="2000" fill="hold"/>
                                        <p:tgtEl>
                                          <p:spTgt spid="110597">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1059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0597">
                                            <p:txEl>
                                              <p:pRg st="3" end="3"/>
                                            </p:txEl>
                                          </p:spTgt>
                                        </p:tgtEl>
                                        <p:attrNameLst>
                                          <p:attrName>style.visibility</p:attrName>
                                        </p:attrNameLst>
                                      </p:cBhvr>
                                      <p:to>
                                        <p:strVal val="visible"/>
                                      </p:to>
                                    </p:set>
                                    <p:anim calcmode="lin" valueType="num">
                                      <p:cBhvr additive="base">
                                        <p:cTn id="25" dur="2000" fill="hold"/>
                                        <p:tgtEl>
                                          <p:spTgt spid="110597">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1059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0597">
                                            <p:txEl>
                                              <p:pRg st="4" end="4"/>
                                            </p:txEl>
                                          </p:spTgt>
                                        </p:tgtEl>
                                        <p:attrNameLst>
                                          <p:attrName>style.visibility</p:attrName>
                                        </p:attrNameLst>
                                      </p:cBhvr>
                                      <p:to>
                                        <p:strVal val="visible"/>
                                      </p:to>
                                    </p:set>
                                    <p:anim calcmode="lin" valueType="num">
                                      <p:cBhvr additive="base">
                                        <p:cTn id="31" dur="2000" fill="hold"/>
                                        <p:tgtEl>
                                          <p:spTgt spid="110597">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1059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41300"/>
            <a:ext cx="8229600" cy="1069848"/>
          </a:xfrm>
        </p:spPr>
        <p:txBody>
          <a:bodyPr/>
          <a:lstStyle/>
          <a:p>
            <a:r>
              <a:rPr lang="en-US" dirty="0"/>
              <a:t>Stop and Share </a:t>
            </a:r>
          </a:p>
        </p:txBody>
      </p:sp>
      <p:sp>
        <p:nvSpPr>
          <p:cNvPr id="3" name="Content Placeholder 2"/>
          <p:cNvSpPr>
            <a:spLocks noGrp="1"/>
          </p:cNvSpPr>
          <p:nvPr>
            <p:ph idx="4294967295"/>
          </p:nvPr>
        </p:nvSpPr>
        <p:spPr>
          <a:xfrm>
            <a:off x="1130300" y="2251075"/>
            <a:ext cx="9677400" cy="4191000"/>
          </a:xfrm>
        </p:spPr>
        <p:txBody>
          <a:bodyPr>
            <a:normAutofit/>
          </a:bodyPr>
          <a:lstStyle/>
          <a:p>
            <a:pPr marL="0" indent="0">
              <a:buNone/>
            </a:pPr>
            <a:r>
              <a:rPr lang="en-US" dirty="0"/>
              <a:t>Describe an episode in which you were engaged in contextual learning—either in or out of the classroom. </a:t>
            </a:r>
          </a:p>
          <a:p>
            <a:pPr>
              <a:buNone/>
            </a:pPr>
            <a:r>
              <a:rPr lang="en-US" dirty="0"/>
              <a:t>	 Share your reflections on the experience.</a:t>
            </a:r>
          </a:p>
          <a:p>
            <a:pPr marL="347472" indent="347472">
              <a:buFont typeface="+mj-lt"/>
              <a:buAutoNum type="arabicPeriod"/>
            </a:pPr>
            <a:r>
              <a:rPr lang="en-US" dirty="0"/>
              <a:t>Did the information or skills you learned through contextual strategies "stick" with you better than if you had sat through a lecture? Why or why not?</a:t>
            </a:r>
          </a:p>
          <a:p>
            <a:pPr marL="347472" indent="347472">
              <a:buFont typeface="+mj-lt"/>
              <a:buAutoNum type="arabicPeriod"/>
            </a:pPr>
            <a:r>
              <a:rPr lang="en-US" dirty="0"/>
              <a:t>Did the contextual learning experience make learning easier or more difficult for you? Explain.</a:t>
            </a:r>
          </a:p>
        </p:txBody>
      </p:sp>
    </p:spTree>
    <p:extLst>
      <p:ext uri="{BB962C8B-B14F-4D97-AF65-F5344CB8AC3E}">
        <p14:creationId xmlns:p14="http://schemas.microsoft.com/office/powerpoint/2010/main" val="34704008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0"/>
            <a:ext cx="8229600" cy="1069848"/>
          </a:xfrm>
        </p:spPr>
        <p:txBody>
          <a:bodyPr/>
          <a:lstStyle/>
          <a:p>
            <a:r>
              <a:rPr lang="en-US" dirty="0">
                <a:solidFill>
                  <a:srgbClr val="C42C2C"/>
                </a:solidFill>
              </a:rPr>
              <a:t>Before we move on..</a:t>
            </a:r>
          </a:p>
        </p:txBody>
      </p:sp>
      <p:sp>
        <p:nvSpPr>
          <p:cNvPr id="3" name="Content Placeholder 2"/>
          <p:cNvSpPr>
            <a:spLocks noGrp="1"/>
          </p:cNvSpPr>
          <p:nvPr>
            <p:ph idx="4294967295"/>
          </p:nvPr>
        </p:nvSpPr>
        <p:spPr>
          <a:xfrm>
            <a:off x="1676400" y="1981200"/>
            <a:ext cx="7467600" cy="4191000"/>
          </a:xfrm>
        </p:spPr>
        <p:txBody>
          <a:bodyPr/>
          <a:lstStyle/>
          <a:p>
            <a:r>
              <a:rPr lang="en-US" sz="3200" dirty="0"/>
              <a:t>What questions do you have about contextual teaching and learning?</a:t>
            </a:r>
          </a:p>
        </p:txBody>
      </p:sp>
    </p:spTree>
    <p:extLst>
      <p:ext uri="{BB962C8B-B14F-4D97-AF65-F5344CB8AC3E}">
        <p14:creationId xmlns:p14="http://schemas.microsoft.com/office/powerpoint/2010/main" val="36506776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495300"/>
            <a:ext cx="10375900" cy="1066800"/>
          </a:xfrm>
        </p:spPr>
        <p:txBody>
          <a:bodyPr>
            <a:normAutofit fontScale="90000"/>
          </a:bodyPr>
          <a:lstStyle/>
          <a:p>
            <a:r>
              <a:rPr lang="en-US" dirty="0"/>
              <a:t>Contextual learning reminders – Pg. 9 review</a:t>
            </a:r>
            <a:endParaRPr lang="en-US" dirty="0">
              <a:latin typeface="+mn-lt"/>
            </a:endParaRPr>
          </a:p>
        </p:txBody>
      </p:sp>
      <p:sp>
        <p:nvSpPr>
          <p:cNvPr id="3" name="Content Placeholder 2"/>
          <p:cNvSpPr>
            <a:spLocks noGrp="1"/>
          </p:cNvSpPr>
          <p:nvPr>
            <p:ph idx="1"/>
          </p:nvPr>
        </p:nvSpPr>
        <p:spPr/>
        <p:txBody>
          <a:bodyPr/>
          <a:lstStyle/>
          <a:p>
            <a:r>
              <a:rPr lang="en-US" dirty="0">
                <a:latin typeface="+mn-lt"/>
              </a:rPr>
              <a:t>Design activities that require students to take more responsibility for their learning</a:t>
            </a:r>
          </a:p>
          <a:p>
            <a:r>
              <a:rPr lang="en-US" dirty="0">
                <a:latin typeface="+mn-lt"/>
              </a:rPr>
              <a:t>Explain performance expectations very clearly and before the project starts</a:t>
            </a:r>
          </a:p>
          <a:p>
            <a:r>
              <a:rPr lang="en-US" dirty="0">
                <a:latin typeface="+mn-lt"/>
              </a:rPr>
              <a:t>Provide resources and direction, but not easy answers</a:t>
            </a:r>
          </a:p>
          <a:p>
            <a:r>
              <a:rPr lang="en-US" dirty="0">
                <a:latin typeface="+mn-lt"/>
              </a:rPr>
              <a:t>Encourage independence to build skills for life-long learning</a:t>
            </a:r>
          </a:p>
          <a:p>
            <a:endParaRPr lang="en-US" dirty="0">
              <a:latin typeface="+mn-lt"/>
            </a:endParaRPr>
          </a:p>
          <a:p>
            <a:endParaRPr lang="en-US" dirty="0">
              <a:latin typeface="+mn-lt"/>
            </a:endParaRPr>
          </a:p>
        </p:txBody>
      </p:sp>
    </p:spTree>
    <p:extLst>
      <p:ext uri="{BB962C8B-B14F-4D97-AF65-F5344CB8AC3E}">
        <p14:creationId xmlns:p14="http://schemas.microsoft.com/office/powerpoint/2010/main" val="26033793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Authentic assessments</a:t>
            </a:r>
          </a:p>
        </p:txBody>
      </p:sp>
      <p:sp>
        <p:nvSpPr>
          <p:cNvPr id="3" name="Content Placeholder 2"/>
          <p:cNvSpPr>
            <a:spLocks noGrp="1"/>
          </p:cNvSpPr>
          <p:nvPr>
            <p:ph idx="1"/>
          </p:nvPr>
        </p:nvSpPr>
        <p:spPr>
          <a:xfrm>
            <a:off x="881150" y="1600200"/>
            <a:ext cx="3175462" cy="5257800"/>
          </a:xfrm>
        </p:spPr>
        <p:txBody>
          <a:bodyPr>
            <a:normAutofit/>
          </a:bodyPr>
          <a:lstStyle/>
          <a:p>
            <a:r>
              <a:rPr lang="en-US" sz="2800" dirty="0">
                <a:latin typeface="+mn-lt"/>
              </a:rPr>
              <a:t>Give frequent, ungraded feedback to guide student development and   re-direct efforts</a:t>
            </a:r>
          </a:p>
          <a:p>
            <a:r>
              <a:rPr lang="en-US" sz="2800" dirty="0">
                <a:latin typeface="+mn-lt"/>
              </a:rPr>
              <a:t>Require demonstration of skills/learning</a:t>
            </a:r>
            <a:endParaRPr lang="en-US" sz="2800" i="1" dirty="0">
              <a:latin typeface="+mn-lt"/>
            </a:endParaRPr>
          </a:p>
          <a:p>
            <a:endParaRPr lang="en-US" dirty="0">
              <a:latin typeface="+mn-lt"/>
            </a:endParaRPr>
          </a:p>
          <a:p>
            <a:pPr lvl="1"/>
            <a:endParaRPr lang="en-US" dirty="0">
              <a:latin typeface="+mn-lt"/>
            </a:endParaRPr>
          </a:p>
          <a:p>
            <a:endParaRPr lang="en-US" dirty="0">
              <a:latin typeface="+mn-lt"/>
            </a:endParaRPr>
          </a:p>
          <a:p>
            <a:endParaRPr lang="en-US" dirty="0">
              <a:latin typeface="+mn-lt"/>
            </a:endParaRPr>
          </a:p>
          <a:p>
            <a:endParaRPr lang="en-US" dirty="0">
              <a:latin typeface="+mn-lt"/>
            </a:endParaRPr>
          </a:p>
        </p:txBody>
      </p:sp>
      <p:graphicFrame>
        <p:nvGraphicFramePr>
          <p:cNvPr id="4" name="Diagram 3"/>
          <p:cNvGraphicFramePr/>
          <p:nvPr>
            <p:extLst>
              <p:ext uri="{D42A27DB-BD31-4B8C-83A1-F6EECF244321}">
                <p14:modId xmlns:p14="http://schemas.microsoft.com/office/powerpoint/2010/main" val="4159646643"/>
              </p:ext>
            </p:extLst>
          </p:nvPr>
        </p:nvGraphicFramePr>
        <p:xfrm>
          <a:off x="5791200" y="1163782"/>
          <a:ext cx="6229004" cy="5694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3349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LUNCH!!!!!!!</a:t>
            </a:r>
          </a:p>
        </p:txBody>
      </p:sp>
      <p:sp>
        <p:nvSpPr>
          <p:cNvPr id="4" name="Footer Placeholder 3"/>
          <p:cNvSpPr>
            <a:spLocks noGrp="1"/>
          </p:cNvSpPr>
          <p:nvPr>
            <p:ph type="ftr" sz="quarter" idx="11"/>
          </p:nvPr>
        </p:nvSpPr>
        <p:spPr/>
        <p:txBody>
          <a:bodyPr/>
          <a:lstStyle/>
          <a:p>
            <a:pPr>
              <a:defRPr/>
            </a:pPr>
            <a:r>
              <a:rPr lang="en-US" dirty="0">
                <a:ea typeface="ＭＳ Ｐゴシック"/>
              </a:rPr>
              <a:t>© 2013</a:t>
            </a:r>
          </a:p>
        </p:txBody>
      </p:sp>
      <p:sp>
        <p:nvSpPr>
          <p:cNvPr id="5" name="Slide Number Placeholder 4"/>
          <p:cNvSpPr>
            <a:spLocks noGrp="1"/>
          </p:cNvSpPr>
          <p:nvPr>
            <p:ph type="sldNum" sz="quarter" idx="12"/>
          </p:nvPr>
        </p:nvSpPr>
        <p:spPr/>
        <p:txBody>
          <a:bodyPr/>
          <a:lstStyle/>
          <a:p>
            <a:pPr>
              <a:defRPr/>
            </a:pPr>
            <a:fld id="{ED7F8A46-B76E-4143-BA0E-01274B9E1CA7}" type="slidenum">
              <a:rPr lang="en-US" smtClean="0">
                <a:ea typeface="ＭＳ Ｐゴシック"/>
              </a:rPr>
              <a:pPr>
                <a:defRPr/>
              </a:pPr>
              <a:t>99</a:t>
            </a:fld>
            <a:endParaRPr lang="en-US" dirty="0">
              <a:ea typeface="ＭＳ Ｐゴシック"/>
            </a:endParaRPr>
          </a:p>
        </p:txBody>
      </p:sp>
      <p:pic>
        <p:nvPicPr>
          <p:cNvPr id="6" name="Picture 5"/>
          <p:cNvPicPr>
            <a:picLocks noChangeAspect="1"/>
          </p:cNvPicPr>
          <p:nvPr/>
        </p:nvPicPr>
        <p:blipFill>
          <a:blip r:embed="rId2"/>
          <a:stretch>
            <a:fillRect/>
          </a:stretch>
        </p:blipFill>
        <p:spPr>
          <a:xfrm>
            <a:off x="2057400" y="457200"/>
            <a:ext cx="7924800" cy="5715000"/>
          </a:xfrm>
          <a:prstGeom prst="rect">
            <a:avLst/>
          </a:prstGeom>
        </p:spPr>
      </p:pic>
    </p:spTree>
    <p:extLst>
      <p:ext uri="{BB962C8B-B14F-4D97-AF65-F5344CB8AC3E}">
        <p14:creationId xmlns:p14="http://schemas.microsoft.com/office/powerpoint/2010/main" val="712572435"/>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CCRS-GTL-RTI_PowerPoint_Template_032515">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642AD579-5F79-444B-9560-7906B6C462D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as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8D5078A5-B924-45D9-8973-BFEF95FE689B}"/>
    </a:ext>
  </a:extLst>
</a:theme>
</file>

<file path=ppt/theme/theme3.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FC73156E-F84E-449D-96E8-97F5867C6620}"/>
    </a:ext>
  </a:extLst>
</a:theme>
</file>

<file path=ppt/theme/theme4.xml><?xml version="1.0" encoding="utf-8"?>
<a:theme xmlns:a="http://schemas.openxmlformats.org/drawingml/2006/main" name="3_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B0C5E9AD-DEFF-4200-881B-E221A247BA99}"/>
    </a:ext>
  </a:extLst>
</a:theme>
</file>

<file path=ppt/theme/theme5.xml><?xml version="1.0" encoding="utf-8"?>
<a:theme xmlns:a="http://schemas.openxmlformats.org/drawingml/2006/main" name="4_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B0C5E9AD-DEFF-4200-881B-E221A247BA99}"/>
    </a:ext>
  </a:extLst>
</a:theme>
</file>

<file path=ppt/theme/theme6.xml><?xml version="1.0" encoding="utf-8"?>
<a:theme xmlns:a="http://schemas.openxmlformats.org/drawingml/2006/main" name="5_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B0C5E9AD-DEFF-4200-881B-E221A247BA99}"/>
    </a:ext>
  </a:extLst>
</a:theme>
</file>

<file path=ppt/theme/theme7.xml><?xml version="1.0" encoding="utf-8"?>
<a:theme xmlns:a="http://schemas.openxmlformats.org/drawingml/2006/main" name="1_Bas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8D5078A5-B924-45D9-8973-BFEF95FE689B}"/>
    </a:ext>
  </a:extLst>
</a:theme>
</file>

<file path=ppt/theme/theme8.xml><?xml version="1.0" encoding="utf-8"?>
<a:theme xmlns:a="http://schemas.openxmlformats.org/drawingml/2006/main" name="2_Bas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CRS-GTL-RTI_PowerPoint_Template_032515" id="{AB91C718-74E7-40B5-AAB3-3DFAE9424AC8}" vid="{8D5078A5-B924-45D9-8973-BFEF95FE689B}"/>
    </a:ext>
  </a:extLst>
</a:theme>
</file>

<file path=ppt/theme/theme9.xml><?xml version="1.0" encoding="utf-8"?>
<a:theme xmlns:a="http://schemas.openxmlformats.org/drawingml/2006/main" name="Urban">
  <a:themeElements>
    <a:clrScheme name="Custom 7">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4617B"/>
      </a:hlink>
      <a:folHlink>
        <a:srgbClr val="7030A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10848</TotalTime>
  <Words>14613</Words>
  <Application>Microsoft Macintosh PowerPoint</Application>
  <PresentationFormat>Custom</PresentationFormat>
  <Paragraphs>1902</Paragraphs>
  <Slides>178</Slides>
  <Notes>150</Notes>
  <HiddenSlides>0</HiddenSlides>
  <MMClips>1</MMClips>
  <ScaleCrop>false</ScaleCrop>
  <HeadingPairs>
    <vt:vector size="6" baseType="variant">
      <vt:variant>
        <vt:lpstr>Theme</vt:lpstr>
      </vt:variant>
      <vt:variant>
        <vt:i4>9</vt:i4>
      </vt:variant>
      <vt:variant>
        <vt:lpstr>Links</vt:lpstr>
      </vt:variant>
      <vt:variant>
        <vt:i4>1</vt:i4>
      </vt:variant>
      <vt:variant>
        <vt:lpstr>Slide Titles</vt:lpstr>
      </vt:variant>
      <vt:variant>
        <vt:i4>178</vt:i4>
      </vt:variant>
    </vt:vector>
  </HeadingPairs>
  <TitlesOfParts>
    <vt:vector size="188" baseType="lpstr">
      <vt:lpstr>CCRS-GTL-RTI_PowerPoint_Template_032515</vt:lpstr>
      <vt:lpstr>Basic</vt:lpstr>
      <vt:lpstr>Divider Master</vt:lpstr>
      <vt:lpstr>3_Contact</vt:lpstr>
      <vt:lpstr>4_Contact</vt:lpstr>
      <vt:lpstr>5_Contact</vt:lpstr>
      <vt:lpstr>1_Basic</vt:lpstr>
      <vt:lpstr>2_Basic</vt:lpstr>
      <vt:lpstr>Urban</vt:lpstr>
      <vt:lpstr>\\192.168.0.14\cc\Adult Ed Work\Lone Star\bigchief2\cc\DTI\Trainings\bigchief2\cc\DTI\Trainings\web-1\generalwebstaging\college\abepds\???</vt:lpstr>
      <vt:lpstr> ARKANSAS  Adult Career Pathways: Institute 4</vt:lpstr>
      <vt:lpstr>The Contextualized Classroom</vt:lpstr>
      <vt:lpstr>Welcome Back!</vt:lpstr>
      <vt:lpstr>Region Updates: Challenges &amp; Ah-Ha’s</vt:lpstr>
      <vt:lpstr>Roundtables: Central</vt:lpstr>
      <vt:lpstr>Getting the Most Out of Your Day!</vt:lpstr>
      <vt:lpstr>Did you bring your lesson plan?</vt:lpstr>
      <vt:lpstr>Topics</vt:lpstr>
      <vt:lpstr>PowerPoint Presentation</vt:lpstr>
      <vt:lpstr>Teamwork materials </vt:lpstr>
      <vt:lpstr>Teamwork materials </vt:lpstr>
      <vt:lpstr>Y’all Have 5 Minutes to Negotiate Roles </vt:lpstr>
      <vt:lpstr>Go to page 4 -       and your scenario is . . . 1, 2, 3 </vt:lpstr>
      <vt:lpstr>DON’T READ IT YET!</vt:lpstr>
      <vt:lpstr>Organizing critical thinking </vt:lpstr>
      <vt:lpstr>Organizing critical thinking </vt:lpstr>
      <vt:lpstr>Organizing critical thinking </vt:lpstr>
      <vt:lpstr>Organizing critical thinking </vt:lpstr>
      <vt:lpstr>Organizing critical thinking </vt:lpstr>
      <vt:lpstr>Contextual learning as a learner</vt:lpstr>
      <vt:lpstr>Complete the chart</vt:lpstr>
      <vt:lpstr>25 Minutes to Complete</vt:lpstr>
      <vt:lpstr>Organizing critical thinking </vt:lpstr>
      <vt:lpstr>      Tell it in 2!</vt:lpstr>
      <vt:lpstr>Reflection in 5 </vt:lpstr>
      <vt:lpstr>Flipping Out in 5 </vt:lpstr>
      <vt:lpstr>Let’s Talk!</vt:lpstr>
      <vt:lpstr>Time for self reflection . . . </vt:lpstr>
      <vt:lpstr>Identify …</vt:lpstr>
      <vt:lpstr>Identify …</vt:lpstr>
      <vt:lpstr>Identify …</vt:lpstr>
      <vt:lpstr>What is your role within a Career Pathways system?</vt:lpstr>
      <vt:lpstr>PowerPoint Presentation</vt:lpstr>
      <vt:lpstr>What we know about how we learn</vt:lpstr>
      <vt:lpstr>What we know about how we learn</vt:lpstr>
      <vt:lpstr>The brain….</vt:lpstr>
      <vt:lpstr>The brain….</vt:lpstr>
      <vt:lpstr>Research</vt:lpstr>
      <vt:lpstr>David Kolb</vt:lpstr>
      <vt:lpstr>“The Learning Styles Guy”</vt:lpstr>
      <vt:lpstr>“The Learning Styles Guy”</vt:lpstr>
      <vt:lpstr>Research</vt:lpstr>
      <vt:lpstr>PowerPoint Presentation</vt:lpstr>
      <vt:lpstr>PowerPoint Presentation</vt:lpstr>
      <vt:lpstr>Learn This! </vt:lpstr>
      <vt:lpstr>PowerPoint Presentation</vt:lpstr>
      <vt:lpstr>PowerPoint Presentation</vt:lpstr>
      <vt:lpstr>Ready to go again?</vt:lpstr>
      <vt:lpstr> Lesson . . .   You have  5 seconds  to memorize  the next screen.</vt:lpstr>
      <vt:lpstr>PowerPoint Presentation</vt:lpstr>
      <vt:lpstr>TEST   Repeat the list  to the person  next to you.</vt:lpstr>
      <vt:lpstr>One more try . . . </vt:lpstr>
      <vt:lpstr>  </vt:lpstr>
      <vt:lpstr>Repeat the sentence to your neighbor.</vt:lpstr>
      <vt:lpstr>Meaning comes from INTERACTION between the individual and the material, and the CONTEXT of the use.</vt:lpstr>
      <vt:lpstr>In Context</vt:lpstr>
      <vt:lpstr>And the answer is?</vt:lpstr>
      <vt:lpstr>Research</vt:lpstr>
      <vt:lpstr>PowerPoint Presentation</vt:lpstr>
      <vt:lpstr>Multiple Intelligences</vt:lpstr>
      <vt:lpstr>9 Intelligences Go to page 6</vt:lpstr>
      <vt:lpstr>What’s Your Fingerprint?</vt:lpstr>
      <vt:lpstr>On Page 6, record your #1, #2, and #3  strongest intelligences.</vt:lpstr>
      <vt:lpstr> What observations might you draw related to your strongest intelligence and how you currently deliver instruction?  </vt:lpstr>
      <vt:lpstr>Connecting Knowledge &amp; Application</vt:lpstr>
      <vt:lpstr>How do we reach more students?</vt:lpstr>
      <vt:lpstr>How do we reach more students?</vt:lpstr>
      <vt:lpstr>Webb’s “Depth of Knowledge”</vt:lpstr>
      <vt:lpstr>Webb’s Depth of Knowledge</vt:lpstr>
      <vt:lpstr>The “Pad”agogy Wheel*</vt:lpstr>
      <vt:lpstr>PowerPoint Presentation</vt:lpstr>
      <vt:lpstr>Think point </vt:lpstr>
      <vt:lpstr>They are ALL </vt:lpstr>
      <vt:lpstr>Active Learning within  Career Pathways</vt:lpstr>
      <vt:lpstr>Employability Skills Framework</vt:lpstr>
      <vt:lpstr>What is contextual teaching?</vt:lpstr>
      <vt:lpstr>What is contextual teaching?</vt:lpstr>
      <vt:lpstr>The contextual approach recognizes that:</vt:lpstr>
      <vt:lpstr>The teacher role</vt:lpstr>
      <vt:lpstr>The student role</vt:lpstr>
      <vt:lpstr>Classroom methods</vt:lpstr>
      <vt:lpstr>Four basic premises of  contextual learning</vt:lpstr>
      <vt:lpstr>Promising practices in contextual learning…</vt:lpstr>
      <vt:lpstr>Promising practices in contextual learning…</vt:lpstr>
      <vt:lpstr>Promising practices in contextual learning…</vt:lpstr>
      <vt:lpstr>Curriculum integration models</vt:lpstr>
      <vt:lpstr>Advanced ACP Curriculum Integration Models</vt:lpstr>
      <vt:lpstr>CONTEXTUAL TEACHING PRACTICES</vt:lpstr>
      <vt:lpstr>Learning Objectives</vt:lpstr>
      <vt:lpstr>Contextual learning reminders</vt:lpstr>
      <vt:lpstr>The Contextual Approach Supports Best Practices for Reaching Adult Learners</vt:lpstr>
      <vt:lpstr>The CTL Classroom Environment:  The Instructor Role</vt:lpstr>
      <vt:lpstr>The CTL Classroom Environment:  The Learner Role</vt:lpstr>
      <vt:lpstr>The CTL Classroom Environment:  Teaching Methods</vt:lpstr>
      <vt:lpstr>Stop and Share </vt:lpstr>
      <vt:lpstr>Before we move on..</vt:lpstr>
      <vt:lpstr>Contextual learning reminders – Pg. 9 review</vt:lpstr>
      <vt:lpstr>Authentic assessments</vt:lpstr>
      <vt:lpstr>LUNCH!!!!!!!</vt:lpstr>
      <vt:lpstr>Teaching &amp; Technology Tools </vt:lpstr>
      <vt:lpstr>PowerPoint Presentation</vt:lpstr>
      <vt:lpstr>Media as emotional hook </vt:lpstr>
      <vt:lpstr>Table Talk </vt:lpstr>
      <vt:lpstr>PowerPoint Presentation</vt:lpstr>
      <vt:lpstr>PowerPoint Presentation</vt:lpstr>
      <vt:lpstr>PowerPoint Presentation</vt:lpstr>
      <vt:lpstr>Career Pathways Goals</vt:lpstr>
      <vt:lpstr>PowerPoint Presentation</vt:lpstr>
      <vt:lpstr>16 Career Clusters = Broad Industry Sectors</vt:lpstr>
      <vt:lpstr>ACTIVITY:  Clusters In The News</vt:lpstr>
      <vt:lpstr>Career clusters model </vt:lpstr>
      <vt:lpstr>Career Pathways Components</vt:lpstr>
      <vt:lpstr>Career Pathways Components</vt:lpstr>
      <vt:lpstr>How does ABE/ASE/ESL content fit with career pathways?</vt:lpstr>
      <vt:lpstr>Minnesota sample lesson</vt:lpstr>
      <vt:lpstr>PowerPoint Presentation</vt:lpstr>
      <vt:lpstr>PowerPoint Presentation</vt:lpstr>
      <vt:lpstr>PowerPoint Presentation</vt:lpstr>
      <vt:lpstr>PowerPoint Presentation</vt:lpstr>
      <vt:lpstr>Before we move on…</vt:lpstr>
      <vt:lpstr>CHARACTERISTICS OF CONTEXTUAL CURRICULA: WHAT ARE WE LOOKING FOR?</vt:lpstr>
      <vt:lpstr>Session 4: Learning Objectives</vt:lpstr>
      <vt:lpstr>Characteristics to Examine in Existing Lessons— “Unpacking”</vt:lpstr>
      <vt:lpstr>Characteristic 1: Workplace Context</vt:lpstr>
      <vt:lpstr>Facilitation of learning in context may be structured in many different ways, for example: </vt:lpstr>
      <vt:lpstr>Characteristic 2: Relevance to Career Pathways</vt:lpstr>
      <vt:lpstr>16 Career Clusters</vt:lpstr>
      <vt:lpstr>Do You Know…?</vt:lpstr>
      <vt:lpstr>Characteristic 3: Three Fundamental Skill Sets</vt:lpstr>
      <vt:lpstr>Characteristic 3: Three Fundamental Skill Sets</vt:lpstr>
      <vt:lpstr>Characteristic 3: Three Fundamental Skill Sets</vt:lpstr>
      <vt:lpstr>Employability Skills Framework</vt:lpstr>
      <vt:lpstr>PowerPoint Presentation</vt:lpstr>
      <vt:lpstr>Characteristic 4: Learner Engagement Strategies</vt:lpstr>
      <vt:lpstr>Before we move on…</vt:lpstr>
      <vt:lpstr>UNPACKING THREE LESSONS TO FIND THE KEY CHARACTERISTICS</vt:lpstr>
      <vt:lpstr>Session 5: Learning Objectives</vt:lpstr>
      <vt:lpstr>Literacy Information and Communication System</vt:lpstr>
      <vt:lpstr>Literacy Information and Communication System</vt:lpstr>
      <vt:lpstr>PowerPoint Presentation</vt:lpstr>
      <vt:lpstr>Resource 1: Washington ABE Contextual Math</vt:lpstr>
      <vt:lpstr>Washington ABE Math Excerpt: Gas Prices and Capacity Scenario</vt:lpstr>
      <vt:lpstr>Washington ABE Math Excerpt:  Fuel Consumption</vt:lpstr>
      <vt:lpstr>Unpacking Washington ABE Math</vt:lpstr>
      <vt:lpstr>Unpacking Washington ABE Math Characteristic #3: The fundamentals</vt:lpstr>
      <vt:lpstr>Unpacking Washington ABE Math (continued)</vt:lpstr>
      <vt:lpstr>Before we move on…</vt:lpstr>
      <vt:lpstr>Why Use Contextual Strategies?</vt:lpstr>
      <vt:lpstr>Why use contextual strategies?</vt:lpstr>
      <vt:lpstr>UNPACKING CURRICULA:  YOUR TURN!   (SMALL GROUP ACTIVITY)</vt:lpstr>
      <vt:lpstr>Session 6: Learning Objectives</vt:lpstr>
      <vt:lpstr>Instructions for Group Activity</vt:lpstr>
      <vt:lpstr>Resources for Unpacking by Small Groups</vt:lpstr>
      <vt:lpstr>Template for Unpacking ACP Resource</vt:lpstr>
      <vt:lpstr>Instructions for Group Activity</vt:lpstr>
      <vt:lpstr>Stop and Share:</vt:lpstr>
      <vt:lpstr>ACTIVITY: Real World Assignments Page 15 in your workbook</vt:lpstr>
      <vt:lpstr>Contextualizing YOUR Lesson Plan </vt:lpstr>
      <vt:lpstr>Contextualizing Your Lesson</vt:lpstr>
      <vt:lpstr>Contextual lesson plan </vt:lpstr>
      <vt:lpstr>Contextual lesson plan </vt:lpstr>
      <vt:lpstr>Get Ready, Get Set, Let’s CONTEXTUALIZE!</vt:lpstr>
      <vt:lpstr>Pair Share </vt:lpstr>
      <vt:lpstr>For Further Study: Free Contextualized Materials</vt:lpstr>
      <vt:lpstr>For Further Study:  Research</vt:lpstr>
      <vt:lpstr>Integrated Instructional Planning </vt:lpstr>
      <vt:lpstr>PowerPoint Presentation</vt:lpstr>
      <vt:lpstr>Resources and Examples from K-12</vt:lpstr>
      <vt:lpstr>Step 1: Create Curriculum Map</vt:lpstr>
      <vt:lpstr>Practice: Let’s Co-create a Map </vt:lpstr>
      <vt:lpstr>Curriculum Map</vt:lpstr>
      <vt:lpstr>Step 2: Organize Instructional Units</vt:lpstr>
      <vt:lpstr>PowerPoint Presentation</vt:lpstr>
      <vt:lpstr>PowerPoint Presentation</vt:lpstr>
      <vt:lpstr>PowerPoint Presentation</vt:lpstr>
      <vt:lpstr>Activity: Share Curriculum Maps</vt:lpstr>
      <vt:lpstr>Before we wrap up…</vt:lpstr>
      <vt:lpstr>Resources &amp;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Carson</dc:creator>
  <cp:lastModifiedBy>Elizabeth Livings-Eassa</cp:lastModifiedBy>
  <cp:revision>176</cp:revision>
  <dcterms:created xsi:type="dcterms:W3CDTF">2015-10-13T19:43:46Z</dcterms:created>
  <dcterms:modified xsi:type="dcterms:W3CDTF">2016-07-27T02:46:10Z</dcterms:modified>
</cp:coreProperties>
</file>