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7" r:id="rId4"/>
    <p:sldMasterId id="2147483690" r:id="rId5"/>
    <p:sldMasterId id="2147483717" r:id="rId6"/>
  </p:sldMasterIdLst>
  <p:notesMasterIdLst>
    <p:notesMasterId r:id="rId86"/>
  </p:notesMasterIdLst>
  <p:sldIdLst>
    <p:sldId id="430" r:id="rId7"/>
    <p:sldId id="257" r:id="rId8"/>
    <p:sldId id="258" r:id="rId9"/>
    <p:sldId id="350" r:id="rId10"/>
    <p:sldId id="432" r:id="rId11"/>
    <p:sldId id="433" r:id="rId12"/>
    <p:sldId id="434" r:id="rId13"/>
    <p:sldId id="435" r:id="rId14"/>
    <p:sldId id="436" r:id="rId15"/>
    <p:sldId id="437" r:id="rId16"/>
    <p:sldId id="438" r:id="rId17"/>
    <p:sldId id="439" r:id="rId18"/>
    <p:sldId id="440" r:id="rId19"/>
    <p:sldId id="354" r:id="rId20"/>
    <p:sldId id="442" r:id="rId21"/>
    <p:sldId id="443" r:id="rId22"/>
    <p:sldId id="444" r:id="rId23"/>
    <p:sldId id="445" r:id="rId24"/>
    <p:sldId id="352" r:id="rId25"/>
    <p:sldId id="431" r:id="rId26"/>
    <p:sldId id="353" r:id="rId27"/>
    <p:sldId id="355" r:id="rId28"/>
    <p:sldId id="356" r:id="rId29"/>
    <p:sldId id="360" r:id="rId30"/>
    <p:sldId id="361" r:id="rId31"/>
    <p:sldId id="362" r:id="rId32"/>
    <p:sldId id="363" r:id="rId33"/>
    <p:sldId id="364" r:id="rId34"/>
    <p:sldId id="365" r:id="rId35"/>
    <p:sldId id="366" r:id="rId36"/>
    <p:sldId id="369" r:id="rId37"/>
    <p:sldId id="370" r:id="rId38"/>
    <p:sldId id="371" r:id="rId39"/>
    <p:sldId id="372" r:id="rId40"/>
    <p:sldId id="374" r:id="rId41"/>
    <p:sldId id="375" r:id="rId42"/>
    <p:sldId id="376" r:id="rId43"/>
    <p:sldId id="427" r:id="rId44"/>
    <p:sldId id="377" r:id="rId45"/>
    <p:sldId id="378" r:id="rId46"/>
    <p:sldId id="379" r:id="rId47"/>
    <p:sldId id="381" r:id="rId48"/>
    <p:sldId id="382" r:id="rId49"/>
    <p:sldId id="390" r:id="rId50"/>
    <p:sldId id="388" r:id="rId51"/>
    <p:sldId id="389" r:id="rId52"/>
    <p:sldId id="392" r:id="rId53"/>
    <p:sldId id="446" r:id="rId54"/>
    <p:sldId id="387" r:id="rId55"/>
    <p:sldId id="395" r:id="rId56"/>
    <p:sldId id="396" r:id="rId57"/>
    <p:sldId id="397" r:id="rId58"/>
    <p:sldId id="401" r:id="rId59"/>
    <p:sldId id="402" r:id="rId60"/>
    <p:sldId id="403" r:id="rId61"/>
    <p:sldId id="404" r:id="rId62"/>
    <p:sldId id="405" r:id="rId63"/>
    <p:sldId id="406" r:id="rId64"/>
    <p:sldId id="408" r:id="rId65"/>
    <p:sldId id="409" r:id="rId66"/>
    <p:sldId id="410" r:id="rId67"/>
    <p:sldId id="411" r:id="rId68"/>
    <p:sldId id="412" r:id="rId69"/>
    <p:sldId id="413" r:id="rId70"/>
    <p:sldId id="414" r:id="rId71"/>
    <p:sldId id="415" r:id="rId72"/>
    <p:sldId id="416" r:id="rId73"/>
    <p:sldId id="417" r:id="rId74"/>
    <p:sldId id="418" r:id="rId75"/>
    <p:sldId id="419" r:id="rId76"/>
    <p:sldId id="420" r:id="rId77"/>
    <p:sldId id="421" r:id="rId78"/>
    <p:sldId id="426" r:id="rId79"/>
    <p:sldId id="423" r:id="rId80"/>
    <p:sldId id="332" r:id="rId81"/>
    <p:sldId id="333" r:id="rId82"/>
    <p:sldId id="335" r:id="rId83"/>
    <p:sldId id="334" r:id="rId84"/>
    <p:sldId id="42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395" autoAdjust="0"/>
  </p:normalViewPr>
  <p:slideViewPr>
    <p:cSldViewPr snapToGrid="0">
      <p:cViewPr varScale="1">
        <p:scale>
          <a:sx n="88" d="100"/>
          <a:sy n="88" d="100"/>
        </p:scale>
        <p:origin x="451" y="72"/>
      </p:cViewPr>
      <p:guideLst>
        <p:guide orient="horz" pos="2160"/>
        <p:guide pos="3840"/>
      </p:guideLst>
    </p:cSldViewPr>
  </p:slideViewPr>
  <p:notesTextViewPr>
    <p:cViewPr>
      <p:scale>
        <a:sx n="1" d="1"/>
        <a:sy n="1" d="1"/>
      </p:scale>
      <p:origin x="0" y="0"/>
    </p:cViewPr>
  </p:notesTextViewPr>
  <p:sorterViewPr>
    <p:cViewPr>
      <p:scale>
        <a:sx n="200" d="100"/>
        <a:sy n="200" d="100"/>
      </p:scale>
      <p:origin x="0" y="7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13900-A4CD-4D36-B23F-B80631F8C116}" type="datetimeFigureOut">
              <a:rPr lang="en-US" smtClean="0"/>
              <a:t>8/1/2016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44B76-8B34-42CE-B20E-BCB2C7984F67}" type="slidenum">
              <a:rPr lang="en-US" smtClean="0"/>
              <a:t>‹#›</a:t>
            </a:fld>
            <a:endParaRPr lang="en-US"/>
          </a:p>
        </p:txBody>
      </p:sp>
    </p:spTree>
    <p:extLst>
      <p:ext uri="{BB962C8B-B14F-4D97-AF65-F5344CB8AC3E}">
        <p14:creationId xmlns:p14="http://schemas.microsoft.com/office/powerpoint/2010/main" val="210871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te.ed.gov/docs/POSLocalImplementationTool-9-14-10.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te.ed.gov/docs/POSLocalImplementationTool-9-14-10.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65175-B1FE-4431-82B6-7E0D45600BAB}"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03691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142D591C-4257-604F-AB43-977B9AB3B897}" type="slidenum">
              <a:rPr lang="en-US" sz="1200">
                <a:solidFill>
                  <a:srgbClr val="000000"/>
                </a:solidFill>
              </a:rPr>
              <a:pPr eaLnBrk="1" hangingPunct="1"/>
              <a:t>15</a:t>
            </a:fld>
            <a:endParaRPr lang="en-US" sz="1200" dirty="0">
              <a:solidFill>
                <a:srgbClr val="000000"/>
              </a:solidFill>
            </a:endParaRPr>
          </a:p>
        </p:txBody>
      </p:sp>
      <p:sp>
        <p:nvSpPr>
          <p:cNvPr id="160771" name="Rectangle 2"/>
          <p:cNvSpPr>
            <a:spLocks noGrp="1" noRot="1" noChangeAspect="1" noChangeArrowheads="1" noTextEdit="1"/>
          </p:cNvSpPr>
          <p:nvPr>
            <p:ph type="sldImg"/>
          </p:nvPr>
        </p:nvSpPr>
        <p:spPr>
          <a:xfrm>
            <a:off x="384175" y="685800"/>
            <a:ext cx="6091238" cy="3427413"/>
          </a:xfrm>
          <a:ln/>
        </p:spPr>
      </p:sp>
      <p:sp>
        <p:nvSpPr>
          <p:cNvPr id="160772" name="Rectangle 3"/>
          <p:cNvSpPr>
            <a:spLocks noGrp="1" noChangeArrowheads="1"/>
          </p:cNvSpPr>
          <p:nvPr>
            <p:ph type="body" idx="1"/>
          </p:nvPr>
        </p:nvSpPr>
        <p:spPr>
          <a:xfrm>
            <a:off x="914400" y="4345757"/>
            <a:ext cx="5029200" cy="411322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charset="0"/>
                <a:cs typeface="Arial" charset="0"/>
              </a:rPr>
              <a:t>The cost of </a:t>
            </a:r>
            <a:r>
              <a:rPr lang="en-US" dirty="0">
                <a:latin typeface="Arial" charset="0"/>
                <a:cs typeface="Arial" charset="0"/>
              </a:rPr>
              <a:t>NOT</a:t>
            </a:r>
            <a:r>
              <a:rPr lang="en-US" b="1" dirty="0">
                <a:latin typeface="Arial" charset="0"/>
                <a:cs typeface="Arial" charset="0"/>
              </a:rPr>
              <a:t> providing career guidance is exorbitant . . . .</a:t>
            </a:r>
          </a:p>
          <a:p>
            <a:pPr lvl="2" eaLnBrk="1" hangingPunct="1"/>
            <a:r>
              <a:rPr lang="en-US" b="1" dirty="0">
                <a:latin typeface="Arial" charset="0"/>
                <a:ea typeface="Arial" charset="0"/>
                <a:cs typeface="Arial" charset="0"/>
              </a:rPr>
              <a:t> </a:t>
            </a:r>
            <a:r>
              <a:rPr lang="en-US" dirty="0">
                <a:latin typeface="Arial" charset="0"/>
                <a:ea typeface="Arial" charset="0"/>
                <a:cs typeface="Arial" charset="0"/>
              </a:rPr>
              <a:t>High PS Tuition!</a:t>
            </a:r>
          </a:p>
          <a:p>
            <a:pPr lvl="2" eaLnBrk="1" hangingPunct="1"/>
            <a:r>
              <a:rPr lang="en-US" dirty="0">
                <a:latin typeface="Arial" charset="0"/>
                <a:ea typeface="Arial" charset="0"/>
                <a:cs typeface="Arial" charset="0"/>
              </a:rPr>
              <a:t> Lost DREAMS</a:t>
            </a:r>
          </a:p>
          <a:p>
            <a:pPr lvl="2" eaLnBrk="1" hangingPunct="1"/>
            <a:endParaRPr lang="en-US" dirty="0">
              <a:latin typeface="Arial" charset="0"/>
              <a:ea typeface="Arial" charset="0"/>
              <a:cs typeface="Arial" charset="0"/>
            </a:endParaRPr>
          </a:p>
          <a:p>
            <a:pPr eaLnBrk="1" hangingPunct="1"/>
            <a:r>
              <a:rPr lang="en-US" sz="1400" dirty="0">
                <a:latin typeface="Arial Black" charset="0"/>
                <a:cs typeface="Arial" charset="0"/>
              </a:rPr>
              <a:t>Effective Career Guidance . . .</a:t>
            </a:r>
          </a:p>
          <a:p>
            <a:pPr lvl="1" eaLnBrk="1" hangingPunct="1">
              <a:spcBef>
                <a:spcPct val="35000"/>
              </a:spcBef>
            </a:pPr>
            <a:r>
              <a:rPr lang="en-US" b="1" dirty="0">
                <a:solidFill>
                  <a:srgbClr val="0066CC"/>
                </a:solidFill>
                <a:latin typeface="Arial" charset="0"/>
                <a:ea typeface="Arial" charset="0"/>
                <a:cs typeface="Arial" charset="0"/>
              </a:rPr>
              <a:t>Helps students attain ACADEMIC COMPETENCE through meaningful educational opportunities</a:t>
            </a:r>
          </a:p>
          <a:p>
            <a:pPr lvl="1" eaLnBrk="1" hangingPunct="1">
              <a:spcBef>
                <a:spcPct val="35000"/>
              </a:spcBef>
            </a:pPr>
            <a:r>
              <a:rPr lang="en-US" b="1" dirty="0">
                <a:latin typeface="Arial" charset="0"/>
                <a:ea typeface="Arial" charset="0"/>
                <a:cs typeface="Arial" charset="0"/>
              </a:rPr>
              <a:t>REDUCES and may even eliminate the cost of remediation</a:t>
            </a:r>
          </a:p>
          <a:p>
            <a:pPr lvl="1" eaLnBrk="1" hangingPunct="1">
              <a:spcBef>
                <a:spcPct val="35000"/>
              </a:spcBef>
            </a:pPr>
            <a:r>
              <a:rPr lang="en-US" b="1" dirty="0">
                <a:solidFill>
                  <a:srgbClr val="0066CC"/>
                </a:solidFill>
                <a:latin typeface="Arial" charset="0"/>
                <a:ea typeface="Arial" charset="0"/>
                <a:cs typeface="Arial" charset="0"/>
              </a:rPr>
              <a:t>Enhances students</a:t>
            </a:r>
            <a:r>
              <a:rPr lang="ja-JP" altLang="en-US" b="1" dirty="0">
                <a:solidFill>
                  <a:srgbClr val="0066CC"/>
                </a:solidFill>
                <a:latin typeface="Arial" charset="0"/>
                <a:ea typeface="Arial" charset="0"/>
                <a:cs typeface="Arial" charset="0"/>
              </a:rPr>
              <a:t>’</a:t>
            </a:r>
            <a:r>
              <a:rPr lang="en-US" b="1" dirty="0">
                <a:solidFill>
                  <a:srgbClr val="0066CC"/>
                </a:solidFill>
                <a:latin typeface="Arial" charset="0"/>
                <a:ea typeface="Arial" charset="0"/>
                <a:cs typeface="Arial" charset="0"/>
              </a:rPr>
              <a:t> ability to pass HIGH STAKES assessments</a:t>
            </a:r>
            <a:endParaRPr lang="en-US" dirty="0">
              <a:solidFill>
                <a:srgbClr val="0066CC"/>
              </a:solidFill>
              <a:latin typeface="Arial" charset="0"/>
              <a:ea typeface="Arial" charset="0"/>
              <a:cs typeface="Arial" charset="0"/>
            </a:endParaRPr>
          </a:p>
          <a:p>
            <a:pPr lvl="2" eaLnBrk="1" hangingPunct="1"/>
            <a:endParaRPr lang="en-US" dirty="0">
              <a:latin typeface="Arial" charset="0"/>
              <a:ea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B32FEBFF-A745-994E-B9FD-EF13754794E1}" type="slidenum">
              <a:rPr lang="en-US" sz="1200">
                <a:solidFill>
                  <a:srgbClr val="000000"/>
                </a:solidFill>
              </a:rPr>
              <a:pPr eaLnBrk="1" hangingPunct="1"/>
              <a:t>16</a:t>
            </a:fld>
            <a:endParaRPr lang="en-US" sz="1200" dirty="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cs typeface="Arial" charset="0"/>
            </a:endParaRPr>
          </a:p>
          <a:p>
            <a:pPr eaLnBrk="1" hangingPunct="1"/>
            <a:endParaRPr lang="en-US" dirty="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70FCC083-61FE-D64E-A9BC-1FE25A8B88E7}" type="slidenum">
              <a:rPr lang="en-US" sz="1200">
                <a:solidFill>
                  <a:srgbClr val="000000"/>
                </a:solidFill>
              </a:rPr>
              <a:pPr eaLnBrk="1" hangingPunct="1"/>
              <a:t>17</a:t>
            </a:fld>
            <a:endParaRPr lang="en-US" sz="1200" dirty="0">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Predictably, parents, students, &amp; teachers overwhelmingly agree that parents are most responsible for encouraging their child to go to college.  But 74% of parents say they are not </a:t>
            </a:r>
            <a:r>
              <a:rPr lang="ja-JP" altLang="en-US">
                <a:latin typeface="Arial" charset="0"/>
                <a:cs typeface="Arial" charset="0"/>
              </a:rPr>
              <a:t>“</a:t>
            </a:r>
            <a:r>
              <a:rPr lang="en-US" dirty="0">
                <a:latin typeface="Arial" charset="0"/>
                <a:cs typeface="Arial" charset="0"/>
              </a:rPr>
              <a:t>very knowledgeable</a:t>
            </a:r>
            <a:r>
              <a:rPr lang="ja-JP" altLang="en-US">
                <a:latin typeface="Arial" charset="0"/>
                <a:cs typeface="Arial" charset="0"/>
              </a:rPr>
              <a:t>”</a:t>
            </a:r>
            <a:r>
              <a:rPr lang="en-US" dirty="0">
                <a:latin typeface="Arial" charset="0"/>
                <a:cs typeface="Arial" charset="0"/>
              </a:rPr>
              <a:t> about where to access information &amp; resources.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Trainer Notes</a:t>
            </a:r>
            <a:r>
              <a:rPr lang="en-US" dirty="0"/>
              <a:t>: </a:t>
            </a:r>
          </a:p>
          <a:p>
            <a:r>
              <a:rPr lang="en-US" dirty="0">
                <a:cs typeface="Microsoft Sans Serif" pitchFamily="34" charset="0"/>
              </a:rPr>
              <a:t>The Office of Vocational and Adult Education (known as OVAE) has issued a Design Framework to clarify/define Program of Study requirements as outlined in the 2006 Perkins legislation. </a:t>
            </a:r>
          </a:p>
          <a:p>
            <a:br>
              <a:rPr lang="en-US" dirty="0">
                <a:cs typeface="Microsoft Sans Serif" pitchFamily="34" charset="0"/>
              </a:rPr>
            </a:br>
            <a:r>
              <a:rPr lang="en-US" dirty="0">
                <a:cs typeface="Microsoft Sans Serif" pitchFamily="34" charset="0"/>
              </a:rPr>
              <a:t>The entire document can be found online at </a:t>
            </a:r>
            <a:r>
              <a:rPr lang="en-US" dirty="0">
                <a:hlinkClick r:id="rId3"/>
              </a:rPr>
              <a:t>http://cte.ed.gov/docs/POSLocalImplementationTool-9-14-10.pdf</a:t>
            </a:r>
            <a:endParaRPr lang="en-US" dirty="0">
              <a:cs typeface="Microsoft Sans Serif" pitchFamily="34" charset="0"/>
            </a:endParaRPr>
          </a:p>
          <a:p>
            <a:endParaRPr lang="en-US" dirty="0">
              <a:cs typeface="Microsoft Sans Serif" pitchFamily="34" charset="0"/>
            </a:endParaRPr>
          </a:p>
          <a:p>
            <a:r>
              <a:rPr lang="en-US" dirty="0">
                <a:cs typeface="Microsoft Sans Serif" pitchFamily="34" charset="0"/>
              </a:rPr>
              <a:t>The document outlines the 10 supporting elements of a Program of Study and provides useful quality assurance markers for each component.  The document also suggests readiness &amp; capacity guidance for each component.  We will be looking at the OVAE Program of Study Design Framework in detail and then provide you time to evaluate your current or proposed Career Pathways at the local, regional or state level.</a:t>
            </a:r>
          </a:p>
          <a:p>
            <a:br>
              <a:rPr lang="en-US" dirty="0">
                <a:cs typeface="Microsoft Sans Serif" pitchFamily="34" charset="0"/>
              </a:rPr>
            </a:br>
            <a:r>
              <a:rPr lang="en-US" dirty="0">
                <a:cs typeface="Microsoft Sans Serif" pitchFamily="34" charset="0"/>
              </a:rPr>
              <a:t>The Framework was developed with input from experts from the field with experience implementing Tech Prep, Career Clusters®/Career Pathways, and career majors. </a:t>
            </a:r>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41851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Trainer Notes</a:t>
            </a:r>
            <a:r>
              <a:rPr lang="en-US" dirty="0"/>
              <a:t>: </a:t>
            </a:r>
          </a:p>
          <a:p>
            <a:r>
              <a:rPr lang="en-US" dirty="0">
                <a:cs typeface="Microsoft Sans Serif" pitchFamily="34" charset="0"/>
              </a:rPr>
              <a:t>The Office of Vocational and Adult Education (known as OVAE) has issued a Design Framework to clarify/define Program of Study requirements as outlined in the 2006 Perkins legislation. </a:t>
            </a:r>
          </a:p>
          <a:p>
            <a:br>
              <a:rPr lang="en-US" dirty="0">
                <a:cs typeface="Microsoft Sans Serif" pitchFamily="34" charset="0"/>
              </a:rPr>
            </a:br>
            <a:r>
              <a:rPr lang="en-US" dirty="0">
                <a:cs typeface="Microsoft Sans Serif" pitchFamily="34" charset="0"/>
              </a:rPr>
              <a:t>The entire document can be found online at </a:t>
            </a:r>
            <a:r>
              <a:rPr lang="en-US" dirty="0">
                <a:hlinkClick r:id="rId3"/>
              </a:rPr>
              <a:t>http://cte.ed.gov/docs/POSLocalImplementationTool-9-14-10.pdf</a:t>
            </a:r>
            <a:endParaRPr lang="en-US" dirty="0">
              <a:cs typeface="Microsoft Sans Serif" pitchFamily="34" charset="0"/>
            </a:endParaRPr>
          </a:p>
          <a:p>
            <a:endParaRPr lang="en-US" dirty="0">
              <a:cs typeface="Microsoft Sans Serif" pitchFamily="34" charset="0"/>
            </a:endParaRPr>
          </a:p>
          <a:p>
            <a:r>
              <a:rPr lang="en-US" dirty="0">
                <a:cs typeface="Microsoft Sans Serif" pitchFamily="34" charset="0"/>
              </a:rPr>
              <a:t>The document outlines the 10 supporting elements of a Program of Study and provides useful quality assurance markers for each component.  The document also suggests readiness &amp; capacity guidance for each component.  We will be looking at the OVAE Program of Study Design Framework in detail and then provide you time to evaluate your current or proposed Career Pathways at the local, regional or state level.</a:t>
            </a:r>
          </a:p>
          <a:p>
            <a:br>
              <a:rPr lang="en-US" dirty="0">
                <a:cs typeface="Microsoft Sans Serif" pitchFamily="34" charset="0"/>
              </a:rPr>
            </a:br>
            <a:r>
              <a:rPr lang="en-US" dirty="0">
                <a:cs typeface="Microsoft Sans Serif" pitchFamily="34" charset="0"/>
              </a:rPr>
              <a:t>The Framework was developed with input from experts from the field with experience implementing Tech Prep, Career Clusters®/Career Pathways, and career majors. </a:t>
            </a:r>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41851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a:noFill/>
          <a:ln/>
        </p:spPr>
        <p:txBody>
          <a:bodyPr/>
          <a:lstStyle/>
          <a:p>
            <a:pPr>
              <a:spcBef>
                <a:spcPct val="0"/>
              </a:spcBef>
            </a:pPr>
            <a:r>
              <a:rPr lang="en-US" u="sng" dirty="0"/>
              <a:t>Trainer Notes</a:t>
            </a:r>
            <a:r>
              <a:rPr lang="en-US" dirty="0"/>
              <a:t>:  CHAPTER 12</a:t>
            </a:r>
            <a:endParaRPr lang="en-US" b="1" i="1" dirty="0">
              <a:ea typeface="ＭＳ Ｐゴシック" charset="-128"/>
              <a:cs typeface="Microsoft Sans Serif" pitchFamily="34" charset="0"/>
            </a:endParaRPr>
          </a:p>
          <a:p>
            <a:pPr>
              <a:spcBef>
                <a:spcPct val="0"/>
              </a:spcBef>
            </a:pPr>
            <a:endParaRPr lang="en-US" sz="1100" dirty="0">
              <a:ea typeface="ＭＳ Ｐゴシック" charset="-128"/>
              <a:cs typeface="Microsoft Sans Serif" pitchFamily="34" charset="0"/>
            </a:endParaRPr>
          </a:p>
          <a:p>
            <a:pPr>
              <a:spcBef>
                <a:spcPct val="0"/>
              </a:spcBef>
            </a:pPr>
            <a:r>
              <a:rPr lang="en-US" sz="1100" dirty="0">
                <a:ea typeface="ＭＳ Ｐゴシック" charset="-128"/>
                <a:cs typeface="Microsoft Sans Serif" pitchFamily="34" charset="0"/>
              </a:rPr>
              <a:t>Guidance counseling and academic advisement help students to make informed decisions about which Program of Study to pursue. Quality programs:  </a:t>
            </a:r>
          </a:p>
          <a:p>
            <a:pPr marL="271714" indent="-271714">
              <a:spcBef>
                <a:spcPts val="594"/>
              </a:spcBef>
              <a:buFont typeface="Arial" pitchFamily="34" charset="0"/>
              <a:buChar char="•"/>
            </a:pPr>
            <a:r>
              <a:rPr lang="en-US" sz="1100" dirty="0">
                <a:ea typeface="ＭＳ Ｐゴシック" charset="-128"/>
                <a:cs typeface="Microsoft Sans Serif" pitchFamily="34" charset="0"/>
              </a:rPr>
              <a:t>Are based on state and /or local guidance and counseling standards</a:t>
            </a:r>
          </a:p>
          <a:p>
            <a:pPr marL="271714" indent="-271714">
              <a:spcBef>
                <a:spcPts val="594"/>
              </a:spcBef>
              <a:buFont typeface="Arial" pitchFamily="34" charset="0"/>
              <a:buChar char="•"/>
            </a:pPr>
            <a:r>
              <a:rPr lang="en-US" sz="1100" dirty="0">
                <a:ea typeface="ＭＳ Ｐゴシック" charset="-128"/>
                <a:cs typeface="Microsoft Sans Serif" pitchFamily="34" charset="0"/>
              </a:rPr>
              <a:t>Ensure that guidance, counseling, and advisement professionals have access to up-to-date info about Program of Study offerings</a:t>
            </a:r>
          </a:p>
          <a:p>
            <a:pPr marL="271714" indent="-271714">
              <a:spcBef>
                <a:spcPts val="594"/>
              </a:spcBef>
              <a:buFont typeface="Arial" pitchFamily="34" charset="0"/>
              <a:buChar char="•"/>
            </a:pPr>
            <a:r>
              <a:rPr lang="en-US" sz="1100" dirty="0">
                <a:ea typeface="ＭＳ Ｐゴシック" charset="-128"/>
                <a:cs typeface="Microsoft Sans Serif" pitchFamily="34" charset="0"/>
              </a:rPr>
              <a:t>Offer information and tools to help students learn about postsecondary and career options, including prerequisites for particular Program of Study</a:t>
            </a:r>
          </a:p>
          <a:p>
            <a:pPr marL="271714" indent="-271714">
              <a:spcBef>
                <a:spcPts val="594"/>
              </a:spcBef>
              <a:buFont typeface="Arial" pitchFamily="34" charset="0"/>
              <a:buChar char="•"/>
            </a:pPr>
            <a:r>
              <a:rPr lang="en-US" sz="1100" dirty="0">
                <a:ea typeface="ＭＳ Ｐゴシック" charset="-128"/>
                <a:cs typeface="Microsoft Sans Serif" pitchFamily="34" charset="0"/>
              </a:rPr>
              <a:t>Offer resources for students to identify career interests and aptitudes and to select an appropriate </a:t>
            </a:r>
            <a:r>
              <a:rPr lang="en-US" sz="1100" dirty="0"/>
              <a:t>Program of Study</a:t>
            </a:r>
            <a:r>
              <a:rPr lang="en-US" sz="1100" dirty="0">
                <a:ea typeface="ＭＳ Ｐゴシック" charset="-128"/>
                <a:cs typeface="Microsoft Sans Serif" pitchFamily="34" charset="0"/>
              </a:rPr>
              <a:t>.</a:t>
            </a:r>
          </a:p>
          <a:p>
            <a:pPr marL="271714" indent="-271714">
              <a:spcBef>
                <a:spcPts val="594"/>
              </a:spcBef>
              <a:buFont typeface="Arial" pitchFamily="34" charset="0"/>
              <a:buChar char="•"/>
            </a:pPr>
            <a:r>
              <a:rPr lang="en-US" sz="1100" dirty="0">
                <a:ea typeface="ＭＳ Ｐゴシック" charset="-128"/>
                <a:cs typeface="Microsoft Sans Serif" pitchFamily="34" charset="0"/>
              </a:rPr>
              <a:t>Provide information and resources to parents to help children prepare for college and careers, including workshops on financial aid.</a:t>
            </a:r>
          </a:p>
          <a:p>
            <a:pPr marL="271714" indent="-271714">
              <a:spcBef>
                <a:spcPts val="594"/>
              </a:spcBef>
              <a:buFont typeface="Arial" pitchFamily="34" charset="0"/>
              <a:buChar char="•"/>
            </a:pPr>
            <a:r>
              <a:rPr lang="en-US" sz="1100" dirty="0">
                <a:ea typeface="ＭＳ Ｐゴシック" charset="-128"/>
                <a:cs typeface="Microsoft Sans Serif" pitchFamily="34" charset="0"/>
              </a:rPr>
              <a:t>Offer web-based resources/tools; such as student financial assistance.</a:t>
            </a:r>
          </a:p>
          <a:p>
            <a:pPr>
              <a:buFont typeface="Arial" pitchFamily="34" charset="0"/>
              <a:buChar char="•"/>
            </a:pPr>
            <a:endParaRPr lang="en-US" sz="1100" dirty="0"/>
          </a:p>
        </p:txBody>
      </p:sp>
    </p:spTree>
    <p:extLst>
      <p:ext uri="{BB962C8B-B14F-4D97-AF65-F5344CB8AC3E}">
        <p14:creationId xmlns:p14="http://schemas.microsoft.com/office/powerpoint/2010/main" val="160493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Trainer</a:t>
            </a:r>
            <a:r>
              <a:rPr lang="en-US" baseline="0" dirty="0"/>
              <a:t> Notes:</a:t>
            </a:r>
          </a:p>
          <a:p>
            <a:endParaRPr lang="en-US" i="1" baseline="0" dirty="0"/>
          </a:p>
          <a:p>
            <a:r>
              <a:rPr lang="en-US" i="1" dirty="0"/>
              <a:t>Short &amp; Sweet</a:t>
            </a:r>
          </a:p>
          <a:p>
            <a:endParaRPr lang="en-US" dirty="0"/>
          </a:p>
          <a:p>
            <a:pPr>
              <a:buFont typeface="Arial" pitchFamily="34" charset="0"/>
              <a:buChar char="•"/>
            </a:pPr>
            <a:r>
              <a:rPr lang="en-US" dirty="0"/>
              <a:t>Legislation &amp; Standards-Career guidance services are provided by professional counselors and certified career development facilitators but also, unfortunately, by an array of others who lack sufficient training. Steps to meet the need for standardization are being taken by the Council for Accreditation  of Counselors and Related Educational Programs (CACREP), which accredits counselor education programs that meet their stringent standards. Many states have</a:t>
            </a:r>
            <a:r>
              <a:rPr lang="en-US" baseline="0" dirty="0"/>
              <a:t> developed their own standards for career guidance, many based on the American School Counselors Association (ASCA) national standards and the National Career Development Guidelines.</a:t>
            </a:r>
            <a:endParaRPr lang="en-US" dirty="0"/>
          </a:p>
          <a:p>
            <a:pPr>
              <a:buFont typeface="Arial" pitchFamily="34" charset="0"/>
              <a:buChar char="•"/>
            </a:pPr>
            <a:endParaRPr lang="en-US" dirty="0"/>
          </a:p>
          <a:p>
            <a:pPr>
              <a:buFont typeface="Arial" pitchFamily="34" charset="0"/>
              <a:buChar char="•"/>
            </a:pPr>
            <a:r>
              <a:rPr lang="en-US" dirty="0"/>
              <a:t>American School Counselors Association--The American School Counselor Association (ASCA) supports school counselors' efforts to help students focus on academic, personal/social and career development so they achieve success in school and are prepared to lead fulfilling lives as responsible members of society.</a:t>
            </a:r>
            <a:br>
              <a:rPr lang="en-US" dirty="0"/>
            </a:br>
            <a:endParaRPr lang="en-US" dirty="0"/>
          </a:p>
          <a:p>
            <a:pPr>
              <a:buFont typeface="Arial" pitchFamily="34" charset="0"/>
              <a:buChar char="•"/>
            </a:pPr>
            <a:r>
              <a:rPr lang="en-US" dirty="0"/>
              <a:t>National Career Development Guidelines--</a:t>
            </a:r>
            <a:r>
              <a:rPr lang="en-US" sz="1100" dirty="0"/>
              <a:t>NCDA inspires and empowers the achievement of career and life goals by providing professional development, resources, standards, scientific research, and advocacy.</a:t>
            </a:r>
          </a:p>
          <a:p>
            <a:pPr>
              <a:buFont typeface="Arial" pitchFamily="34" charset="0"/>
              <a:buChar char="•"/>
            </a:pPr>
            <a:endParaRPr lang="en-US" b="0" dirty="0"/>
          </a:p>
          <a:p>
            <a:pPr defTabSz="905713">
              <a:buFont typeface="Arial" pitchFamily="34" charset="0"/>
              <a:buChar char="•"/>
              <a:defRPr/>
            </a:pPr>
            <a:r>
              <a:rPr lang="en-US" dirty="0"/>
              <a:t>State Examples (Trainer Note:  SC, others)</a:t>
            </a:r>
          </a:p>
          <a:p>
            <a:pPr>
              <a:buFont typeface="Arial" pitchFamily="34" charset="0"/>
              <a:buChar char="•"/>
            </a:pPr>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23</a:t>
            </a:fld>
            <a:endParaRPr lang="en-US" dirty="0"/>
          </a:p>
        </p:txBody>
      </p:sp>
    </p:spTree>
    <p:extLst>
      <p:ext uri="{BB962C8B-B14F-4D97-AF65-F5344CB8AC3E}">
        <p14:creationId xmlns:p14="http://schemas.microsoft.com/office/powerpoint/2010/main" val="1243345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0256A67F-749F-8C4D-B670-F3AA757296A3}" type="slidenum">
              <a:rPr lang="en-US" sz="1200">
                <a:solidFill>
                  <a:srgbClr val="000000"/>
                </a:solidFill>
              </a:rPr>
              <a:pPr eaLnBrk="1" hangingPunct="1"/>
              <a:t>24</a:t>
            </a:fld>
            <a:endParaRPr lang="en-US" sz="1200" dirty="0">
              <a:solidFill>
                <a:srgbClr val="000000"/>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New Roman" charset="0"/>
              <a:cs typeface="Arial" charset="0"/>
            </a:endParaRPr>
          </a:p>
          <a:p>
            <a:pPr eaLnBrk="1" hangingPunct="1"/>
            <a:endParaRPr lang="en-US" dirty="0">
              <a:latin typeface="Times New Roman" charset="0"/>
              <a:cs typeface="Arial" charset="0"/>
            </a:endParaRPr>
          </a:p>
        </p:txBody>
      </p:sp>
    </p:spTree>
    <p:extLst>
      <p:ext uri="{BB962C8B-B14F-4D97-AF65-F5344CB8AC3E}">
        <p14:creationId xmlns:p14="http://schemas.microsoft.com/office/powerpoint/2010/main" val="421234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pathways</a:t>
            </a:r>
            <a:r>
              <a:rPr lang="en-US" baseline="0" dirty="0"/>
              <a:t> aren’t developed more likely to have students leak out of the pipeline.  Also, helps them to be able to re-enter the pipeline if the multiple entry exit points are already established.</a:t>
            </a:r>
            <a:endParaRPr lang="en-US" dirty="0"/>
          </a:p>
        </p:txBody>
      </p:sp>
      <p:sp>
        <p:nvSpPr>
          <p:cNvPr id="4" name="Slide Number Placeholder 3"/>
          <p:cNvSpPr>
            <a:spLocks noGrp="1"/>
          </p:cNvSpPr>
          <p:nvPr>
            <p:ph type="sldNum" sz="quarter" idx="10"/>
          </p:nvPr>
        </p:nvSpPr>
        <p:spPr/>
        <p:txBody>
          <a:bodyPr/>
          <a:lstStyle/>
          <a:p>
            <a:fld id="{1B944B76-8B34-42CE-B20E-BCB2C7984F67}" type="slidenum">
              <a:rPr lang="en-US" smtClean="0"/>
              <a:t>25</a:t>
            </a:fld>
            <a:endParaRPr lang="en-US"/>
          </a:p>
        </p:txBody>
      </p:sp>
    </p:spTree>
    <p:extLst>
      <p:ext uri="{BB962C8B-B14F-4D97-AF65-F5344CB8AC3E}">
        <p14:creationId xmlns:p14="http://schemas.microsoft.com/office/powerpoint/2010/main" val="53953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1E0DFCDF-E0B0-3D4E-BCA8-94CE3B712037}" type="slidenum">
              <a:rPr lang="en-US" sz="1200">
                <a:solidFill>
                  <a:srgbClr val="000000"/>
                </a:solidFill>
              </a:rPr>
              <a:pPr eaLnBrk="1" hangingPunct="1"/>
              <a:t>26</a:t>
            </a:fld>
            <a:endParaRPr lang="en-US" sz="1200" dirty="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School counselors have three areas of RESPONSIBILITY – academic, career, and personal-social.  This slide shows the ACRN and ASCA guidelines for the CAREER component ONLY.</a:t>
            </a:r>
          </a:p>
        </p:txBody>
      </p:sp>
    </p:spTree>
    <p:extLst>
      <p:ext uri="{BB962C8B-B14F-4D97-AF65-F5344CB8AC3E}">
        <p14:creationId xmlns:p14="http://schemas.microsoft.com/office/powerpoint/2010/main" val="104892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A2C2E2-0E08-480B-A22D-C2F2EBF6A27D}" type="slidenum">
              <a:rPr kumimoji="0" lang="en-US" sz="1800" b="0" i="0" u="none" strike="noStrike" kern="0" cap="none" spc="0" normalizeH="0" baseline="0" noProof="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06815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7B17E0F5-00C0-4D44-98C2-EB8508C7C1DF}" type="slidenum">
              <a:rPr lang="en-US" sz="1200">
                <a:solidFill>
                  <a:srgbClr val="000000"/>
                </a:solidFill>
              </a:rPr>
              <a:pPr eaLnBrk="1" hangingPunct="1"/>
              <a:t>27</a:t>
            </a:fld>
            <a:endParaRPr lang="en-US" sz="1200" dirty="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Remarkable similarities were found when the ASCA national standards were crosswalked to the Career Cluster foundation knowledge and skills statements.</a:t>
            </a:r>
          </a:p>
        </p:txBody>
      </p:sp>
    </p:spTree>
    <p:extLst>
      <p:ext uri="{BB962C8B-B14F-4D97-AF65-F5344CB8AC3E}">
        <p14:creationId xmlns:p14="http://schemas.microsoft.com/office/powerpoint/2010/main" val="85765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6BC2EA75-AC23-6A4A-A7CD-2CA1E21FF9A6}" type="slidenum">
              <a:rPr lang="en-US" sz="1200">
                <a:solidFill>
                  <a:srgbClr val="000000"/>
                </a:solidFill>
              </a:rPr>
              <a:pPr eaLnBrk="1" hangingPunct="1"/>
              <a:t>30</a:t>
            </a:fld>
            <a:endParaRPr lang="en-US" sz="1200" dirty="0">
              <a:solidFill>
                <a:srgbClr val="000000"/>
              </a:solidFill>
            </a:endParaRPr>
          </a:p>
        </p:txBody>
      </p:sp>
      <p:sp>
        <p:nvSpPr>
          <p:cNvPr id="164867" name="Rectangle 2"/>
          <p:cNvSpPr>
            <a:spLocks noGrp="1" noRot="1" noChangeAspect="1" noChangeArrowheads="1" noTextEdit="1"/>
          </p:cNvSpPr>
          <p:nvPr>
            <p:ph type="sldImg"/>
          </p:nvPr>
        </p:nvSpPr>
        <p:spPr>
          <a:xfrm>
            <a:off x="382588" y="684213"/>
            <a:ext cx="6094412" cy="3429000"/>
          </a:xfrm>
          <a:ln/>
        </p:spPr>
      </p:sp>
      <p:sp>
        <p:nvSpPr>
          <p:cNvPr id="164868" name="Rectangle 3"/>
          <p:cNvSpPr>
            <a:spLocks noGrp="1" noChangeArrowheads="1"/>
          </p:cNvSpPr>
          <p:nvPr>
            <p:ph type="body" idx="1"/>
          </p:nvPr>
        </p:nvSpPr>
        <p:spPr>
          <a:xfrm>
            <a:off x="914400" y="4345757"/>
            <a:ext cx="5029200" cy="411322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charset="0"/>
                <a:cs typeface="Arial" charset="0"/>
              </a:rPr>
              <a:t>The cost of </a:t>
            </a:r>
            <a:r>
              <a:rPr lang="en-US" dirty="0">
                <a:latin typeface="Arial" charset="0"/>
                <a:cs typeface="Arial" charset="0"/>
              </a:rPr>
              <a:t>NOT</a:t>
            </a:r>
            <a:r>
              <a:rPr lang="en-US" b="1" dirty="0">
                <a:latin typeface="Arial" charset="0"/>
                <a:cs typeface="Arial" charset="0"/>
              </a:rPr>
              <a:t> providing career guidance is exorbitant . . . .</a:t>
            </a:r>
          </a:p>
          <a:p>
            <a:pPr lvl="2" eaLnBrk="1" hangingPunct="1"/>
            <a:r>
              <a:rPr lang="en-US" b="1" dirty="0">
                <a:latin typeface="Arial" charset="0"/>
                <a:ea typeface="Arial" charset="0"/>
                <a:cs typeface="Arial" charset="0"/>
              </a:rPr>
              <a:t> </a:t>
            </a:r>
            <a:r>
              <a:rPr lang="en-US" dirty="0">
                <a:latin typeface="Arial" charset="0"/>
                <a:ea typeface="Arial" charset="0"/>
                <a:cs typeface="Arial" charset="0"/>
              </a:rPr>
              <a:t>High PS Tuition!</a:t>
            </a:r>
          </a:p>
          <a:p>
            <a:pPr lvl="2" eaLnBrk="1" hangingPunct="1"/>
            <a:r>
              <a:rPr lang="en-US" dirty="0">
                <a:latin typeface="Arial" charset="0"/>
                <a:ea typeface="Arial" charset="0"/>
                <a:cs typeface="Arial" charset="0"/>
              </a:rPr>
              <a:t> Lost DREAMS</a:t>
            </a:r>
          </a:p>
          <a:p>
            <a:pPr lvl="2" eaLnBrk="1" hangingPunct="1"/>
            <a:endParaRPr lang="en-US" dirty="0">
              <a:latin typeface="Arial" charset="0"/>
              <a:ea typeface="Arial" charset="0"/>
              <a:cs typeface="Arial" charset="0"/>
            </a:endParaRPr>
          </a:p>
          <a:p>
            <a:pPr eaLnBrk="1" hangingPunct="1"/>
            <a:r>
              <a:rPr lang="en-US" sz="1400" dirty="0">
                <a:latin typeface="Arial Black" charset="0"/>
                <a:cs typeface="Arial" charset="0"/>
              </a:rPr>
              <a:t>Effective Career Guidance . . .</a:t>
            </a:r>
          </a:p>
          <a:p>
            <a:pPr lvl="1" eaLnBrk="1" hangingPunct="1">
              <a:spcBef>
                <a:spcPct val="35000"/>
              </a:spcBef>
            </a:pPr>
            <a:r>
              <a:rPr lang="en-US" b="1" dirty="0">
                <a:solidFill>
                  <a:srgbClr val="0066CC"/>
                </a:solidFill>
                <a:latin typeface="Arial" charset="0"/>
                <a:ea typeface="Arial" charset="0"/>
                <a:cs typeface="Arial" charset="0"/>
              </a:rPr>
              <a:t>Helps students attain ACADEMIC COMPETENCE through meaningful educational opportunities</a:t>
            </a:r>
          </a:p>
          <a:p>
            <a:pPr lvl="1" eaLnBrk="1" hangingPunct="1">
              <a:spcBef>
                <a:spcPct val="35000"/>
              </a:spcBef>
            </a:pPr>
            <a:r>
              <a:rPr lang="en-US" b="1" dirty="0">
                <a:latin typeface="Arial" charset="0"/>
                <a:ea typeface="Arial" charset="0"/>
                <a:cs typeface="Arial" charset="0"/>
              </a:rPr>
              <a:t>REDUCES and may even eliminate the cost of remediation</a:t>
            </a:r>
          </a:p>
          <a:p>
            <a:pPr lvl="1" eaLnBrk="1" hangingPunct="1">
              <a:spcBef>
                <a:spcPct val="35000"/>
              </a:spcBef>
            </a:pPr>
            <a:r>
              <a:rPr lang="en-US" b="1" dirty="0">
                <a:solidFill>
                  <a:srgbClr val="0066CC"/>
                </a:solidFill>
                <a:latin typeface="Arial" charset="0"/>
                <a:ea typeface="Arial" charset="0"/>
                <a:cs typeface="Arial" charset="0"/>
              </a:rPr>
              <a:t>Enhances students</a:t>
            </a:r>
            <a:r>
              <a:rPr lang="ja-JP" altLang="en-US" b="1" dirty="0">
                <a:solidFill>
                  <a:srgbClr val="0066CC"/>
                </a:solidFill>
                <a:latin typeface="Arial" charset="0"/>
                <a:ea typeface="Arial" charset="0"/>
                <a:cs typeface="Arial" charset="0"/>
              </a:rPr>
              <a:t>’</a:t>
            </a:r>
            <a:r>
              <a:rPr lang="en-US" b="1" dirty="0">
                <a:solidFill>
                  <a:srgbClr val="0066CC"/>
                </a:solidFill>
                <a:latin typeface="Arial" charset="0"/>
                <a:ea typeface="Arial" charset="0"/>
                <a:cs typeface="Arial" charset="0"/>
              </a:rPr>
              <a:t> ability to pass HIGH STAKES assessments</a:t>
            </a:r>
            <a:endParaRPr lang="en-US" dirty="0">
              <a:solidFill>
                <a:srgbClr val="0066CC"/>
              </a:solidFill>
              <a:latin typeface="Arial" charset="0"/>
              <a:ea typeface="Arial" charset="0"/>
              <a:cs typeface="Arial" charset="0"/>
            </a:endParaRPr>
          </a:p>
          <a:p>
            <a:pPr lvl="2" eaLnBrk="1" hangingPunct="1"/>
            <a:endParaRPr lang="en-US" dirty="0">
              <a:latin typeface="Arial" charset="0"/>
              <a:ea typeface="Arial" charset="0"/>
              <a:cs typeface="Arial" charset="0"/>
            </a:endParaRPr>
          </a:p>
        </p:txBody>
      </p:sp>
    </p:spTree>
    <p:extLst>
      <p:ext uri="{BB962C8B-B14F-4D97-AF65-F5344CB8AC3E}">
        <p14:creationId xmlns:p14="http://schemas.microsoft.com/office/powerpoint/2010/main" val="219218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Notes:</a:t>
            </a:r>
          </a:p>
          <a:p>
            <a:r>
              <a:rPr lang="en-US" dirty="0"/>
              <a:t>Highlight strategies on the slide.  </a:t>
            </a:r>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1465273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Notes:</a:t>
            </a:r>
            <a:br>
              <a:rPr lang="en-US" dirty="0"/>
            </a:br>
            <a:r>
              <a:rPr lang="en-US" dirty="0"/>
              <a:t>Highlight strategies on the slide.  </a:t>
            </a:r>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70913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dirty="0"/>
              <a:t>Trainer Notes:</a:t>
            </a:r>
          </a:p>
          <a:p>
            <a:pPr rtl="0" eaLnBrk="1" latinLnBrk="0" hangingPunct="1"/>
            <a:r>
              <a:rPr lang="en-US" dirty="0"/>
              <a:t>Highlight strategies on the slide.  Ask participants to share other strategies that they use in their school for career awareness in grades 1-5.</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1999114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D42AEBBD-927B-E643-8261-47511258BEC3}" type="slidenum">
              <a:rPr lang="en-US" sz="1200">
                <a:solidFill>
                  <a:srgbClr val="000000"/>
                </a:solidFill>
              </a:rPr>
              <a:pPr eaLnBrk="1" hangingPunct="1"/>
              <a:t>34</a:t>
            </a:fld>
            <a:endParaRPr lang="en-US" sz="1200" dirty="0">
              <a:solidFill>
                <a:srgbClr val="000000"/>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Introduction of the Career Cluster Model begins in the elementary grades with CAREER AWARENESS.  In the Nebraska Model, the six Career Fields and Foundation K&amp;S are introduced at the elementary level.</a:t>
            </a:r>
          </a:p>
        </p:txBody>
      </p:sp>
    </p:spTree>
    <p:extLst>
      <p:ext uri="{BB962C8B-B14F-4D97-AF65-F5344CB8AC3E}">
        <p14:creationId xmlns:p14="http://schemas.microsoft.com/office/powerpoint/2010/main" val="2752945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dirty="0"/>
              <a:t>Trainer Notes:</a:t>
            </a:r>
          </a:p>
          <a:p>
            <a:pPr rtl="0" eaLnBrk="1" latinLnBrk="0" hangingPunct="1"/>
            <a:r>
              <a:rPr lang="en-US" dirty="0"/>
              <a:t>Highlight strategies on the slide.  Ask participants to share other strategies that they use in their school for career awareness/exploration in the middle grades.</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1932354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u="sng" dirty="0"/>
              <a:t>Trainer Notes:</a:t>
            </a:r>
          </a:p>
          <a:p>
            <a:r>
              <a:rPr lang="en-US" sz="1100" dirty="0"/>
              <a:t>At the core of every career pathways career development system is the individual learning plan (may be called something different in your state, e.g., individual career plan, graduation plan). The individual learning plan is a personalized document that students develop with their counselors and/or counseling teams to chart their progress toward their academic and career goals during each school year, to ensure that they are on the path to graduation, and to determine what resources and tools are required for success in their chosen career pathways after graduation. The individual learning plan can be electronic. Each school must determine how and when individual learning plans will be accessed by students and updated. The individual learning plan could include: </a:t>
            </a:r>
          </a:p>
          <a:p>
            <a:endParaRPr lang="en-US" sz="1100" dirty="0"/>
          </a:p>
          <a:p>
            <a:r>
              <a:rPr lang="en-US" sz="1100" dirty="0"/>
              <a:t>• Career goals </a:t>
            </a:r>
          </a:p>
          <a:p>
            <a:r>
              <a:rPr lang="en-US" sz="1100" dirty="0"/>
              <a:t>• Programs of study (course sequence) </a:t>
            </a:r>
          </a:p>
          <a:p>
            <a:r>
              <a:rPr lang="en-US" sz="1100" dirty="0"/>
              <a:t>• Interest inventories </a:t>
            </a:r>
          </a:p>
          <a:p>
            <a:r>
              <a:rPr lang="en-US" sz="1100" dirty="0"/>
              <a:t>• Postsecondary plans </a:t>
            </a:r>
          </a:p>
          <a:p>
            <a:r>
              <a:rPr lang="en-US" sz="1100" dirty="0"/>
              <a:t>• Work-based learning experiences </a:t>
            </a:r>
          </a:p>
          <a:p>
            <a:r>
              <a:rPr lang="en-US" sz="1100" dirty="0"/>
              <a:t>• Resumes </a:t>
            </a:r>
          </a:p>
          <a:p>
            <a:r>
              <a:rPr lang="en-US" sz="1100" dirty="0"/>
              <a:t>• Test scores </a:t>
            </a:r>
          </a:p>
          <a:p>
            <a:r>
              <a:rPr lang="en-US" sz="1100" dirty="0"/>
              <a:t>• Grades </a:t>
            </a:r>
          </a:p>
          <a:p>
            <a:r>
              <a:rPr lang="en-US" sz="1100" dirty="0"/>
              <a:t>• Examples of work (work portfolios) </a:t>
            </a:r>
          </a:p>
          <a:p>
            <a:r>
              <a:rPr lang="en-US" sz="1100" dirty="0"/>
              <a:t>• Other </a:t>
            </a:r>
          </a:p>
          <a:p>
            <a:r>
              <a:rPr lang="en-US" sz="1100" dirty="0"/>
              <a:t>Individual learning plans need to be “owned” by the student and updated frequently. They should be living documents/files that </a:t>
            </a:r>
          </a:p>
          <a:p>
            <a:r>
              <a:rPr lang="en-US" sz="1100" dirty="0"/>
              <a:t>are at the core of the career development system. There should be regular opportunities to plan and assess student progress in the </a:t>
            </a:r>
          </a:p>
          <a:p>
            <a:r>
              <a:rPr lang="en-US" sz="1100" dirty="0"/>
              <a:t>course sequence that meets the prerequisites for enrollment in postsecondary as well as academic requirements for graduation in their career pathways. </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3012484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a:t>
            </a:r>
            <a:r>
              <a:rPr lang="en-US" baseline="0" dirty="0"/>
              <a:t> secondary example. Legislation is showing that this is what is coming.</a:t>
            </a:r>
            <a:endParaRPr lang="en-US" dirty="0"/>
          </a:p>
        </p:txBody>
      </p:sp>
      <p:sp>
        <p:nvSpPr>
          <p:cNvPr id="4" name="Slide Number Placeholder 3"/>
          <p:cNvSpPr>
            <a:spLocks noGrp="1"/>
          </p:cNvSpPr>
          <p:nvPr>
            <p:ph type="sldNum" sz="quarter" idx="10"/>
          </p:nvPr>
        </p:nvSpPr>
        <p:spPr/>
        <p:txBody>
          <a:bodyPr/>
          <a:lstStyle/>
          <a:p>
            <a:fld id="{1B944B76-8B34-42CE-B20E-BCB2C7984F67}" type="slidenum">
              <a:rPr lang="en-US" smtClean="0"/>
              <a:t>37</a:t>
            </a:fld>
            <a:endParaRPr lang="en-US"/>
          </a:p>
        </p:txBody>
      </p:sp>
    </p:spTree>
    <p:extLst>
      <p:ext uri="{BB962C8B-B14F-4D97-AF65-F5344CB8AC3E}">
        <p14:creationId xmlns:p14="http://schemas.microsoft.com/office/powerpoint/2010/main" val="987892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9FF3259D-AD96-164E-9F53-76B0E9E8C854}" type="slidenum">
              <a:rPr lang="en-US" sz="1200">
                <a:solidFill>
                  <a:srgbClr val="000000"/>
                </a:solidFill>
              </a:rPr>
              <a:pPr eaLnBrk="1" hangingPunct="1"/>
              <a:t>39</a:t>
            </a:fld>
            <a:endParaRPr lang="en-US" sz="1200" dirty="0">
              <a:solidFill>
                <a:srgbClr val="000000"/>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Knowledge of the career cluster model is expanded in the middle grades 7 and 8  to include all 16 career clusters – but does NOT include the pathways within the clusters until the 8</a:t>
            </a:r>
            <a:r>
              <a:rPr lang="en-US" baseline="30000" dirty="0">
                <a:latin typeface="Arial" charset="0"/>
                <a:cs typeface="Arial" charset="0"/>
              </a:rPr>
              <a:t>th</a:t>
            </a:r>
            <a:r>
              <a:rPr lang="en-US" dirty="0">
                <a:latin typeface="Arial" charset="0"/>
                <a:cs typeface="Arial" charset="0"/>
              </a:rPr>
              <a:t> or 9</a:t>
            </a:r>
            <a:r>
              <a:rPr lang="en-US" baseline="30000" dirty="0">
                <a:latin typeface="Arial" charset="0"/>
                <a:cs typeface="Arial" charset="0"/>
              </a:rPr>
              <a:t>th</a:t>
            </a:r>
            <a:r>
              <a:rPr lang="en-US" dirty="0">
                <a:latin typeface="Arial" charset="0"/>
                <a:cs typeface="Arial" charset="0"/>
              </a:rPr>
              <a:t> grades.</a:t>
            </a:r>
          </a:p>
        </p:txBody>
      </p:sp>
    </p:spTree>
    <p:extLst>
      <p:ext uri="{BB962C8B-B14F-4D97-AF65-F5344CB8AC3E}">
        <p14:creationId xmlns:p14="http://schemas.microsoft.com/office/powerpoint/2010/main" val="69148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6132D48-E5EE-4444-8429-90F1D2FF5706}" type="slidenum">
              <a:rPr lang="en-US">
                <a:solidFill>
                  <a:prstClr val="black"/>
                </a:solidFill>
                <a:latin typeface="Calibri"/>
              </a:rPr>
              <a:pPr/>
              <a:t>5</a:t>
            </a:fld>
            <a:endParaRPr lang="en-US" dirty="0">
              <a:solidFill>
                <a:prstClr val="black"/>
              </a:solidFill>
              <a:latin typeface="Calibri"/>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a:noFill/>
          <a:ln/>
        </p:spPr>
        <p:txBody>
          <a:bodyPr/>
          <a:lstStyle/>
          <a:p>
            <a:pPr eaLnBrk="1" hangingPunct="1"/>
            <a:r>
              <a:rPr lang="en-US" sz="1100" u="sng" dirty="0"/>
              <a:t>Trainer Notes:</a:t>
            </a:r>
            <a:endParaRPr lang="en-US" sz="1100" dirty="0"/>
          </a:p>
          <a:p>
            <a:pPr eaLnBrk="1" hangingPunct="1">
              <a:buFont typeface="Arial" pitchFamily="34" charset="0"/>
              <a:buNone/>
            </a:pPr>
            <a:r>
              <a:rPr lang="en-US" sz="1100" dirty="0"/>
              <a:t>The terms Career Pathways and Programs of Study are sometimes used interchangeably and both may have a variety of definitions.  This is an example of one definition that resonates with some audiences. </a:t>
            </a:r>
          </a:p>
          <a:p>
            <a:pPr eaLnBrk="1" hangingPunct="1">
              <a:buFont typeface="Arial" pitchFamily="34" charset="0"/>
              <a:buNone/>
            </a:pPr>
            <a:endParaRPr lang="en-US"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7D498D47-664B-C44D-90B7-1797F705C90D}" type="slidenum">
              <a:rPr lang="en-US" sz="1200">
                <a:solidFill>
                  <a:srgbClr val="000000"/>
                </a:solidFill>
              </a:rPr>
              <a:pPr eaLnBrk="1" hangingPunct="1"/>
              <a:t>40</a:t>
            </a:fld>
            <a:endParaRPr lang="en-US" sz="1200" dirty="0">
              <a:solidFill>
                <a:srgbClr val="000000"/>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Sample MS curriculum timeline for a one semester course.</a:t>
            </a:r>
          </a:p>
        </p:txBody>
      </p:sp>
    </p:spTree>
    <p:extLst>
      <p:ext uri="{BB962C8B-B14F-4D97-AF65-F5344CB8AC3E}">
        <p14:creationId xmlns:p14="http://schemas.microsoft.com/office/powerpoint/2010/main" val="1824629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44B76-8B34-42CE-B20E-BCB2C7984F67}" type="slidenum">
              <a:rPr lang="en-US" smtClean="0"/>
              <a:t>41</a:t>
            </a:fld>
            <a:endParaRPr lang="en-US"/>
          </a:p>
        </p:txBody>
      </p:sp>
    </p:spTree>
    <p:extLst>
      <p:ext uri="{BB962C8B-B14F-4D97-AF65-F5344CB8AC3E}">
        <p14:creationId xmlns:p14="http://schemas.microsoft.com/office/powerpoint/2010/main" val="1444191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dirty="0"/>
              <a:t>Trainer Notes:</a:t>
            </a:r>
          </a:p>
          <a:p>
            <a:pPr rtl="0" eaLnBrk="1" latinLnBrk="0" hangingPunct="1"/>
            <a:r>
              <a:rPr lang="en-US" dirty="0"/>
              <a:t>Highlight strategies on the slide.  Ask participants to share other strategies that they use in their school for career exploration/preparation in the high school.</a:t>
            </a:r>
          </a:p>
          <a:p>
            <a:endParaRPr lang="en-US" dirty="0"/>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2652269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C47D6D27-1E0D-924B-BD3C-7A8598436C43}" type="slidenum">
              <a:rPr lang="en-US" sz="1200">
                <a:solidFill>
                  <a:srgbClr val="000000"/>
                </a:solidFill>
              </a:rPr>
              <a:pPr eaLnBrk="1" hangingPunct="1"/>
              <a:t>43</a:t>
            </a:fld>
            <a:endParaRPr lang="en-US" sz="1200" dirty="0">
              <a:solidFill>
                <a:srgbClr val="000000"/>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The entire model is studied by students in grades 9 and higher – including adults exploring further education and/or employment.</a:t>
            </a:r>
          </a:p>
        </p:txBody>
      </p:sp>
    </p:spTree>
    <p:extLst>
      <p:ext uri="{BB962C8B-B14F-4D97-AF65-F5344CB8AC3E}">
        <p14:creationId xmlns:p14="http://schemas.microsoft.com/office/powerpoint/2010/main" val="347661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Libby has handout</a:t>
            </a:r>
          </a:p>
        </p:txBody>
      </p:sp>
      <p:sp>
        <p:nvSpPr>
          <p:cNvPr id="4" name="Slide Number Placeholder 3"/>
          <p:cNvSpPr>
            <a:spLocks noGrp="1"/>
          </p:cNvSpPr>
          <p:nvPr>
            <p:ph type="sldNum" sz="quarter" idx="10"/>
          </p:nvPr>
        </p:nvSpPr>
        <p:spPr/>
        <p:txBody>
          <a:bodyPr/>
          <a:lstStyle/>
          <a:p>
            <a:fld id="{1B944B76-8B34-42CE-B20E-BCB2C7984F67}" type="slidenum">
              <a:rPr lang="en-US" smtClean="0"/>
              <a:t>49</a:t>
            </a:fld>
            <a:endParaRPr lang="en-US"/>
          </a:p>
        </p:txBody>
      </p:sp>
    </p:spTree>
    <p:extLst>
      <p:ext uri="{BB962C8B-B14F-4D97-AF65-F5344CB8AC3E}">
        <p14:creationId xmlns:p14="http://schemas.microsoft.com/office/powerpoint/2010/main" val="104226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44B76-8B34-42CE-B20E-BCB2C7984F67}" type="slidenum">
              <a:rPr lang="en-US" smtClean="0"/>
              <a:t>50</a:t>
            </a:fld>
            <a:endParaRPr lang="en-US"/>
          </a:p>
        </p:txBody>
      </p:sp>
    </p:spTree>
    <p:extLst>
      <p:ext uri="{BB962C8B-B14F-4D97-AF65-F5344CB8AC3E}">
        <p14:creationId xmlns:p14="http://schemas.microsoft.com/office/powerpoint/2010/main" val="1398990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ambassadors from upper to</a:t>
            </a:r>
            <a:r>
              <a:rPr lang="en-US" baseline="0" dirty="0"/>
              <a:t> lower levels</a:t>
            </a:r>
            <a:endParaRPr lang="en-US" dirty="0"/>
          </a:p>
        </p:txBody>
      </p:sp>
      <p:sp>
        <p:nvSpPr>
          <p:cNvPr id="4" name="Slide Number Placeholder 3"/>
          <p:cNvSpPr>
            <a:spLocks noGrp="1"/>
          </p:cNvSpPr>
          <p:nvPr>
            <p:ph type="sldNum" sz="quarter" idx="10"/>
          </p:nvPr>
        </p:nvSpPr>
        <p:spPr/>
        <p:txBody>
          <a:bodyPr/>
          <a:lstStyle/>
          <a:p>
            <a:fld id="{1B944B76-8B34-42CE-B20E-BCB2C7984F67}" type="slidenum">
              <a:rPr lang="en-US" smtClean="0"/>
              <a:t>72</a:t>
            </a:fld>
            <a:endParaRPr lang="en-US"/>
          </a:p>
        </p:txBody>
      </p:sp>
    </p:spTree>
    <p:extLst>
      <p:ext uri="{BB962C8B-B14F-4D97-AF65-F5344CB8AC3E}">
        <p14:creationId xmlns:p14="http://schemas.microsoft.com/office/powerpoint/2010/main" val="3561808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A2C2E2-0E08-480B-A22D-C2F2EBF6A27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5582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79" tIns="43239" rIns="86479" bIns="43239"/>
          <a:lstStyle>
            <a:lvl1pPr eaLnBrk="0" hangingPunct="0">
              <a:defRPr sz="1600">
                <a:solidFill>
                  <a:schemeClr val="tx1"/>
                </a:solidFill>
                <a:latin typeface="Arial" charset="0"/>
                <a:ea typeface="ＭＳ Ｐゴシック" charset="0"/>
                <a:cs typeface="ＭＳ Ｐゴシック" charset="0"/>
              </a:defRPr>
            </a:lvl1pPr>
            <a:lvl2pPr marL="702703" indent="-270271" eaLnBrk="0" hangingPunct="0">
              <a:defRPr sz="1600">
                <a:solidFill>
                  <a:schemeClr val="tx1"/>
                </a:solidFill>
                <a:latin typeface="Arial" charset="0"/>
                <a:ea typeface="ＭＳ Ｐゴシック" charset="0"/>
              </a:defRPr>
            </a:lvl2pPr>
            <a:lvl3pPr marL="1081082" indent="-216216" eaLnBrk="0" hangingPunct="0">
              <a:defRPr sz="1600">
                <a:solidFill>
                  <a:schemeClr val="tx1"/>
                </a:solidFill>
                <a:latin typeface="Arial" charset="0"/>
                <a:ea typeface="ＭＳ Ｐゴシック" charset="0"/>
              </a:defRPr>
            </a:lvl3pPr>
            <a:lvl4pPr marL="1513515" indent="-216216" eaLnBrk="0" hangingPunct="0">
              <a:defRPr sz="1600">
                <a:solidFill>
                  <a:schemeClr val="tx1"/>
                </a:solidFill>
                <a:latin typeface="Arial" charset="0"/>
                <a:ea typeface="ＭＳ Ｐゴシック" charset="0"/>
              </a:defRPr>
            </a:lvl4pPr>
            <a:lvl5pPr marL="1945947" indent="-216216" eaLnBrk="0" hangingPunct="0">
              <a:defRPr sz="1600">
                <a:solidFill>
                  <a:schemeClr val="tx1"/>
                </a:solidFill>
                <a:latin typeface="Arial" charset="0"/>
                <a:ea typeface="ＭＳ Ｐゴシック" charset="0"/>
              </a:defRPr>
            </a:lvl5pPr>
            <a:lvl6pPr marL="2378381" indent="-216216" algn="ctr" eaLnBrk="0" fontAlgn="base" hangingPunct="0">
              <a:spcBef>
                <a:spcPct val="0"/>
              </a:spcBef>
              <a:spcAft>
                <a:spcPct val="0"/>
              </a:spcAft>
              <a:defRPr sz="1600">
                <a:solidFill>
                  <a:schemeClr val="tx1"/>
                </a:solidFill>
                <a:latin typeface="Arial" charset="0"/>
                <a:ea typeface="ＭＳ Ｐゴシック" charset="0"/>
              </a:defRPr>
            </a:lvl6pPr>
            <a:lvl7pPr marL="2810813" indent="-216216" algn="ctr" eaLnBrk="0" fontAlgn="base" hangingPunct="0">
              <a:spcBef>
                <a:spcPct val="0"/>
              </a:spcBef>
              <a:spcAft>
                <a:spcPct val="0"/>
              </a:spcAft>
              <a:defRPr sz="1600">
                <a:solidFill>
                  <a:schemeClr val="tx1"/>
                </a:solidFill>
                <a:latin typeface="Arial" charset="0"/>
                <a:ea typeface="ＭＳ Ｐゴシック" charset="0"/>
              </a:defRPr>
            </a:lvl7pPr>
            <a:lvl8pPr marL="3243246" indent="-216216" algn="ctr" eaLnBrk="0" fontAlgn="base" hangingPunct="0">
              <a:spcBef>
                <a:spcPct val="0"/>
              </a:spcBef>
              <a:spcAft>
                <a:spcPct val="0"/>
              </a:spcAft>
              <a:defRPr sz="1600">
                <a:solidFill>
                  <a:schemeClr val="tx1"/>
                </a:solidFill>
                <a:latin typeface="Arial" charset="0"/>
                <a:ea typeface="ＭＳ Ｐゴシック" charset="0"/>
              </a:defRPr>
            </a:lvl8pPr>
            <a:lvl9pPr marL="3675678" indent="-216216" algn="ctr"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0B80CFE5-5E3F-114A-97D2-E084C97E5F0B}" type="slidenum">
              <a:rPr lang="en-US">
                <a:solidFill>
                  <a:prstClr val="black"/>
                </a:solidFill>
              </a:rPr>
              <a:pPr eaLnBrk="1" hangingPunct="1"/>
              <a:t>6</a:t>
            </a:fld>
            <a:endParaRPr lang="en-US" dirty="0">
              <a:solidFill>
                <a:prstClr val="black"/>
              </a:solidFill>
            </a:endParaRPr>
          </a:p>
        </p:txBody>
      </p:sp>
      <p:sp>
        <p:nvSpPr>
          <p:cNvPr id="38195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2" tIns="45702" rIns="91402" bIns="45702" anchor="b"/>
          <a:lstStyle>
            <a:lvl1pPr defTabSz="965200" eaLnBrk="0" hangingPunct="0">
              <a:defRPr sz="1700">
                <a:solidFill>
                  <a:schemeClr val="tx1"/>
                </a:solidFill>
                <a:latin typeface="Arial" charset="0"/>
                <a:ea typeface="ＭＳ Ｐゴシック" charset="0"/>
                <a:cs typeface="ＭＳ Ｐゴシック" charset="0"/>
              </a:defRPr>
            </a:lvl1pPr>
            <a:lvl2pPr marL="742950" indent="-285750" defTabSz="965200" eaLnBrk="0" hangingPunct="0">
              <a:defRPr sz="1700">
                <a:solidFill>
                  <a:schemeClr val="tx1"/>
                </a:solidFill>
                <a:latin typeface="Arial" charset="0"/>
                <a:ea typeface="ＭＳ Ｐゴシック" charset="0"/>
              </a:defRPr>
            </a:lvl2pPr>
            <a:lvl3pPr marL="1143000" indent="-228600" defTabSz="965200" eaLnBrk="0" hangingPunct="0">
              <a:defRPr sz="1700">
                <a:solidFill>
                  <a:schemeClr val="tx1"/>
                </a:solidFill>
                <a:latin typeface="Arial" charset="0"/>
                <a:ea typeface="ＭＳ Ｐゴシック" charset="0"/>
              </a:defRPr>
            </a:lvl3pPr>
            <a:lvl4pPr marL="1600200" indent="-228600" defTabSz="965200" eaLnBrk="0" hangingPunct="0">
              <a:defRPr sz="1700">
                <a:solidFill>
                  <a:schemeClr val="tx1"/>
                </a:solidFill>
                <a:latin typeface="Arial" charset="0"/>
                <a:ea typeface="ＭＳ Ｐゴシック" charset="0"/>
              </a:defRPr>
            </a:lvl4pPr>
            <a:lvl5pPr marL="2057400" indent="-228600" defTabSz="965200" eaLnBrk="0" hangingPunct="0">
              <a:defRPr sz="1700">
                <a:solidFill>
                  <a:schemeClr val="tx1"/>
                </a:solidFill>
                <a:latin typeface="Arial" charset="0"/>
                <a:ea typeface="ＭＳ Ｐゴシック" charset="0"/>
              </a:defRPr>
            </a:lvl5pPr>
            <a:lvl6pPr marL="2514600" indent="-228600" algn="ctr" defTabSz="965200" eaLnBrk="0" fontAlgn="base" hangingPunct="0">
              <a:spcBef>
                <a:spcPct val="0"/>
              </a:spcBef>
              <a:spcAft>
                <a:spcPct val="0"/>
              </a:spcAft>
              <a:defRPr sz="1700">
                <a:solidFill>
                  <a:schemeClr val="tx1"/>
                </a:solidFill>
                <a:latin typeface="Arial" charset="0"/>
                <a:ea typeface="ＭＳ Ｐゴシック" charset="0"/>
              </a:defRPr>
            </a:lvl6pPr>
            <a:lvl7pPr marL="2971800" indent="-228600" algn="ctr" defTabSz="965200" eaLnBrk="0" fontAlgn="base" hangingPunct="0">
              <a:spcBef>
                <a:spcPct val="0"/>
              </a:spcBef>
              <a:spcAft>
                <a:spcPct val="0"/>
              </a:spcAft>
              <a:defRPr sz="1700">
                <a:solidFill>
                  <a:schemeClr val="tx1"/>
                </a:solidFill>
                <a:latin typeface="Arial" charset="0"/>
                <a:ea typeface="ＭＳ Ｐゴシック" charset="0"/>
              </a:defRPr>
            </a:lvl7pPr>
            <a:lvl8pPr marL="3429000" indent="-228600" algn="ctr" defTabSz="965200" eaLnBrk="0" fontAlgn="base" hangingPunct="0">
              <a:spcBef>
                <a:spcPct val="0"/>
              </a:spcBef>
              <a:spcAft>
                <a:spcPct val="0"/>
              </a:spcAft>
              <a:defRPr sz="1700">
                <a:solidFill>
                  <a:schemeClr val="tx1"/>
                </a:solidFill>
                <a:latin typeface="Arial" charset="0"/>
                <a:ea typeface="ＭＳ Ｐゴシック" charset="0"/>
              </a:defRPr>
            </a:lvl8pPr>
            <a:lvl9pPr marL="3886200" indent="-228600" algn="ctr" defTabSz="965200" eaLnBrk="0" fontAlgn="base" hangingPunct="0">
              <a:spcBef>
                <a:spcPct val="0"/>
              </a:spcBef>
              <a:spcAft>
                <a:spcPct val="0"/>
              </a:spcAft>
              <a:defRPr sz="1700">
                <a:solidFill>
                  <a:schemeClr val="tx1"/>
                </a:solidFill>
                <a:latin typeface="Arial" charset="0"/>
                <a:ea typeface="ＭＳ Ｐゴシック" charset="0"/>
              </a:defRPr>
            </a:lvl9pPr>
          </a:lstStyle>
          <a:p>
            <a:pPr algn="r" eaLnBrk="1" hangingPunct="1"/>
            <a:fld id="{0AB930F2-FDE0-9947-90D2-DAAFC86D502C}" type="slidenum">
              <a:rPr lang="en-US" sz="1200">
                <a:solidFill>
                  <a:srgbClr val="000000"/>
                </a:solidFill>
                <a:latin typeface="Calibri" charset="0"/>
              </a:rPr>
              <a:pPr algn="r" eaLnBrk="1" hangingPunct="1"/>
              <a:t>6</a:t>
            </a:fld>
            <a:endParaRPr lang="en-US" sz="1200" dirty="0">
              <a:solidFill>
                <a:srgbClr val="000000"/>
              </a:solidFill>
              <a:latin typeface="Calibri" charset="0"/>
            </a:endParaRP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t>Our work revolves around Career Pathways……Which is basically a system that has at the heart…a road map.  This road map is usually pretty clear with course sequences and service for the traditional study transitioning from high school to ps ed and training</a:t>
            </a:r>
          </a:p>
          <a:p>
            <a:pPr eaLnBrk="1" hangingPunct="1">
              <a:spcBef>
                <a:spcPct val="0"/>
              </a:spcBef>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02703" indent="-270271" eaLnBrk="0" hangingPunct="0">
              <a:defRPr sz="1600">
                <a:solidFill>
                  <a:schemeClr val="tx1"/>
                </a:solidFill>
                <a:latin typeface="Arial" charset="0"/>
                <a:ea typeface="ＭＳ Ｐゴシック" charset="0"/>
              </a:defRPr>
            </a:lvl2pPr>
            <a:lvl3pPr marL="1081082" indent="-216216" eaLnBrk="0" hangingPunct="0">
              <a:defRPr sz="1600">
                <a:solidFill>
                  <a:schemeClr val="tx1"/>
                </a:solidFill>
                <a:latin typeface="Arial" charset="0"/>
                <a:ea typeface="ＭＳ Ｐゴシック" charset="0"/>
              </a:defRPr>
            </a:lvl3pPr>
            <a:lvl4pPr marL="1513515" indent="-216216" eaLnBrk="0" hangingPunct="0">
              <a:defRPr sz="1600">
                <a:solidFill>
                  <a:schemeClr val="tx1"/>
                </a:solidFill>
                <a:latin typeface="Arial" charset="0"/>
                <a:ea typeface="ＭＳ Ｐゴシック" charset="0"/>
              </a:defRPr>
            </a:lvl4pPr>
            <a:lvl5pPr marL="1945947" indent="-216216" eaLnBrk="0" hangingPunct="0">
              <a:defRPr sz="1600">
                <a:solidFill>
                  <a:schemeClr val="tx1"/>
                </a:solidFill>
                <a:latin typeface="Arial" charset="0"/>
                <a:ea typeface="ＭＳ Ｐゴシック" charset="0"/>
              </a:defRPr>
            </a:lvl5pPr>
            <a:lvl6pPr marL="2378381" indent="-216216" algn="ctr" eaLnBrk="0" fontAlgn="base" hangingPunct="0">
              <a:spcBef>
                <a:spcPct val="0"/>
              </a:spcBef>
              <a:spcAft>
                <a:spcPct val="0"/>
              </a:spcAft>
              <a:defRPr sz="1600">
                <a:solidFill>
                  <a:schemeClr val="tx1"/>
                </a:solidFill>
                <a:latin typeface="Arial" charset="0"/>
                <a:ea typeface="ＭＳ Ｐゴシック" charset="0"/>
              </a:defRPr>
            </a:lvl6pPr>
            <a:lvl7pPr marL="2810813" indent="-216216" algn="ctr" eaLnBrk="0" fontAlgn="base" hangingPunct="0">
              <a:spcBef>
                <a:spcPct val="0"/>
              </a:spcBef>
              <a:spcAft>
                <a:spcPct val="0"/>
              </a:spcAft>
              <a:defRPr sz="1600">
                <a:solidFill>
                  <a:schemeClr val="tx1"/>
                </a:solidFill>
                <a:latin typeface="Arial" charset="0"/>
                <a:ea typeface="ＭＳ Ｐゴシック" charset="0"/>
              </a:defRPr>
            </a:lvl7pPr>
            <a:lvl8pPr marL="3243246" indent="-216216" algn="ctr" eaLnBrk="0" fontAlgn="base" hangingPunct="0">
              <a:spcBef>
                <a:spcPct val="0"/>
              </a:spcBef>
              <a:spcAft>
                <a:spcPct val="0"/>
              </a:spcAft>
              <a:defRPr sz="1600">
                <a:solidFill>
                  <a:schemeClr val="tx1"/>
                </a:solidFill>
                <a:latin typeface="Arial" charset="0"/>
                <a:ea typeface="ＭＳ Ｐゴシック" charset="0"/>
              </a:defRPr>
            </a:lvl8pPr>
            <a:lvl9pPr marL="3675678" indent="-216216" algn="ctr"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BE04EFF-6720-4E4E-A17E-7BBAF715BC60}" type="slidenum">
              <a:rPr lang="en-US">
                <a:solidFill>
                  <a:srgbClr val="000000"/>
                </a:solidFill>
                <a:latin typeface="Calibri" charset="0"/>
              </a:rPr>
              <a:pPr eaLnBrk="1" hangingPunct="1"/>
              <a:t>7</a:t>
            </a:fld>
            <a:endParaRPr lang="en-US" dirty="0">
              <a:solidFill>
                <a:srgbClr val="000000"/>
              </a:solidFill>
              <a:latin typeface="Calibri" charset="0"/>
            </a:endParaRPr>
          </a:p>
        </p:txBody>
      </p:sp>
      <p:sp>
        <p:nvSpPr>
          <p:cNvPr id="872450"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ln/>
        </p:spPr>
        <p:txBody>
          <a:bodyPr/>
          <a:lstStyle/>
          <a:p>
            <a:pPr eaLnBrk="1" hangingPunct="1">
              <a:defRPr/>
            </a:pPr>
            <a:r>
              <a:rPr lang="en-US" u="sng" dirty="0"/>
              <a:t>Trainer Notes</a:t>
            </a:r>
            <a:r>
              <a:rPr lang="en-US" dirty="0"/>
              <a:t>:  </a:t>
            </a:r>
          </a:p>
          <a:p>
            <a:pPr eaLnBrk="1" hangingPunct="1">
              <a:buFont typeface="Arial" pitchFamily="34" charset="0"/>
              <a:buChar char="•"/>
              <a:defRPr/>
            </a:pPr>
            <a:r>
              <a:rPr lang="en-US" dirty="0"/>
              <a:t>Make sure the audience knows the website for reference:  www.careertech.org </a:t>
            </a:r>
          </a:p>
          <a:p>
            <a:pPr eaLnBrk="1" hangingPunct="1">
              <a:buFont typeface="Arial" pitchFamily="34" charset="0"/>
              <a:buChar char="•"/>
              <a:defRPr/>
            </a:pPr>
            <a:r>
              <a:rPr lang="en-US" dirty="0"/>
              <a:t>12 broad categories</a:t>
            </a:r>
          </a:p>
          <a:p>
            <a:pPr eaLnBrk="1" hangingPunct="1">
              <a:defRPr/>
            </a:pPr>
            <a:endParaRPr lang="en-US" dirty="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02703" indent="-270271" eaLnBrk="0" hangingPunct="0">
              <a:defRPr sz="1600">
                <a:solidFill>
                  <a:schemeClr val="tx1"/>
                </a:solidFill>
                <a:latin typeface="Arial" charset="0"/>
                <a:ea typeface="ＭＳ Ｐゴシック" charset="0"/>
              </a:defRPr>
            </a:lvl2pPr>
            <a:lvl3pPr marL="1081082" indent="-216216" eaLnBrk="0" hangingPunct="0">
              <a:defRPr sz="1600">
                <a:solidFill>
                  <a:schemeClr val="tx1"/>
                </a:solidFill>
                <a:latin typeface="Arial" charset="0"/>
                <a:ea typeface="ＭＳ Ｐゴシック" charset="0"/>
              </a:defRPr>
            </a:lvl3pPr>
            <a:lvl4pPr marL="1513515" indent="-216216" eaLnBrk="0" hangingPunct="0">
              <a:defRPr sz="1600">
                <a:solidFill>
                  <a:schemeClr val="tx1"/>
                </a:solidFill>
                <a:latin typeface="Arial" charset="0"/>
                <a:ea typeface="ＭＳ Ｐゴシック" charset="0"/>
              </a:defRPr>
            </a:lvl4pPr>
            <a:lvl5pPr marL="1945947" indent="-216216" eaLnBrk="0" hangingPunct="0">
              <a:defRPr sz="1600">
                <a:solidFill>
                  <a:schemeClr val="tx1"/>
                </a:solidFill>
                <a:latin typeface="Arial" charset="0"/>
                <a:ea typeface="ＭＳ Ｐゴシック" charset="0"/>
              </a:defRPr>
            </a:lvl5pPr>
            <a:lvl6pPr marL="2378381" indent="-216216" algn="ctr" eaLnBrk="0" fontAlgn="base" hangingPunct="0">
              <a:spcBef>
                <a:spcPct val="0"/>
              </a:spcBef>
              <a:spcAft>
                <a:spcPct val="0"/>
              </a:spcAft>
              <a:defRPr sz="1600">
                <a:solidFill>
                  <a:schemeClr val="tx1"/>
                </a:solidFill>
                <a:latin typeface="Arial" charset="0"/>
                <a:ea typeface="ＭＳ Ｐゴシック" charset="0"/>
              </a:defRPr>
            </a:lvl6pPr>
            <a:lvl7pPr marL="2810813" indent="-216216" algn="ctr" eaLnBrk="0" fontAlgn="base" hangingPunct="0">
              <a:spcBef>
                <a:spcPct val="0"/>
              </a:spcBef>
              <a:spcAft>
                <a:spcPct val="0"/>
              </a:spcAft>
              <a:defRPr sz="1600">
                <a:solidFill>
                  <a:schemeClr val="tx1"/>
                </a:solidFill>
                <a:latin typeface="Arial" charset="0"/>
                <a:ea typeface="ＭＳ Ｐゴシック" charset="0"/>
              </a:defRPr>
            </a:lvl7pPr>
            <a:lvl8pPr marL="3243246" indent="-216216" algn="ctr" eaLnBrk="0" fontAlgn="base" hangingPunct="0">
              <a:spcBef>
                <a:spcPct val="0"/>
              </a:spcBef>
              <a:spcAft>
                <a:spcPct val="0"/>
              </a:spcAft>
              <a:defRPr sz="1600">
                <a:solidFill>
                  <a:schemeClr val="tx1"/>
                </a:solidFill>
                <a:latin typeface="Arial" charset="0"/>
                <a:ea typeface="ＭＳ Ｐゴシック" charset="0"/>
              </a:defRPr>
            </a:lvl8pPr>
            <a:lvl9pPr marL="3675678" indent="-216216" algn="ctr"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62CC8A55-ADE3-1F4F-90E1-EA0E58EBF004}" type="slidenum">
              <a:rPr lang="en-US">
                <a:solidFill>
                  <a:srgbClr val="000000"/>
                </a:solidFill>
                <a:latin typeface="Calibri" charset="0"/>
              </a:rPr>
              <a:pPr eaLnBrk="1" hangingPunct="1"/>
              <a:t>8</a:t>
            </a:fld>
            <a:endParaRPr lang="en-US" dirty="0">
              <a:solidFill>
                <a:srgbClr val="000000"/>
              </a:solidFill>
              <a:latin typeface="Calibri" charset="0"/>
            </a:endParaRPr>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571374" indent="-37118517"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2857" eaLnBrk="0" fontAlgn="base" hangingPunct="0">
              <a:spcBef>
                <a:spcPct val="0"/>
              </a:spcBef>
              <a:spcAft>
                <a:spcPct val="0"/>
              </a:spcAft>
              <a:defRPr sz="2800">
                <a:solidFill>
                  <a:schemeClr val="tx1"/>
                </a:solidFill>
                <a:latin typeface="Arial" charset="0"/>
                <a:ea typeface="Arial" charset="0"/>
                <a:cs typeface="Arial" charset="0"/>
              </a:defRPr>
            </a:lvl6pPr>
            <a:lvl7pPr marL="905713" eaLnBrk="0" fontAlgn="base" hangingPunct="0">
              <a:spcBef>
                <a:spcPct val="0"/>
              </a:spcBef>
              <a:spcAft>
                <a:spcPct val="0"/>
              </a:spcAft>
              <a:defRPr sz="2800">
                <a:solidFill>
                  <a:schemeClr val="tx1"/>
                </a:solidFill>
                <a:latin typeface="Arial" charset="0"/>
                <a:ea typeface="Arial" charset="0"/>
                <a:cs typeface="Arial" charset="0"/>
              </a:defRPr>
            </a:lvl7pPr>
            <a:lvl8pPr marL="1358570" eaLnBrk="0" fontAlgn="base" hangingPunct="0">
              <a:spcBef>
                <a:spcPct val="0"/>
              </a:spcBef>
              <a:spcAft>
                <a:spcPct val="0"/>
              </a:spcAft>
              <a:defRPr sz="2800">
                <a:solidFill>
                  <a:schemeClr val="tx1"/>
                </a:solidFill>
                <a:latin typeface="Arial" charset="0"/>
                <a:ea typeface="Arial" charset="0"/>
                <a:cs typeface="Arial" charset="0"/>
              </a:defRPr>
            </a:lvl8pPr>
            <a:lvl9pPr marL="1811426"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C8D9CA02-43CC-F345-9FEC-88780763B543}" type="slidenum">
              <a:rPr lang="en-US" sz="1200">
                <a:solidFill>
                  <a:srgbClr val="000000"/>
                </a:solidFill>
              </a:rPr>
              <a:pPr eaLnBrk="1" hangingPunct="1"/>
              <a:t>12</a:t>
            </a:fld>
            <a:endParaRPr lang="en-US" sz="1200" dirty="0">
              <a:solidFill>
                <a:srgbClr val="000000"/>
              </a:solidFill>
            </a:endParaRPr>
          </a:p>
        </p:txBody>
      </p:sp>
      <p:sp>
        <p:nvSpPr>
          <p:cNvPr id="183299" name="Rectangle 7"/>
          <p:cNvSpPr txBox="1">
            <a:spLocks noGrp="1" noChangeArrowheads="1"/>
          </p:cNvSpPr>
          <p:nvPr/>
        </p:nvSpPr>
        <p:spPr bwMode="auto">
          <a:xfrm>
            <a:off x="3884613" y="868523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71" tIns="45286" rIns="90571" bIns="45286" anchor="b"/>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r" eaLnBrk="1" fontAlgn="base" hangingPunct="1">
              <a:spcBef>
                <a:spcPct val="0"/>
              </a:spcBef>
              <a:spcAft>
                <a:spcPct val="0"/>
              </a:spcAft>
            </a:pPr>
            <a:fld id="{C0B7BD70-C159-3B4C-A723-D93C6138B082}" type="slidenum">
              <a:rPr lang="en-US" sz="1200">
                <a:solidFill>
                  <a:srgbClr val="000000"/>
                </a:solidFill>
              </a:rPr>
              <a:pPr algn="r" eaLnBrk="1" fontAlgn="base" hangingPunct="1">
                <a:spcBef>
                  <a:spcPct val="0"/>
                </a:spcBef>
                <a:spcAft>
                  <a:spcPct val="0"/>
                </a:spcAft>
              </a:pPr>
              <a:t>12</a:t>
            </a:fld>
            <a:endParaRPr lang="en-US" sz="1200" dirty="0">
              <a:solidFill>
                <a:srgbClr val="000000"/>
              </a:solidFill>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71" tIns="45286" rIns="90571" bIns="45286"/>
          <a:lstStyle/>
          <a:p>
            <a:pPr eaLnBrk="1" hangingPunct="1"/>
            <a:r>
              <a:rPr lang="en-US" dirty="0">
                <a:latin typeface="Arial" charset="0"/>
                <a:cs typeface="Arial" charset="0"/>
              </a:rPr>
              <a:t>To reach all students it is necessary to involve all segments of the school and community.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a:buFont typeface="Arial" pitchFamily="34" charset="0"/>
              <a:buChar char="•"/>
            </a:pPr>
            <a:r>
              <a:rPr lang="en-US" sz="1100" dirty="0"/>
              <a:t>Ask participant what is their role in a Career Pathways system?</a:t>
            </a:r>
          </a:p>
        </p:txBody>
      </p:sp>
      <p:sp>
        <p:nvSpPr>
          <p:cNvPr id="4" name="Slide Number Placeholder 3"/>
          <p:cNvSpPr>
            <a:spLocks noGrp="1"/>
          </p:cNvSpPr>
          <p:nvPr>
            <p:ph type="sldNum" sz="quarter" idx="10"/>
          </p:nvPr>
        </p:nvSpPr>
        <p:spPr/>
        <p:txBody>
          <a:bodyPr/>
          <a:lstStyle/>
          <a:p>
            <a:fld id="{B0CA20D1-1867-454F-AD0B-9775228E43BB}" type="slidenum">
              <a:rPr lang="en-US" smtClean="0">
                <a:solidFill>
                  <a:prstClr val="black"/>
                </a:solidFill>
                <a:latin typeface="Calibri"/>
              </a:rPr>
              <a:pPr/>
              <a:t>13</a:t>
            </a:fld>
            <a:endParaRPr lang="en-US" dirty="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Notes:</a:t>
            </a:r>
          </a:p>
          <a:p>
            <a:pPr defTabSz="905713">
              <a:lnSpc>
                <a:spcPct val="80000"/>
              </a:lnSpc>
              <a:spcBef>
                <a:spcPct val="70000"/>
              </a:spcBef>
              <a:defRPr/>
            </a:pPr>
            <a:r>
              <a:rPr lang="en-US" sz="1100" dirty="0"/>
              <a:t>To reach all students it is necessary to involve all segments of the school and community.</a:t>
            </a:r>
          </a:p>
          <a:p>
            <a:pPr>
              <a:lnSpc>
                <a:spcPct val="80000"/>
              </a:lnSpc>
              <a:spcBef>
                <a:spcPct val="70000"/>
              </a:spcBef>
              <a:buFont typeface="Arial" pitchFamily="34" charset="0"/>
              <a:buChar char="•"/>
            </a:pPr>
            <a:r>
              <a:rPr lang="en-US" altLang="en-US" sz="1100" dirty="0">
                <a:solidFill>
                  <a:schemeClr val="bg1"/>
                </a:solidFill>
              </a:rPr>
              <a:t>COUNSELORS LEAD the team</a:t>
            </a:r>
          </a:p>
          <a:p>
            <a:pPr>
              <a:lnSpc>
                <a:spcPct val="80000"/>
              </a:lnSpc>
              <a:spcBef>
                <a:spcPct val="70000"/>
              </a:spcBef>
              <a:buFont typeface="Arial" pitchFamily="34" charset="0"/>
              <a:buChar char="•"/>
            </a:pPr>
            <a:r>
              <a:rPr lang="en-US" altLang="en-US" sz="1100" dirty="0">
                <a:solidFill>
                  <a:schemeClr val="bg1"/>
                </a:solidFill>
              </a:rPr>
              <a:t>FACULTY – assist in process of integrating career info into the curriculum framework</a:t>
            </a:r>
          </a:p>
          <a:p>
            <a:pPr>
              <a:lnSpc>
                <a:spcPct val="80000"/>
              </a:lnSpc>
              <a:spcBef>
                <a:spcPct val="70000"/>
              </a:spcBef>
              <a:buFont typeface="Arial" pitchFamily="34" charset="0"/>
              <a:buChar char="•"/>
            </a:pPr>
            <a:r>
              <a:rPr lang="en-US" altLang="en-US" sz="1100" dirty="0">
                <a:solidFill>
                  <a:schemeClr val="bg1"/>
                </a:solidFill>
              </a:rPr>
              <a:t>ADMINISTRATORS – are critical for the program to be a part of the school improvement process</a:t>
            </a:r>
          </a:p>
          <a:p>
            <a:pPr>
              <a:lnSpc>
                <a:spcPct val="80000"/>
              </a:lnSpc>
              <a:spcBef>
                <a:spcPct val="70000"/>
              </a:spcBef>
              <a:buFont typeface="Arial" pitchFamily="34" charset="0"/>
              <a:buChar char="•"/>
            </a:pPr>
            <a:r>
              <a:rPr lang="en-US" altLang="en-US" sz="1100" dirty="0">
                <a:solidFill>
                  <a:schemeClr val="bg1"/>
                </a:solidFill>
              </a:rPr>
              <a:t>EMPLOYERS – ensure the program is on target with required K &amp; S and support WBL activities</a:t>
            </a:r>
          </a:p>
          <a:p>
            <a:pPr>
              <a:lnSpc>
                <a:spcPct val="80000"/>
              </a:lnSpc>
              <a:spcBef>
                <a:spcPct val="70000"/>
              </a:spcBef>
              <a:buFont typeface="Arial" pitchFamily="34" charset="0"/>
              <a:buChar char="•"/>
            </a:pPr>
            <a:r>
              <a:rPr lang="en-US" altLang="en-US" sz="1100" dirty="0">
                <a:solidFill>
                  <a:schemeClr val="bg1"/>
                </a:solidFill>
              </a:rPr>
              <a:t>COLLEGE REPRESENTATIVES – 2 &amp; 4 year provide smooth transition</a:t>
            </a:r>
          </a:p>
          <a:p>
            <a:pPr>
              <a:lnSpc>
                <a:spcPct val="80000"/>
              </a:lnSpc>
              <a:spcBef>
                <a:spcPct val="70000"/>
              </a:spcBef>
              <a:buFont typeface="Arial" pitchFamily="34" charset="0"/>
              <a:buChar char="•"/>
            </a:pPr>
            <a:r>
              <a:rPr lang="en-US" altLang="en-US" sz="1100" dirty="0">
                <a:solidFill>
                  <a:schemeClr val="bg1"/>
                </a:solidFill>
              </a:rPr>
              <a:t>PARENTS -  attitudes affect student’s career choices</a:t>
            </a:r>
          </a:p>
          <a:p>
            <a:pPr>
              <a:lnSpc>
                <a:spcPct val="80000"/>
              </a:lnSpc>
              <a:spcBef>
                <a:spcPct val="70000"/>
              </a:spcBef>
              <a:buFont typeface="Arial" pitchFamily="34" charset="0"/>
              <a:buChar char="•"/>
            </a:pPr>
            <a:r>
              <a:rPr lang="en-US" altLang="en-US" sz="1100" dirty="0">
                <a:solidFill>
                  <a:schemeClr val="bg1"/>
                </a:solidFill>
              </a:rPr>
              <a:t>COMMUNITY LEADERS – serve the economic development interests of the entire community</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14</a:t>
            </a:fld>
            <a:endParaRPr lang="en-US" dirty="0"/>
          </a:p>
        </p:txBody>
      </p:sp>
    </p:spTree>
    <p:extLst>
      <p:ext uri="{BB962C8B-B14F-4D97-AF65-F5344CB8AC3E}">
        <p14:creationId xmlns:p14="http://schemas.microsoft.com/office/powerpoint/2010/main" val="192011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solidFill>
                  <a:srgbClr val="000000">
                    <a:tint val="75000"/>
                  </a:srgbClr>
                </a:solidFill>
              </a:rPr>
              <a:t>Copyright © 20XX American Institutes for Research. All rights reserved.</a:t>
            </a:r>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
        <p:nvSpPr>
          <p:cNvPr id="7" name="Text Placeholder 6"/>
          <p:cNvSpPr>
            <a:spLocks noGrp="1"/>
          </p:cNvSpPr>
          <p:nvPr>
            <p:ph type="body" sz="quarter" idx="15"/>
          </p:nvPr>
        </p:nvSpPr>
        <p:spPr>
          <a:xfrm>
            <a:off x="916517" y="4419601"/>
            <a:ext cx="10970683" cy="16004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6801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616141" y="6356351"/>
            <a:ext cx="2336800" cy="365125"/>
          </a:xfrm>
          <a:prstGeom prst="rect">
            <a:avLst/>
          </a:prstGeom>
        </p:spPr>
        <p:txBody>
          <a:bodyPr/>
          <a:lstStyle/>
          <a:p>
            <a:fld id="{C63AAF89-839C-4AB9-890D-CA8CE0D8DFD1}" type="datetime1">
              <a:rPr lang="en-US" smtClean="0"/>
              <a:t>8/1/2016</a:t>
            </a:fld>
            <a:endParaRPr lang="en-US"/>
          </a:p>
        </p:txBody>
      </p:sp>
      <p:sp>
        <p:nvSpPr>
          <p:cNvPr id="5" name="Footer Placeholder 4"/>
          <p:cNvSpPr>
            <a:spLocks noGrp="1"/>
          </p:cNvSpPr>
          <p:nvPr>
            <p:ph type="ftr" sz="quarter" idx="11"/>
          </p:nvPr>
        </p:nvSpPr>
        <p:spPr>
          <a:xfrm>
            <a:off x="233083" y="6356351"/>
            <a:ext cx="8009467" cy="365125"/>
          </a:xfrm>
          <a:prstGeom prst="rect">
            <a:avLst/>
          </a:prstGeom>
        </p:spPr>
        <p:txBody>
          <a:bodyPr/>
          <a:lstStyle/>
          <a:p>
            <a:r>
              <a:rPr lang="en-US"/>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t>‹#›</a:t>
            </a:fld>
            <a:endParaRPr lang="en-US"/>
          </a:p>
        </p:txBody>
      </p:sp>
    </p:spTree>
    <p:extLst>
      <p:ext uri="{BB962C8B-B14F-4D97-AF65-F5344CB8AC3E}">
        <p14:creationId xmlns:p14="http://schemas.microsoft.com/office/powerpoint/2010/main" val="150734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60960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70992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1E721723-E758-48E8-82C1-5CA0D9C3E56C}" type="datetime1">
              <a:rPr lang="en-US" smtClean="0"/>
              <a:t>8/1/2016</a:t>
            </a:fld>
            <a:endParaRPr lang="en-US"/>
          </a:p>
        </p:txBody>
      </p:sp>
      <p:sp>
        <p:nvSpPr>
          <p:cNvPr id="6" name="Footer Placeholder 5"/>
          <p:cNvSpPr>
            <a:spLocks noGrp="1"/>
          </p:cNvSpPr>
          <p:nvPr>
            <p:ph type="ftr" sz="quarter" idx="11"/>
          </p:nvPr>
        </p:nvSpPr>
        <p:spPr>
          <a:xfrm>
            <a:off x="233083" y="6356351"/>
            <a:ext cx="8009467" cy="365125"/>
          </a:xfrm>
          <a:prstGeom prst="rect">
            <a:avLst/>
          </a:prstGeom>
        </p:spPr>
        <p:txBody>
          <a:bodyPr/>
          <a:lstStyle/>
          <a:p>
            <a:r>
              <a:rPr lang="en-US"/>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t>‹#›</a:t>
            </a:fld>
            <a:endParaRPr lang="en-US"/>
          </a:p>
        </p:txBody>
      </p:sp>
    </p:spTree>
    <p:extLst>
      <p:ext uri="{BB962C8B-B14F-4D97-AF65-F5344CB8AC3E}">
        <p14:creationId xmlns:p14="http://schemas.microsoft.com/office/powerpoint/2010/main" val="184694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17" name="Footer Placeholder 16"/>
          <p:cNvSpPr>
            <a:spLocks noGrp="1"/>
          </p:cNvSpPr>
          <p:nvPr>
            <p:ph type="ftr" sz="quarter" idx="11"/>
          </p:nvPr>
        </p:nvSpPr>
        <p:spPr>
          <a:xfrm>
            <a:off x="7213600" y="4205288"/>
            <a:ext cx="1727200" cy="457200"/>
          </a:xfrm>
        </p:spPr>
        <p:txBody>
          <a:bodyPr/>
          <a:lstStyle/>
          <a:p>
            <a:endParaRPr kumimoji="0" lang="en-US" sz="1400" dirty="0">
              <a:solidFill>
                <a:schemeClr val="tx2"/>
              </a:solidFill>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60579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267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45781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77951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27" name="Slide Number Placeholder 26"/>
          <p:cNvSpPr>
            <a:spLocks noGrp="1"/>
          </p:cNvSpPr>
          <p:nvPr>
            <p:ph type="sldNum" sz="quarter" idx="11"/>
          </p:nvPr>
        </p:nvSpPr>
        <p:spPr/>
        <p:txBody>
          <a:bodyPr rtlCol="0"/>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
        <p:nvSpPr>
          <p:cNvPr id="28" name="Footer Placeholder 27"/>
          <p:cNvSpPr>
            <a:spLocks noGrp="1"/>
          </p:cNvSpPr>
          <p:nvPr>
            <p:ph type="ftr" sz="quarter" idx="12"/>
          </p:nvPr>
        </p:nvSpPr>
        <p:spPr/>
        <p:txBody>
          <a:bodyPr rtlCol="0"/>
          <a:lstStyle/>
          <a:p>
            <a:endParaRPr kumimoji="0" lang="en-US" sz="1400" dirty="0">
              <a:solidFill>
                <a:schemeClr val="tx2"/>
              </a:solidFill>
            </a:endParaRPr>
          </a:p>
        </p:txBody>
      </p:sp>
    </p:spTree>
    <p:extLst>
      <p:ext uri="{BB962C8B-B14F-4D97-AF65-F5344CB8AC3E}">
        <p14:creationId xmlns:p14="http://schemas.microsoft.com/office/powerpoint/2010/main" val="49198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4" name="Footer Placeholder 3"/>
          <p:cNvSpPr>
            <a:spLocks noGrp="1"/>
          </p:cNvSpPr>
          <p:nvPr>
            <p:ph type="ftr" sz="quarter" idx="11"/>
          </p:nvPr>
        </p:nvSpPr>
        <p:spPr>
          <a:xfrm>
            <a:off x="7010400" y="612648"/>
            <a:ext cx="1767840" cy="457200"/>
          </a:xfrm>
        </p:spPr>
        <p:txBody>
          <a:bodyPr/>
          <a:lstStyle/>
          <a:p>
            <a:endParaRPr kumimoji="0" lang="en-US" sz="1400" dirty="0">
              <a:solidFill>
                <a:schemeClr val="tx2"/>
              </a:solidFill>
            </a:endParaRPr>
          </a:p>
        </p:txBody>
      </p:sp>
      <p:sp>
        <p:nvSpPr>
          <p:cNvPr id="5" name="Slide Number Placeholder 4"/>
          <p:cNvSpPr>
            <a:spLocks noGrp="1"/>
          </p:cNvSpPr>
          <p:nvPr>
            <p:ph type="sldNum" sz="quarter" idx="12"/>
          </p:nvPr>
        </p:nvSpPr>
        <p:spPr>
          <a:xfrm>
            <a:off x="10899648" y="2272"/>
            <a:ext cx="1016000" cy="365760"/>
          </a:xfrm>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05326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3" name="Footer Placeholder 2"/>
          <p:cNvSpPr>
            <a:spLocks noGrp="1"/>
          </p:cNvSpPr>
          <p:nvPr>
            <p:ph type="ftr" sz="quarter" idx="11"/>
          </p:nvPr>
        </p:nvSpPr>
        <p:spPr/>
        <p:txBody>
          <a:bodyPr/>
          <a:lstStyle/>
          <a:p>
            <a:endParaRPr kumimoji="0" lang="en-US" sz="1400" dirty="0">
              <a:solidFill>
                <a:schemeClr val="tx2"/>
              </a:solidFill>
            </a:endParaRPr>
          </a:p>
        </p:txBody>
      </p:sp>
      <p:sp>
        <p:nvSpPr>
          <p:cNvPr id="4" name="Slide Number Placeholder 3"/>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7509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72429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prstClr val="black"/>
              </a:solidFill>
              <a:latin typeface="Calibri"/>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2765778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813324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134087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292137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dirty="0"/>
          </a:p>
        </p:txBody>
      </p:sp>
      <p:sp>
        <p:nvSpPr>
          <p:cNvPr id="4" name="Rectangle 5"/>
          <p:cNvSpPr>
            <a:spLocks noGrp="1" noChangeArrowheads="1"/>
          </p:cNvSpPr>
          <p:nvPr>
            <p:ph type="ftr" sz="quarter" idx="10"/>
          </p:nvPr>
        </p:nvSpPr>
        <p:spPr>
          <a:xfrm>
            <a:off x="4165600" y="6356351"/>
            <a:ext cx="3860800" cy="365125"/>
          </a:xfrm>
          <a:prstGeom prst="rect">
            <a:avLst/>
          </a:prstGeom>
        </p:spPr>
        <p:txBody>
          <a:bodyPr/>
          <a:lstStyle>
            <a:lvl1pPr>
              <a:defRPr/>
            </a:lvl1pPr>
          </a:lstStyle>
          <a:p>
            <a:pPr>
              <a:defRPr/>
            </a:pPr>
            <a:endParaRPr lang="en-US" dirty="0">
              <a:solidFill>
                <a:prstClr val="black">
                  <a:lumMod val="65000"/>
                  <a:lumOff val="35000"/>
                </a:prstClr>
              </a:solidFill>
            </a:endParaRPr>
          </a:p>
        </p:txBody>
      </p:sp>
      <p:sp>
        <p:nvSpPr>
          <p:cNvPr id="5" name="Rectangle 6"/>
          <p:cNvSpPr>
            <a:spLocks noGrp="1" noChangeArrowheads="1"/>
          </p:cNvSpPr>
          <p:nvPr>
            <p:ph type="sldNum" sz="quarter" idx="11"/>
          </p:nvPr>
        </p:nvSpPr>
        <p:spPr/>
        <p:txBody>
          <a:bodyPr/>
          <a:lstStyle>
            <a:lvl1pPr>
              <a:defRPr/>
            </a:lvl1pPr>
          </a:lstStyle>
          <a:p>
            <a:fld id="{6B31BE22-A932-1D48-9F7B-CDF08129C114}" type="slidenum">
              <a:rPr lang="en-US"/>
              <a:pPr/>
              <a:t>‹#›</a:t>
            </a:fld>
            <a:endParaRPr lang="en-US" dirty="0"/>
          </a:p>
        </p:txBody>
      </p:sp>
    </p:spTree>
    <p:extLst>
      <p:ext uri="{BB962C8B-B14F-4D97-AF65-F5344CB8AC3E}">
        <p14:creationId xmlns:p14="http://schemas.microsoft.com/office/powerpoint/2010/main" val="425860132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solidFill>
                  <a:srgbClr val="326295">
                    <a:lumMod val="75000"/>
                  </a:srgbClr>
                </a:solidFill>
              </a:rPr>
              <a:pPr/>
              <a:t>‹#›</a:t>
            </a:fld>
            <a:endParaRPr lang="en-US" dirty="0">
              <a:solidFill>
                <a:srgbClr val="326295">
                  <a:lumMod val="75000"/>
                </a:srgbClr>
              </a:solidFill>
            </a:endParaRPr>
          </a:p>
        </p:txBody>
      </p:sp>
    </p:spTree>
    <p:extLst>
      <p:ext uri="{BB962C8B-B14F-4D97-AF65-F5344CB8AC3E}">
        <p14:creationId xmlns:p14="http://schemas.microsoft.com/office/powerpoint/2010/main" val="175046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249271" y="268288"/>
            <a:ext cx="755904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8" name="Rectangle 7"/>
          <p:cNvSpPr/>
          <p:nvPr/>
        </p:nvSpPr>
        <p:spPr>
          <a:xfrm>
            <a:off x="358587" y="268289"/>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ctrTitle"/>
          </p:nvPr>
        </p:nvSpPr>
        <p:spPr>
          <a:xfrm>
            <a:off x="4267200" y="4208929"/>
            <a:ext cx="7278624"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4267200" y="5257800"/>
            <a:ext cx="7278624"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368800" y="390526"/>
            <a:ext cx="7339584" cy="365125"/>
          </a:xfrm>
          <a:prstGeom prst="rect">
            <a:avLst/>
          </a:prstGeo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1BAE6284-524B-4006-87B9-92647E5FD368}" type="datetime1">
              <a:rPr lang="en-US" smtClean="0">
                <a:solidFill>
                  <a:prstClr val="white"/>
                </a:solidFill>
                <a:latin typeface="Century Gothic"/>
              </a:rPr>
              <a:pPr/>
              <a:t>8/1/2016</a:t>
            </a:fld>
            <a:endParaRPr lang="en-US" dirty="0">
              <a:solidFill>
                <a:prstClr val="white"/>
              </a:solidFill>
              <a:latin typeface="Century Gothic"/>
            </a:endParaRPr>
          </a:p>
        </p:txBody>
      </p:sp>
      <p:sp>
        <p:nvSpPr>
          <p:cNvPr id="5" name="Footer Placeholder 4"/>
          <p:cNvSpPr>
            <a:spLocks noGrp="1"/>
          </p:cNvSpPr>
          <p:nvPr>
            <p:ph type="ftr" sz="quarter" idx="11"/>
          </p:nvPr>
        </p:nvSpPr>
        <p:spPr>
          <a:xfrm>
            <a:off x="4291584" y="6356351"/>
            <a:ext cx="6315456"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a:xfrm>
            <a:off x="11008659" y="6356351"/>
            <a:ext cx="9144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2EEF432-AA94-47C3-BE8A-07A3CEF436D4}" type="slidenum">
              <a:rPr lang="en-US" smtClean="0">
                <a:solidFill>
                  <a:srgbClr val="242852">
                    <a:lumMod val="60000"/>
                    <a:lumOff val="40000"/>
                  </a:srgbClr>
                </a:solidFill>
                <a:latin typeface="Century Gothic"/>
              </a:rPr>
              <a:pPr/>
              <a:t>‹#›</a:t>
            </a:fld>
            <a:endParaRPr lang="en-US" dirty="0">
              <a:solidFill>
                <a:srgbClr val="242852">
                  <a:lumMod val="60000"/>
                  <a:lumOff val="40000"/>
                </a:srgbClr>
              </a:solidFill>
              <a:latin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616141" y="6356351"/>
            <a:ext cx="2336800" cy="365125"/>
          </a:xfrm>
          <a:prstGeom prst="rect">
            <a:avLst/>
          </a:prstGeom>
        </p:spPr>
        <p:txBody>
          <a:bodyPr/>
          <a:lstStyle/>
          <a:p>
            <a:fld id="{C63AAF89-839C-4AB9-890D-CA8CE0D8DFD1}"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4249271" y="268288"/>
            <a:ext cx="755904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ctrTitle"/>
          </p:nvPr>
        </p:nvSpPr>
        <p:spPr>
          <a:xfrm>
            <a:off x="4267200" y="4171950"/>
            <a:ext cx="7277225"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4267201" y="5257800"/>
            <a:ext cx="7277224"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368801" y="389966"/>
            <a:ext cx="7333129" cy="365125"/>
          </a:xfrm>
          <a:prstGeom prst="rect">
            <a:avLst/>
          </a:prstGeom>
        </p:spPr>
        <p:txBody>
          <a:bodyPr/>
          <a:lstStyle>
            <a:lvl1pPr>
              <a:defRPr sz="2200" b="0" baseline="0">
                <a:solidFill>
                  <a:schemeClr val="bg1"/>
                </a:solidFill>
              </a:defRPr>
            </a:lvl1p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5" name="Footer Placeholder 4"/>
          <p:cNvSpPr>
            <a:spLocks noGrp="1"/>
          </p:cNvSpPr>
          <p:nvPr>
            <p:ph type="ftr" sz="quarter" idx="11"/>
          </p:nvPr>
        </p:nvSpPr>
        <p:spPr>
          <a:xfrm>
            <a:off x="4285130" y="6356351"/>
            <a:ext cx="6312149" cy="365125"/>
          </a:xfrm>
        </p:spPr>
        <p:txBody>
          <a:bodyPr/>
          <a:lstStyle/>
          <a:p>
            <a:r>
              <a:rPr lang="en-US" dirty="0">
                <a:solidFill>
                  <a:prstClr val="black">
                    <a:tint val="75000"/>
                  </a:prstClr>
                </a:solidFill>
                <a:latin typeface="Century Gothic"/>
              </a:rPr>
              <a:t>Missoula College UM</a:t>
            </a:r>
          </a:p>
        </p:txBody>
      </p:sp>
      <p:sp>
        <p:nvSpPr>
          <p:cNvPr id="6" name="Slide Number Placeholder 5"/>
          <p:cNvSpPr>
            <a:spLocks noGrp="1"/>
          </p:cNvSpPr>
          <p:nvPr>
            <p:ph type="sldNum" sz="quarter" idx="12"/>
          </p:nvPr>
        </p:nvSpPr>
        <p:spPr>
          <a:xfrm>
            <a:off x="11020612" y="6356351"/>
            <a:ext cx="9144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2EEF432-AA94-47C3-BE8A-07A3CEF436D4}" type="slidenum">
              <a:rPr lang="en-US" smtClean="0">
                <a:solidFill>
                  <a:srgbClr val="242852">
                    <a:lumMod val="60000"/>
                    <a:lumOff val="40000"/>
                  </a:srgbClr>
                </a:solidFill>
                <a:latin typeface="Century Gothic"/>
              </a:rPr>
              <a:pPr/>
              <a:t>‹#›</a:t>
            </a:fld>
            <a:endParaRPr lang="en-US" dirty="0">
              <a:solidFill>
                <a:srgbClr val="242852">
                  <a:lumMod val="60000"/>
                  <a:lumOff val="40000"/>
                </a:srgbClr>
              </a:solidFill>
              <a:latin typeface="Century Gothic"/>
            </a:endParaRPr>
          </a:p>
        </p:txBody>
      </p:sp>
      <p:sp>
        <p:nvSpPr>
          <p:cNvPr id="9" name="Picture Placeholder 8"/>
          <p:cNvSpPr>
            <a:spLocks noGrp="1"/>
          </p:cNvSpPr>
          <p:nvPr>
            <p:ph type="pic" sz="quarter" idx="13"/>
          </p:nvPr>
        </p:nvSpPr>
        <p:spPr>
          <a:xfrm>
            <a:off x="4267201" y="2877671"/>
            <a:ext cx="7529156" cy="1280160"/>
          </a:xfrm>
        </p:spPr>
        <p:txBody>
          <a:bodyPr/>
          <a:lstStyle>
            <a:lvl1pPr>
              <a:buNone/>
              <a:defRPr/>
            </a:lvl1pPr>
          </a:lstStyle>
          <a:p>
            <a:r>
              <a:rPr lang="en-US" dirty="0"/>
              <a:t>Drag picture to placeholder or click icon to add</a:t>
            </a:r>
            <a:endParaRPr dirty="0"/>
          </a:p>
        </p:txBody>
      </p:sp>
      <p:sp>
        <p:nvSpPr>
          <p:cNvPr id="10" name="Rectangle 9"/>
          <p:cNvSpPr/>
          <p:nvPr/>
        </p:nvSpPr>
        <p:spPr>
          <a:xfrm>
            <a:off x="358587" y="268289"/>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Tree>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359833"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2904565" y="914400"/>
            <a:ext cx="8677836" cy="1143000"/>
          </a:xfrm>
        </p:spPr>
        <p:txBody>
          <a:bodyPr/>
          <a:lstStyle/>
          <a:p>
            <a:r>
              <a:rPr lang="en-US"/>
              <a:t>Click to edit Master title style</a:t>
            </a:r>
            <a:endParaRPr/>
          </a:p>
        </p:txBody>
      </p:sp>
      <p:sp>
        <p:nvSpPr>
          <p:cNvPr id="3" name="Content Placeholder 2"/>
          <p:cNvSpPr>
            <a:spLocks noGrp="1"/>
          </p:cNvSpPr>
          <p:nvPr>
            <p:ph idx="1"/>
          </p:nvPr>
        </p:nvSpPr>
        <p:spPr>
          <a:xfrm>
            <a:off x="2904565" y="2209801"/>
            <a:ext cx="8677836" cy="391636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616141" y="6356351"/>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5" name="Footer Placeholder 4"/>
          <p:cNvSpPr>
            <a:spLocks noGrp="1"/>
          </p:cNvSpPr>
          <p:nvPr>
            <p:ph type="ftr" sz="quarter" idx="11"/>
          </p:nvPr>
        </p:nvSpPr>
        <p:spPr>
          <a:xfrm>
            <a:off x="2904564" y="6356351"/>
            <a:ext cx="6569136" cy="365125"/>
          </a:xfrm>
        </p:spPr>
        <p:txBody>
          <a:bodyPr/>
          <a:lstStyle/>
          <a:p>
            <a:r>
              <a:rPr lang="en-US" dirty="0">
                <a:solidFill>
                  <a:prstClr val="black">
                    <a:tint val="75000"/>
                  </a:prstClr>
                </a:solidFill>
                <a:latin typeface="Century Gothic"/>
              </a:rPr>
              <a:t>Missoula College UM</a:t>
            </a:r>
          </a:p>
        </p:txBody>
      </p:sp>
      <p:sp>
        <p:nvSpPr>
          <p:cNvPr id="6" name="Slide Number Placeholder 5"/>
          <p:cNvSpPr>
            <a:spLocks noGrp="1"/>
          </p:cNvSpPr>
          <p:nvPr>
            <p:ph type="sldNum" sz="quarter" idx="12"/>
          </p:nvPr>
        </p:nvSpPr>
        <p:spPr>
          <a:xfrm>
            <a:off x="442259" y="361017"/>
            <a:ext cx="675341" cy="365125"/>
          </a:xfrm>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Picture Placeholder 8"/>
          <p:cNvSpPr>
            <a:spLocks noGrp="1"/>
          </p:cNvSpPr>
          <p:nvPr>
            <p:ph type="pic" sz="quarter" idx="13"/>
          </p:nvPr>
        </p:nvSpPr>
        <p:spPr>
          <a:xfrm>
            <a:off x="359833" y="1976718"/>
            <a:ext cx="2194560" cy="4625788"/>
          </a:xfrm>
        </p:spPr>
        <p:txBody>
          <a:bodyPr/>
          <a:lstStyle>
            <a:lvl1pPr>
              <a:buNone/>
              <a:defRPr/>
            </a:lvl1pPr>
          </a:lstStyle>
          <a:p>
            <a:r>
              <a:rPr lang="en-US" dirty="0"/>
              <a:t>Drag picture to placeholder or click icon to add</a:t>
            </a:r>
            <a:endParaRPr dirty="0"/>
          </a:p>
        </p:txBody>
      </p:sp>
    </p:spTree>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345270" y="268288"/>
            <a:ext cx="1465431"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2946401" y="3429000"/>
            <a:ext cx="6621928"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946401" y="4824414"/>
            <a:ext cx="6621928"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16800" y="6356351"/>
            <a:ext cx="2163483" cy="365125"/>
          </a:xfrm>
          <a:prstGeom prst="rect">
            <a:avLst/>
          </a:prstGeom>
        </p:spPr>
        <p:txBody>
          <a:bodyPr/>
          <a:lstStyle/>
          <a:p>
            <a:fld id="{41822CCD-FFBB-49AE-B1EF-C2EF84A00F01}"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a:xfrm>
            <a:off x="233083" y="6356351"/>
            <a:ext cx="7082117" cy="365125"/>
          </a:xfrm>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926800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359833" y="4773706"/>
            <a:ext cx="39624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4960472" y="3429001"/>
            <a:ext cx="6621928"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4960472" y="4824414"/>
            <a:ext cx="6621928"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68283" y="6104966"/>
            <a:ext cx="675341" cy="365125"/>
          </a:xfrm>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Picture Placeholder 8"/>
          <p:cNvSpPr>
            <a:spLocks noGrp="1"/>
          </p:cNvSpPr>
          <p:nvPr>
            <p:ph type="pic" sz="quarter" idx="13"/>
          </p:nvPr>
        </p:nvSpPr>
        <p:spPr>
          <a:xfrm>
            <a:off x="359832" y="268288"/>
            <a:ext cx="3962400" cy="4438650"/>
          </a:xfrm>
        </p:spPr>
        <p:txBody>
          <a:bodyPr/>
          <a:lstStyle>
            <a:lvl1pPr>
              <a:buNone/>
              <a:defRPr/>
            </a:lvl1pPr>
          </a:lstStyle>
          <a:p>
            <a:r>
              <a:rPr lang="en-US" dirty="0"/>
              <a:t>Drag picture to placeholder or click icon to add</a:t>
            </a:r>
            <a:endParaRPr dirty="0"/>
          </a:p>
        </p:txBody>
      </p:sp>
    </p:spTree>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60960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70992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1E721723-E758-48E8-82C1-5CA0D9C3E56C}"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14400"/>
            <a:ext cx="9851136"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09600" y="2054132"/>
            <a:ext cx="475488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689412"/>
            <a:ext cx="475488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705855" y="2054132"/>
            <a:ext cx="475488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05855" y="2689412"/>
            <a:ext cx="475488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9020" y="4980636"/>
            <a:ext cx="2336800" cy="365125"/>
          </a:xfrm>
          <a:prstGeom prst="rect">
            <a:avLst/>
          </a:prstGeom>
        </p:spPr>
        <p:txBody>
          <a:bodyPr/>
          <a:lstStyle/>
          <a:p>
            <a:fld id="{F7972B94-3775-4BA4-8B69-613467095CEF}"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8" name="Footer Placeholder 7"/>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9" name="Slide Number Placeholder 8"/>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609599" y="2214562"/>
            <a:ext cx="9861551"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609599" y="4224973"/>
            <a:ext cx="9861551"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570992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570992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60960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570992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570992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60960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60960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9069020" y="4980636"/>
            <a:ext cx="2336800" cy="365125"/>
          </a:xfrm>
          <a:prstGeom prst="rect">
            <a:avLst/>
          </a:prstGeom>
        </p:spPr>
        <p:txBody>
          <a:bodyPr/>
          <a:lstStyle/>
          <a:p>
            <a:fld id="{A1F12E3C-AE95-4586-8227-4275FB1B7AC4}"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4" name="Footer Placeholder 3"/>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5" name="Slide Number Placeholder 4"/>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Date Placeholder 1"/>
          <p:cNvSpPr>
            <a:spLocks noGrp="1"/>
          </p:cNvSpPr>
          <p:nvPr>
            <p:ph type="dt" sz="half" idx="10"/>
          </p:nvPr>
        </p:nvSpPr>
        <p:spPr>
          <a:xfrm>
            <a:off x="9069020" y="4980636"/>
            <a:ext cx="2336800" cy="365125"/>
          </a:xfrm>
          <a:prstGeom prst="rect">
            <a:avLst/>
          </a:prstGeom>
        </p:spPr>
        <p:txBody>
          <a:bodyPr/>
          <a:lstStyle/>
          <a:p>
            <a:fld id="{DC5125C3-EE78-4CF4-ACD6-CEC2CD173DDC}"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3" name="Footer Placeholder 2"/>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4" name="Slide Number Placeholder 3"/>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95082"/>
            <a:ext cx="475488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6349403" y="990600"/>
            <a:ext cx="475488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6E19669E-3B44-4BA5-AF4D-E17A11F18C66}"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6329081" y="268288"/>
            <a:ext cx="54864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95082"/>
            <a:ext cx="475488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15153" y="6124015"/>
            <a:ext cx="2336800" cy="365125"/>
          </a:xfrm>
          <a:prstGeom prst="rect">
            <a:avLst/>
          </a:prstGeom>
        </p:spPr>
        <p:txBody>
          <a:bodyPr/>
          <a:lstStyle>
            <a:lvl1pPr algn="l">
              <a:defRPr/>
            </a:lvl1pPr>
          </a:lstStyle>
          <a:p>
            <a:fld id="{B61B4C01-1C34-41B3-8C1A-0149AC88DAF4}"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a:xfrm>
            <a:off x="233083" y="6356351"/>
            <a:ext cx="5151717" cy="365125"/>
          </a:xfrm>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10" name="Picture Placeholder 9"/>
          <p:cNvSpPr>
            <a:spLocks noGrp="1"/>
          </p:cNvSpPr>
          <p:nvPr>
            <p:ph type="pic" sz="quarter" idx="13"/>
          </p:nvPr>
        </p:nvSpPr>
        <p:spPr>
          <a:xfrm>
            <a:off x="6347011" y="990600"/>
            <a:ext cx="5462016" cy="5611813"/>
          </a:xfrm>
        </p:spPr>
        <p:txBody>
          <a:bodyPr/>
          <a:lstStyle>
            <a:lvl1pPr>
              <a:buNone/>
              <a:defRPr/>
            </a:lvl1pPr>
          </a:lstStyle>
          <a:p>
            <a:r>
              <a:rPr lang="en-US" dirty="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763975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9622367" y="268288"/>
            <a:ext cx="2185943"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11717" y="4267200"/>
            <a:ext cx="8636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359832" y="268288"/>
            <a:ext cx="9144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10847295" y="268288"/>
            <a:ext cx="961015"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11717" y="4267200"/>
            <a:ext cx="8636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359832" y="268288"/>
            <a:ext cx="4008968"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10" name="Picture Placeholder 2"/>
          <p:cNvSpPr>
            <a:spLocks noGrp="1"/>
          </p:cNvSpPr>
          <p:nvPr>
            <p:ph type="pic" idx="13"/>
          </p:nvPr>
        </p:nvSpPr>
        <p:spPr>
          <a:xfrm>
            <a:off x="4470400" y="268289"/>
            <a:ext cx="6269317"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Picture Placeholder 2"/>
          <p:cNvSpPr>
            <a:spLocks noGrp="1"/>
          </p:cNvSpPr>
          <p:nvPr>
            <p:ph type="pic" idx="14"/>
          </p:nvPr>
        </p:nvSpPr>
        <p:spPr>
          <a:xfrm>
            <a:off x="4470400" y="2131936"/>
            <a:ext cx="3072384"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2" name="Picture Placeholder 2"/>
          <p:cNvSpPr>
            <a:spLocks noGrp="1"/>
          </p:cNvSpPr>
          <p:nvPr>
            <p:ph type="pic" idx="15"/>
          </p:nvPr>
        </p:nvSpPr>
        <p:spPr>
          <a:xfrm>
            <a:off x="7667333" y="2131936"/>
            <a:ext cx="3072384"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069020" y="4980636"/>
            <a:ext cx="2336800" cy="365125"/>
          </a:xfrm>
          <a:prstGeom prst="rect">
            <a:avLst/>
          </a:prstGeom>
        </p:spPr>
        <p:txBody>
          <a:bodyPr/>
          <a:lstStyle/>
          <a:p>
            <a:fld id="{54046F79-FF48-463F-8FE8-5F03756292B7}"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Vertical Title 1"/>
          <p:cNvSpPr>
            <a:spLocks noGrp="1"/>
          </p:cNvSpPr>
          <p:nvPr>
            <p:ph type="title" orient="vert"/>
          </p:nvPr>
        </p:nvSpPr>
        <p:spPr>
          <a:xfrm>
            <a:off x="10058399" y="1035425"/>
            <a:ext cx="1763060"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1035425"/>
            <a:ext cx="8026400" cy="510978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069020" y="4980636"/>
            <a:ext cx="2336800" cy="365125"/>
          </a:xfrm>
          <a:prstGeom prst="rect">
            <a:avLst/>
          </a:prstGeom>
        </p:spPr>
        <p:txBody>
          <a:bodyPr/>
          <a:lstStyle/>
          <a:p>
            <a:fld id="{7B6E091E-7BDC-413B-8FF8-899B1ED04D9B}"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prstClr val="black"/>
              </a:solidFill>
              <a:latin typeface="Century Gothic"/>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1667804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prstClr val="black"/>
              </a:solidFill>
              <a:latin typeface="Century Gothic"/>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1667804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573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57350"/>
            <a:ext cx="5080000" cy="4114800"/>
          </a:xfrm>
        </p:spPr>
        <p:txBody>
          <a:bodyPr rtlCol="0">
            <a:normAutofit/>
          </a:bodyPr>
          <a:lstStyle/>
          <a:p>
            <a:pPr lvl="0"/>
            <a:endParaRPr lang="en-US" noProof="0" dirty="0"/>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Blank (no footer)">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339578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solidFill>
                  <a:prstClr val="black">
                    <a:tint val="75000"/>
                  </a:prstClr>
                </a:solidFill>
                <a:latin typeface="Century Gothic"/>
              </a:rPr>
              <a:t>YCC.YES  2016</a:t>
            </a:r>
            <a:endParaRPr lang="en-US" dirty="0">
              <a:solidFill>
                <a:prstClr val="black">
                  <a:tint val="75000"/>
                </a:prstClr>
              </a:solidFill>
              <a:latin typeface="Century Gothic"/>
            </a:endParaRPr>
          </a:p>
        </p:txBody>
      </p:sp>
      <p:sp>
        <p:nvSpPr>
          <p:cNvPr id="4" name="Slide Number Placeholder 3"/>
          <p:cNvSpPr>
            <a:spLocks noGrp="1"/>
          </p:cNvSpPr>
          <p:nvPr>
            <p:ph type="sldNum" sz="quarter" idx="11"/>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2546946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249271" y="268288"/>
            <a:ext cx="755904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8" name="Rectangle 7"/>
          <p:cNvSpPr/>
          <p:nvPr/>
        </p:nvSpPr>
        <p:spPr>
          <a:xfrm>
            <a:off x="358587" y="268289"/>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ctrTitle"/>
          </p:nvPr>
        </p:nvSpPr>
        <p:spPr>
          <a:xfrm>
            <a:off x="4267200" y="4208929"/>
            <a:ext cx="7278624"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4267200" y="5257800"/>
            <a:ext cx="7278624"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368800" y="390526"/>
            <a:ext cx="7339584" cy="365125"/>
          </a:xfrm>
          <a:prstGeom prst="rect">
            <a:avLst/>
          </a:prstGeo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1BAE6284-524B-4006-87B9-92647E5FD368}" type="datetime1">
              <a:rPr lang="en-US" smtClean="0">
                <a:solidFill>
                  <a:prstClr val="white"/>
                </a:solidFill>
                <a:latin typeface="Century Gothic"/>
              </a:rPr>
              <a:pPr/>
              <a:t>8/1/2016</a:t>
            </a:fld>
            <a:endParaRPr lang="en-US" dirty="0">
              <a:solidFill>
                <a:prstClr val="white"/>
              </a:solidFill>
              <a:latin typeface="Century Gothic"/>
            </a:endParaRPr>
          </a:p>
        </p:txBody>
      </p:sp>
      <p:sp>
        <p:nvSpPr>
          <p:cNvPr id="5" name="Footer Placeholder 4"/>
          <p:cNvSpPr>
            <a:spLocks noGrp="1"/>
          </p:cNvSpPr>
          <p:nvPr>
            <p:ph type="ftr" sz="quarter" idx="11"/>
          </p:nvPr>
        </p:nvSpPr>
        <p:spPr>
          <a:xfrm>
            <a:off x="4291584" y="6356351"/>
            <a:ext cx="6315456"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a:xfrm>
            <a:off x="11008659" y="6356351"/>
            <a:ext cx="9144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2EEF432-AA94-47C3-BE8A-07A3CEF436D4}" type="slidenum">
              <a:rPr lang="en-US" smtClean="0">
                <a:solidFill>
                  <a:srgbClr val="242852">
                    <a:lumMod val="60000"/>
                    <a:lumOff val="40000"/>
                  </a:srgbClr>
                </a:solidFill>
                <a:latin typeface="Century Gothic"/>
              </a:rPr>
              <a:pPr/>
              <a:t>‹#›</a:t>
            </a:fld>
            <a:endParaRPr lang="en-US" dirty="0">
              <a:solidFill>
                <a:srgbClr val="242852">
                  <a:lumMod val="60000"/>
                  <a:lumOff val="40000"/>
                </a:srgbClr>
              </a:solidFill>
              <a:latin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616141" y="6356351"/>
            <a:ext cx="2336800" cy="365125"/>
          </a:xfrm>
          <a:prstGeom prst="rect">
            <a:avLst/>
          </a:prstGeom>
        </p:spPr>
        <p:txBody>
          <a:bodyPr/>
          <a:lstStyle/>
          <a:p>
            <a:fld id="{C63AAF89-839C-4AB9-890D-CA8CE0D8DFD1}"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4249271" y="268288"/>
            <a:ext cx="755904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ctrTitle"/>
          </p:nvPr>
        </p:nvSpPr>
        <p:spPr>
          <a:xfrm>
            <a:off x="4267200" y="4171950"/>
            <a:ext cx="7277225"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4267201" y="5257800"/>
            <a:ext cx="7277224"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368801" y="389966"/>
            <a:ext cx="7333129" cy="365125"/>
          </a:xfrm>
          <a:prstGeom prst="rect">
            <a:avLst/>
          </a:prstGeom>
        </p:spPr>
        <p:txBody>
          <a:bodyPr/>
          <a:lstStyle>
            <a:lvl1pPr>
              <a:defRPr sz="2200" b="0" baseline="0">
                <a:solidFill>
                  <a:schemeClr val="bg1"/>
                </a:solidFill>
              </a:defRPr>
            </a:lvl1p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5" name="Footer Placeholder 4"/>
          <p:cNvSpPr>
            <a:spLocks noGrp="1"/>
          </p:cNvSpPr>
          <p:nvPr>
            <p:ph type="ftr" sz="quarter" idx="11"/>
          </p:nvPr>
        </p:nvSpPr>
        <p:spPr>
          <a:xfrm>
            <a:off x="4285130" y="6356351"/>
            <a:ext cx="6312149" cy="365125"/>
          </a:xfrm>
        </p:spPr>
        <p:txBody>
          <a:bodyPr/>
          <a:lstStyle/>
          <a:p>
            <a:r>
              <a:rPr lang="en-US" dirty="0">
                <a:solidFill>
                  <a:prstClr val="black">
                    <a:tint val="75000"/>
                  </a:prstClr>
                </a:solidFill>
                <a:latin typeface="Century Gothic"/>
              </a:rPr>
              <a:t>Missoula College UM</a:t>
            </a:r>
          </a:p>
        </p:txBody>
      </p:sp>
      <p:sp>
        <p:nvSpPr>
          <p:cNvPr id="6" name="Slide Number Placeholder 5"/>
          <p:cNvSpPr>
            <a:spLocks noGrp="1"/>
          </p:cNvSpPr>
          <p:nvPr>
            <p:ph type="sldNum" sz="quarter" idx="12"/>
          </p:nvPr>
        </p:nvSpPr>
        <p:spPr>
          <a:xfrm>
            <a:off x="11020612" y="6356351"/>
            <a:ext cx="9144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B2EEF432-AA94-47C3-BE8A-07A3CEF436D4}" type="slidenum">
              <a:rPr lang="en-US" smtClean="0">
                <a:solidFill>
                  <a:srgbClr val="242852">
                    <a:lumMod val="60000"/>
                    <a:lumOff val="40000"/>
                  </a:srgbClr>
                </a:solidFill>
                <a:latin typeface="Century Gothic"/>
              </a:rPr>
              <a:pPr/>
              <a:t>‹#›</a:t>
            </a:fld>
            <a:endParaRPr lang="en-US" dirty="0">
              <a:solidFill>
                <a:srgbClr val="242852">
                  <a:lumMod val="60000"/>
                  <a:lumOff val="40000"/>
                </a:srgbClr>
              </a:solidFill>
              <a:latin typeface="Century Gothic"/>
            </a:endParaRPr>
          </a:p>
        </p:txBody>
      </p:sp>
      <p:sp>
        <p:nvSpPr>
          <p:cNvPr id="9" name="Picture Placeholder 8"/>
          <p:cNvSpPr>
            <a:spLocks noGrp="1"/>
          </p:cNvSpPr>
          <p:nvPr>
            <p:ph type="pic" sz="quarter" idx="13"/>
          </p:nvPr>
        </p:nvSpPr>
        <p:spPr>
          <a:xfrm>
            <a:off x="4267201" y="2877671"/>
            <a:ext cx="7529156" cy="1280160"/>
          </a:xfrm>
        </p:spPr>
        <p:txBody>
          <a:bodyPr/>
          <a:lstStyle>
            <a:lvl1pPr>
              <a:buNone/>
              <a:defRPr/>
            </a:lvl1pPr>
          </a:lstStyle>
          <a:p>
            <a:r>
              <a:rPr lang="en-US" dirty="0"/>
              <a:t>Drag picture to placeholder or click icon to add</a:t>
            </a:r>
            <a:endParaRPr dirty="0"/>
          </a:p>
        </p:txBody>
      </p:sp>
      <p:sp>
        <p:nvSpPr>
          <p:cNvPr id="10" name="Rectangle 9"/>
          <p:cNvSpPr/>
          <p:nvPr/>
        </p:nvSpPr>
        <p:spPr>
          <a:xfrm>
            <a:off x="358587" y="268289"/>
            <a:ext cx="24384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Tree>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359833"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2904565" y="914400"/>
            <a:ext cx="8677836" cy="1143000"/>
          </a:xfrm>
        </p:spPr>
        <p:txBody>
          <a:bodyPr/>
          <a:lstStyle/>
          <a:p>
            <a:r>
              <a:rPr lang="en-US"/>
              <a:t>Click to edit Master title style</a:t>
            </a:r>
            <a:endParaRPr/>
          </a:p>
        </p:txBody>
      </p:sp>
      <p:sp>
        <p:nvSpPr>
          <p:cNvPr id="3" name="Content Placeholder 2"/>
          <p:cNvSpPr>
            <a:spLocks noGrp="1"/>
          </p:cNvSpPr>
          <p:nvPr>
            <p:ph idx="1"/>
          </p:nvPr>
        </p:nvSpPr>
        <p:spPr>
          <a:xfrm>
            <a:off x="2904565" y="2209801"/>
            <a:ext cx="8677836" cy="391636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616141" y="6356351"/>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5" name="Footer Placeholder 4"/>
          <p:cNvSpPr>
            <a:spLocks noGrp="1"/>
          </p:cNvSpPr>
          <p:nvPr>
            <p:ph type="ftr" sz="quarter" idx="11"/>
          </p:nvPr>
        </p:nvSpPr>
        <p:spPr>
          <a:xfrm>
            <a:off x="2904564" y="6356351"/>
            <a:ext cx="6569136" cy="365125"/>
          </a:xfrm>
        </p:spPr>
        <p:txBody>
          <a:bodyPr/>
          <a:lstStyle/>
          <a:p>
            <a:r>
              <a:rPr lang="en-US" dirty="0">
                <a:solidFill>
                  <a:prstClr val="black">
                    <a:tint val="75000"/>
                  </a:prstClr>
                </a:solidFill>
                <a:latin typeface="Century Gothic"/>
              </a:rPr>
              <a:t>Missoula College UM</a:t>
            </a:r>
          </a:p>
        </p:txBody>
      </p:sp>
      <p:sp>
        <p:nvSpPr>
          <p:cNvPr id="6" name="Slide Number Placeholder 5"/>
          <p:cNvSpPr>
            <a:spLocks noGrp="1"/>
          </p:cNvSpPr>
          <p:nvPr>
            <p:ph type="sldNum" sz="quarter" idx="12"/>
          </p:nvPr>
        </p:nvSpPr>
        <p:spPr>
          <a:xfrm>
            <a:off x="442259" y="361017"/>
            <a:ext cx="675341" cy="365125"/>
          </a:xfrm>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Picture Placeholder 8"/>
          <p:cNvSpPr>
            <a:spLocks noGrp="1"/>
          </p:cNvSpPr>
          <p:nvPr>
            <p:ph type="pic" sz="quarter" idx="13"/>
          </p:nvPr>
        </p:nvSpPr>
        <p:spPr>
          <a:xfrm>
            <a:off x="359833" y="1976718"/>
            <a:ext cx="2194560" cy="4625788"/>
          </a:xfrm>
        </p:spPr>
        <p:txBody>
          <a:bodyPr/>
          <a:lstStyle>
            <a:lvl1pPr>
              <a:buNone/>
              <a:defRPr/>
            </a:lvl1pPr>
          </a:lstStyle>
          <a:p>
            <a:r>
              <a:rPr lang="en-US" dirty="0"/>
              <a:t>Drag picture to placeholder or click icon to add</a:t>
            </a:r>
            <a:endParaRPr dirty="0"/>
          </a:p>
        </p:txBody>
      </p:sp>
    </p:spTree>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345270" y="268288"/>
            <a:ext cx="1465431"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2946401" y="3429000"/>
            <a:ext cx="6621928"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946401" y="4824414"/>
            <a:ext cx="6621928"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16800" y="6356351"/>
            <a:ext cx="2163483" cy="365125"/>
          </a:xfrm>
          <a:prstGeom prst="rect">
            <a:avLst/>
          </a:prstGeom>
        </p:spPr>
        <p:txBody>
          <a:bodyPr/>
          <a:lstStyle/>
          <a:p>
            <a:fld id="{41822CCD-FFBB-49AE-B1EF-C2EF84A00F01}"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a:xfrm>
            <a:off x="233083" y="6356351"/>
            <a:ext cx="7082117" cy="365125"/>
          </a:xfrm>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359833" y="4773706"/>
            <a:ext cx="39624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4960472" y="3429001"/>
            <a:ext cx="6621928"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4960472" y="4824414"/>
            <a:ext cx="6621928"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68283" y="6104966"/>
            <a:ext cx="675341" cy="365125"/>
          </a:xfrm>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Picture Placeholder 8"/>
          <p:cNvSpPr>
            <a:spLocks noGrp="1"/>
          </p:cNvSpPr>
          <p:nvPr>
            <p:ph type="pic" sz="quarter" idx="13"/>
          </p:nvPr>
        </p:nvSpPr>
        <p:spPr>
          <a:xfrm>
            <a:off x="359832" y="268288"/>
            <a:ext cx="3962400" cy="4438650"/>
          </a:xfrm>
        </p:spPr>
        <p:txBody>
          <a:bodyPr/>
          <a:lstStyle>
            <a:lvl1pPr>
              <a:buNone/>
              <a:defRPr/>
            </a:lvl1pPr>
          </a:lstStyle>
          <a:p>
            <a:r>
              <a:rPr lang="en-US" dirty="0"/>
              <a:t>Drag picture to placeholder or click icon to add</a:t>
            </a:r>
            <a:endParaRPr dirty="0"/>
          </a:p>
        </p:txBody>
      </p:sp>
    </p:spTree>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60960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70992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1E721723-E758-48E8-82C1-5CA0D9C3E56C}"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14400"/>
            <a:ext cx="9851136"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09600" y="2054132"/>
            <a:ext cx="475488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689412"/>
            <a:ext cx="475488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705855" y="2054132"/>
            <a:ext cx="475488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05855" y="2689412"/>
            <a:ext cx="475488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9020" y="4980636"/>
            <a:ext cx="2336800" cy="365125"/>
          </a:xfrm>
          <a:prstGeom prst="rect">
            <a:avLst/>
          </a:prstGeom>
        </p:spPr>
        <p:txBody>
          <a:bodyPr/>
          <a:lstStyle/>
          <a:p>
            <a:fld id="{F7972B94-3775-4BA4-8B69-613467095CEF}"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8" name="Footer Placeholder 7"/>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9" name="Slide Number Placeholder 8"/>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609599" y="2214562"/>
            <a:ext cx="9861551"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609599" y="4224973"/>
            <a:ext cx="9861551"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1508981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570992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570992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609600" y="2214563"/>
            <a:ext cx="475488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600" y="914400"/>
            <a:ext cx="9855201" cy="1143000"/>
          </a:xfrm>
        </p:spPr>
        <p:txBody>
          <a:bodyPr/>
          <a:lstStyle/>
          <a:p>
            <a:r>
              <a:rPr lang="en-US"/>
              <a:t>Click to edit Master title style</a:t>
            </a:r>
            <a:endParaRPr/>
          </a:p>
        </p:txBody>
      </p:sp>
      <p:sp>
        <p:nvSpPr>
          <p:cNvPr id="3" name="Content Placeholder 2"/>
          <p:cNvSpPr>
            <a:spLocks noGrp="1"/>
          </p:cNvSpPr>
          <p:nvPr>
            <p:ph sz="half" idx="1"/>
          </p:nvPr>
        </p:nvSpPr>
        <p:spPr>
          <a:xfrm>
            <a:off x="570992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9" name="Content Placeholder 2"/>
          <p:cNvSpPr>
            <a:spLocks noGrp="1"/>
          </p:cNvSpPr>
          <p:nvPr>
            <p:ph sz="half" idx="13"/>
          </p:nvPr>
        </p:nvSpPr>
        <p:spPr>
          <a:xfrm>
            <a:off x="570992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609600" y="2214562"/>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609600" y="4224973"/>
            <a:ext cx="475488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0865225"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9069020" y="4980636"/>
            <a:ext cx="2336800" cy="365125"/>
          </a:xfrm>
          <a:prstGeom prst="rect">
            <a:avLst/>
          </a:prstGeom>
        </p:spPr>
        <p:txBody>
          <a:bodyPr/>
          <a:lstStyle/>
          <a:p>
            <a:fld id="{A1F12E3C-AE95-4586-8227-4275FB1B7AC4}"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4" name="Footer Placeholder 3"/>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5" name="Slide Number Placeholder 4"/>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Date Placeholder 1"/>
          <p:cNvSpPr>
            <a:spLocks noGrp="1"/>
          </p:cNvSpPr>
          <p:nvPr>
            <p:ph type="dt" sz="half" idx="10"/>
          </p:nvPr>
        </p:nvSpPr>
        <p:spPr>
          <a:xfrm>
            <a:off x="9069020" y="4980636"/>
            <a:ext cx="2336800" cy="365125"/>
          </a:xfrm>
          <a:prstGeom prst="rect">
            <a:avLst/>
          </a:prstGeom>
        </p:spPr>
        <p:txBody>
          <a:bodyPr/>
          <a:lstStyle/>
          <a:p>
            <a:fld id="{DC5125C3-EE78-4CF4-ACD6-CEC2CD173DDC}"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3" name="Footer Placeholder 2"/>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4" name="Slide Number Placeholder 3"/>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95082"/>
            <a:ext cx="475488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6349403" y="990600"/>
            <a:ext cx="475488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6E19669E-3B44-4BA5-AF4D-E17A11F18C66}"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6329081" y="268288"/>
            <a:ext cx="54864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09599" y="995082"/>
            <a:ext cx="475488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609599" y="2057401"/>
            <a:ext cx="475488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15153" y="6124015"/>
            <a:ext cx="2336800" cy="365125"/>
          </a:xfrm>
          <a:prstGeom prst="rect">
            <a:avLst/>
          </a:prstGeom>
        </p:spPr>
        <p:txBody>
          <a:bodyPr/>
          <a:lstStyle>
            <a:lvl1pPr algn="l">
              <a:defRPr/>
            </a:lvl1pPr>
          </a:lstStyle>
          <a:p>
            <a:fld id="{B61B4C01-1C34-41B3-8C1A-0149AC88DAF4}"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6" name="Footer Placeholder 5"/>
          <p:cNvSpPr>
            <a:spLocks noGrp="1"/>
          </p:cNvSpPr>
          <p:nvPr>
            <p:ph type="ftr" sz="quarter" idx="11"/>
          </p:nvPr>
        </p:nvSpPr>
        <p:spPr>
          <a:xfrm>
            <a:off x="233083" y="6356351"/>
            <a:ext cx="5151717" cy="365125"/>
          </a:xfrm>
        </p:spPr>
        <p:txBody>
          <a:bodyPr/>
          <a:lstStyle/>
          <a:p>
            <a:r>
              <a:rPr lang="en-US" dirty="0">
                <a:solidFill>
                  <a:srgbClr val="242852">
                    <a:lumMod val="60000"/>
                    <a:lumOff val="40000"/>
                  </a:srgb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10" name="Picture Placeholder 9"/>
          <p:cNvSpPr>
            <a:spLocks noGrp="1"/>
          </p:cNvSpPr>
          <p:nvPr>
            <p:ph type="pic" sz="quarter" idx="13"/>
          </p:nvPr>
        </p:nvSpPr>
        <p:spPr>
          <a:xfrm>
            <a:off x="6347011" y="990600"/>
            <a:ext cx="5462016" cy="5611813"/>
          </a:xfrm>
        </p:spPr>
        <p:txBody>
          <a:bodyPr/>
          <a:lstStyle>
            <a:lvl1pPr>
              <a:buNone/>
              <a:defRPr/>
            </a:lvl1pPr>
          </a:lstStyle>
          <a:p>
            <a:r>
              <a:rPr lang="en-US" dirty="0"/>
              <a:t>Drag picture to placeholder or click icon to add</a:t>
            </a:r>
            <a:endParaRP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9622367" y="268288"/>
            <a:ext cx="2185943"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11717" y="4267200"/>
            <a:ext cx="8636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359832" y="268288"/>
            <a:ext cx="9144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10847295" y="268288"/>
            <a:ext cx="961015"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a:xfrm>
            <a:off x="611717" y="4267200"/>
            <a:ext cx="8636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359832" y="268288"/>
            <a:ext cx="4008968"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069020" y="4980636"/>
            <a:ext cx="2336800" cy="365125"/>
          </a:xfrm>
          <a:prstGeom prst="rect">
            <a:avLst/>
          </a:prstGeom>
        </p:spPr>
        <p:txBody>
          <a:bodyPr/>
          <a:lstStyle/>
          <a:p>
            <a:fld id="{C3853A1A-1446-499A-BD12-A787E9891A6D}" type="datetime1">
              <a:rPr lang="en-US" smtClean="0">
                <a:solidFill>
                  <a:prstClr val="black">
                    <a:tint val="75000"/>
                  </a:prstClr>
                </a:solidFill>
                <a:latin typeface="Century Gothic"/>
              </a:rPr>
              <a:pPr/>
              <a:t>8/1/2016</a:t>
            </a:fld>
            <a:endParaRPr lang="en-US" dirty="0">
              <a:solidFill>
                <a:prstClr val="black">
                  <a:tint val="75000"/>
                </a:prstClr>
              </a:solidFill>
              <a:latin typeface="Century Gothic"/>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latin typeface="Century Gothic"/>
              </a:rPr>
              <a:t>Missoula College UM</a:t>
            </a:r>
          </a:p>
        </p:txBody>
      </p:sp>
      <p:sp>
        <p:nvSpPr>
          <p:cNvPr id="7" name="Slide Number Placeholder 6"/>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
        <p:nvSpPr>
          <p:cNvPr id="10" name="Picture Placeholder 2"/>
          <p:cNvSpPr>
            <a:spLocks noGrp="1"/>
          </p:cNvSpPr>
          <p:nvPr>
            <p:ph type="pic" idx="13"/>
          </p:nvPr>
        </p:nvSpPr>
        <p:spPr>
          <a:xfrm>
            <a:off x="4470400" y="268289"/>
            <a:ext cx="6269317"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Picture Placeholder 2"/>
          <p:cNvSpPr>
            <a:spLocks noGrp="1"/>
          </p:cNvSpPr>
          <p:nvPr>
            <p:ph type="pic" idx="14"/>
          </p:nvPr>
        </p:nvSpPr>
        <p:spPr>
          <a:xfrm>
            <a:off x="4470400" y="2131936"/>
            <a:ext cx="3072384"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2" name="Picture Placeholder 2"/>
          <p:cNvSpPr>
            <a:spLocks noGrp="1"/>
          </p:cNvSpPr>
          <p:nvPr>
            <p:ph type="pic" idx="15"/>
          </p:nvPr>
        </p:nvSpPr>
        <p:spPr>
          <a:xfrm>
            <a:off x="7667333" y="2131936"/>
            <a:ext cx="3072384"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9616141"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069020" y="4980636"/>
            <a:ext cx="2336800" cy="365125"/>
          </a:xfrm>
          <a:prstGeom prst="rect">
            <a:avLst/>
          </a:prstGeom>
        </p:spPr>
        <p:txBody>
          <a:bodyPr/>
          <a:lstStyle/>
          <a:p>
            <a:fld id="{54046F79-FF48-463F-8FE8-5F03756292B7}"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865225" y="268288"/>
            <a:ext cx="957431"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entury Gothic"/>
            </a:endParaRPr>
          </a:p>
        </p:txBody>
      </p:sp>
      <p:sp>
        <p:nvSpPr>
          <p:cNvPr id="2" name="Vertical Title 1"/>
          <p:cNvSpPr>
            <a:spLocks noGrp="1"/>
          </p:cNvSpPr>
          <p:nvPr>
            <p:ph type="title" orient="vert"/>
          </p:nvPr>
        </p:nvSpPr>
        <p:spPr>
          <a:xfrm>
            <a:off x="10058399" y="1035425"/>
            <a:ext cx="1763060"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1035425"/>
            <a:ext cx="8026400" cy="510978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9069020" y="4980636"/>
            <a:ext cx="2336800" cy="365125"/>
          </a:xfrm>
          <a:prstGeom prst="rect">
            <a:avLst/>
          </a:prstGeom>
        </p:spPr>
        <p:txBody>
          <a:bodyPr/>
          <a:lstStyle/>
          <a:p>
            <a:fld id="{7B6E091E-7BDC-413B-8FF8-899B1ED04D9B}" type="datetime1">
              <a:rPr lang="en-US" smtClean="0">
                <a:solidFill>
                  <a:prstClr val="black"/>
                </a:solidFill>
                <a:latin typeface="Century Gothic"/>
              </a:rPr>
              <a:pPr/>
              <a:t>8/1/2016</a:t>
            </a:fld>
            <a:endParaRPr lang="en-US" dirty="0">
              <a:solidFill>
                <a:prstClr val="black"/>
              </a:solidFill>
              <a:latin typeface="Century Gothic"/>
            </a:endParaRPr>
          </a:p>
        </p:txBody>
      </p:sp>
      <p:sp>
        <p:nvSpPr>
          <p:cNvPr id="5" name="Footer Placeholder 4"/>
          <p:cNvSpPr>
            <a:spLocks noGrp="1"/>
          </p:cNvSpPr>
          <p:nvPr>
            <p:ph type="ftr" sz="quarter" idx="11"/>
          </p:nvPr>
        </p:nvSpPr>
        <p:spPr/>
        <p:txBody>
          <a:bodyPr/>
          <a:lstStyle/>
          <a:p>
            <a:r>
              <a:rPr lang="en-US" dirty="0">
                <a:solidFill>
                  <a:srgbClr val="242852">
                    <a:lumMod val="60000"/>
                    <a:lumOff val="40000"/>
                  </a:srgbClr>
                </a:solidFill>
                <a:latin typeface="Century Gothic"/>
              </a:rPr>
              <a:t>Missoula College UM</a:t>
            </a:r>
          </a:p>
        </p:txBody>
      </p:sp>
      <p:sp>
        <p:nvSpPr>
          <p:cNvPr id="6" name="Slide Number Placeholder 5"/>
          <p:cNvSpPr>
            <a:spLocks noGrp="1"/>
          </p:cNvSpPr>
          <p:nvPr>
            <p:ph type="sldNum" sz="quarter" idx="12"/>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1231392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354946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prstClr val="black"/>
              </a:solidFill>
              <a:latin typeface="Century Gothic"/>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1667804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prstClr val="black"/>
              </a:solidFill>
              <a:latin typeface="Century Gothic"/>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1667804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573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57350"/>
            <a:ext cx="5080000" cy="4114800"/>
          </a:xfrm>
        </p:spPr>
        <p:txBody>
          <a:bodyPr rtlCol="0">
            <a:normAutofit/>
          </a:bodyPr>
          <a:lstStyle/>
          <a:p>
            <a:pPr lvl="0"/>
            <a:endParaRPr lang="en-US" noProof="0" dirty="0"/>
          </a:p>
        </p:txBody>
      </p:sp>
    </p:spTree>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Blank (no footer)">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973234" y="-184666"/>
            <a:ext cx="184666" cy="369332"/>
          </a:xfrm>
          <a:prstGeom prst="rect">
            <a:avLst/>
          </a:prstGeom>
          <a:noFill/>
          <a:ln w="9525">
            <a:noFill/>
            <a:miter lim="800000"/>
            <a:headEnd/>
            <a:tailEnd/>
          </a:ln>
        </p:spPr>
        <p:txBody>
          <a:bodyPr wrap="none" anchor="ctr">
            <a:spAutoFit/>
          </a:bodyPr>
          <a:lstStyle/>
          <a:p>
            <a:pPr>
              <a:defRPr/>
            </a:pPr>
            <a:endParaRPr lang="en-US" dirty="0">
              <a:solidFill>
                <a:prstClr val="black"/>
              </a:solidFill>
              <a:latin typeface="Arial" charset="0"/>
              <a:cs typeface="Arial"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solidFill>
                  <a:prstClr val="black">
                    <a:tint val="75000"/>
                  </a:prstClr>
                </a:solidFill>
                <a:latin typeface="Century Gothic"/>
              </a:rPr>
              <a:t>YCC.YES  2016</a:t>
            </a:r>
            <a:endParaRPr lang="en-US" dirty="0">
              <a:solidFill>
                <a:prstClr val="black">
                  <a:tint val="75000"/>
                </a:prstClr>
              </a:solidFill>
              <a:latin typeface="Century Gothic"/>
            </a:endParaRPr>
          </a:p>
        </p:txBody>
      </p:sp>
      <p:sp>
        <p:nvSpPr>
          <p:cNvPr id="4" name="Slide Number Placeholder 3"/>
          <p:cNvSpPr>
            <a:spLocks noGrp="1"/>
          </p:cNvSpPr>
          <p:nvPr>
            <p:ph type="sldNum" sz="quarter" idx="11"/>
          </p:nvPr>
        </p:nvSpPr>
        <p:spPr/>
        <p:txBody>
          <a:body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extLst>
      <p:ext uri="{BB962C8B-B14F-4D97-AF65-F5344CB8AC3E}">
        <p14:creationId xmlns:p14="http://schemas.microsoft.com/office/powerpoint/2010/main" val="254694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07366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12192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1"/>
            <a:ext cx="7515935" cy="6858001"/>
          </a:xfrm>
          <a:prstGeom prst="rect">
            <a:avLst/>
          </a:prstGeom>
        </p:spPr>
      </p:pic>
      <p:sp>
        <p:nvSpPr>
          <p:cNvPr id="2" name="Title 1"/>
          <p:cNvSpPr>
            <a:spLocks noGrp="1"/>
          </p:cNvSpPr>
          <p:nvPr>
            <p:ph type="title" hasCustomPrompt="1"/>
          </p:nvPr>
        </p:nvSpPr>
        <p:spPr>
          <a:xfrm>
            <a:off x="963084" y="3535839"/>
            <a:ext cx="103632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981200" y="6356351"/>
            <a:ext cx="1776765" cy="365125"/>
          </a:xfrm>
          <a:prstGeom prst="rect">
            <a:avLst/>
          </a:prstGeom>
        </p:spPr>
        <p:txBody>
          <a:bodyPr/>
          <a:lstStyle>
            <a:lvl1pPr>
              <a:defRPr b="1">
                <a:solidFill>
                  <a:schemeClr val="bg1"/>
                </a:solidFill>
              </a:defRPr>
            </a:lvl1pPr>
          </a:lstStyle>
          <a:p>
            <a:pPr fontAlgn="base">
              <a:spcBef>
                <a:spcPct val="0"/>
              </a:spcBef>
              <a:spcAft>
                <a:spcPct val="0"/>
              </a:spcAft>
            </a:pPr>
            <a:fld id="{C22B7696-F562-4F47-9437-D675BB36298F}" type="datetime1">
              <a:rPr lang="en-US" sz="2400" smtClean="0">
                <a:solidFill>
                  <a:srgbClr val="FFFFFF"/>
                </a:solidFill>
                <a:ea typeface="ＭＳ Ｐゴシック"/>
              </a:rPr>
              <a:pPr fontAlgn="base">
                <a:spcBef>
                  <a:spcPct val="0"/>
                </a:spcBef>
                <a:spcAft>
                  <a:spcPct val="0"/>
                </a:spcAft>
              </a:pPr>
              <a:t>8/1/2016</a:t>
            </a:fld>
            <a:endParaRPr lang="en-US" sz="2400" dirty="0">
              <a:solidFill>
                <a:srgbClr val="FFFFFF"/>
              </a:solidFill>
              <a:ea typeface="ＭＳ Ｐゴシック"/>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b="1">
                <a:solidFill>
                  <a:schemeClr val="bg1"/>
                </a:solidFill>
              </a:defRPr>
            </a:lvl1pPr>
          </a:lstStyle>
          <a:p>
            <a:pPr fontAlgn="base">
              <a:spcBef>
                <a:spcPct val="0"/>
              </a:spcBef>
              <a:spcAft>
                <a:spcPct val="0"/>
              </a:spcAft>
            </a:pPr>
            <a:r>
              <a:rPr lang="en-US" sz="2400" dirty="0">
                <a:solidFill>
                  <a:srgbClr val="FFFFFF"/>
                </a:solidFill>
                <a:ea typeface="ＭＳ Ｐゴシック"/>
              </a:rPr>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smtClean="0">
                <a:solidFill>
                  <a:srgbClr val="FFFFFF"/>
                </a:solidFill>
              </a:rPr>
              <a:pPr/>
              <a:t>‹#›</a:t>
            </a:fld>
            <a:endParaRPr dirty="0">
              <a:solidFill>
                <a:srgbClr val="FFFFFF"/>
              </a:solidFill>
            </a:endParaRPr>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201" y="326744"/>
            <a:ext cx="1336281" cy="984931"/>
          </a:xfrm>
          <a:prstGeom prst="rect">
            <a:avLst/>
          </a:prstGeom>
        </p:spPr>
      </p:pic>
      <p:sp>
        <p:nvSpPr>
          <p:cNvPr id="3" name="Text Placeholder 2"/>
          <p:cNvSpPr>
            <a:spLocks noGrp="1"/>
          </p:cNvSpPr>
          <p:nvPr>
            <p:ph type="body" idx="1" hasCustomPrompt="1"/>
          </p:nvPr>
        </p:nvSpPr>
        <p:spPr>
          <a:xfrm>
            <a:off x="963084" y="2035652"/>
            <a:ext cx="103632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55698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jp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1" name="Title Placeholder 1"/>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858" y="2935824"/>
            <a:ext cx="10971108"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Fourth Level</a:t>
            </a:r>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pPr fontAlgn="base">
              <a:spcBef>
                <a:spcPct val="0"/>
              </a:spcBef>
              <a:spcAft>
                <a:spcPct val="0"/>
              </a:spcAft>
            </a:pPr>
            <a:r>
              <a:rPr lang="en-US" dirty="0">
                <a:solidFill>
                  <a:srgbClr val="000000">
                    <a:tint val="75000"/>
                  </a:srgbClr>
                </a:solidFill>
                <a:ea typeface="ＭＳ Ｐゴシック"/>
              </a:rPr>
              <a:t>Copyright © 20XX American Institutes for Research. All rights reserved.</a:t>
            </a:r>
          </a:p>
        </p:txBody>
      </p:sp>
    </p:spTree>
    <p:extLst>
      <p:ext uri="{BB962C8B-B14F-4D97-AF65-F5344CB8AC3E}">
        <p14:creationId xmlns:p14="http://schemas.microsoft.com/office/powerpoint/2010/main" val="2917325771"/>
      </p:ext>
    </p:extLst>
  </p:cSld>
  <p:clrMap bg1="lt1" tx1="dk1" bg2="lt2" tx2="dk2" accent1="accent1" accent2="accent2" accent3="accent3" accent4="accent4" accent5="accent5" accent6="accent6" hlink="hlink" folHlink="folHlink"/>
  <p:sldLayoutIdLst>
    <p:sldLayoutId id="2147483661" r:id="rId1"/>
    <p:sldLayoutId id="2147483689" r:id="rId2"/>
  </p:sldLayoutIdLst>
  <p:hf hdr="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0" indent="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0" y="0"/>
            <a:ext cx="12192000" cy="6858000"/>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28472394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algn="r" eaLnBrk="1" latinLnBrk="0" hangingPunct="1"/>
            <a:fld id="{564CF2E0-CCC4-4E1E-9902-C3C36AB3FDA4}" type="datetimeFigureOut">
              <a:rPr lang="en-US" smtClean="0"/>
              <a:pPr algn="r" eaLnBrk="1" latinLnBrk="0" hangingPunct="1"/>
              <a:t>8/1/2016</a:t>
            </a:fld>
            <a:endParaRPr lang="en-US" sz="1400" dirty="0">
              <a:solidFill>
                <a:schemeClr val="tx2"/>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kumimoji="0" lang="en-US" sz="1400" dirty="0">
              <a:solidFill>
                <a:schemeClr val="tx2"/>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27775868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6517" y="3709988"/>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a:xfrm>
            <a:off x="916517" y="4529139"/>
            <a:ext cx="10972800" cy="1389062"/>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pPr fontAlgn="base">
              <a:spcBef>
                <a:spcPct val="0"/>
              </a:spcBef>
              <a:spcAft>
                <a:spcPct val="0"/>
              </a:spcAft>
            </a:pPr>
            <a:fld id="{A1A8B8B9-B651-4439-A868-E8F04EF81465}" type="slidenum">
              <a:rPr lang="en-US" smtClean="0">
                <a:solidFill>
                  <a:srgbClr val="326295">
                    <a:lumMod val="75000"/>
                  </a:srgbClr>
                </a:solidFill>
                <a:ea typeface="ＭＳ Ｐゴシック"/>
              </a:rPr>
              <a:pPr fontAlgn="base">
                <a:spcBef>
                  <a:spcPct val="0"/>
                </a:spcBef>
                <a:spcAft>
                  <a:spcPct val="0"/>
                </a:spcAft>
              </a:pPr>
              <a:t>‹#›</a:t>
            </a:fld>
            <a:endParaRPr lang="en-US" dirty="0">
              <a:solidFill>
                <a:srgbClr val="326295">
                  <a:lumMod val="75000"/>
                </a:srgbClr>
              </a:solidFill>
              <a:ea typeface="ＭＳ Ｐゴシック"/>
            </a:endParaRPr>
          </a:p>
        </p:txBody>
      </p:sp>
    </p:spTree>
    <p:extLst>
      <p:ext uri="{BB962C8B-B14F-4D97-AF65-F5344CB8AC3E}">
        <p14:creationId xmlns:p14="http://schemas.microsoft.com/office/powerpoint/2010/main" val="683300445"/>
      </p:ext>
    </p:extLst>
  </p:cSld>
  <p:clrMap bg1="lt1" tx1="dk1" bg2="lt2" tx2="dk2" accent1="accent1" accent2="accent2" accent3="accent3" accent4="accent4" accent5="accent5" accent6="accent6" hlink="hlink" folHlink="folHlink"/>
  <p:sldLayoutIdLst>
    <p:sldLayoutId id="2147483688" r:id="rId1"/>
  </p:sldLayoutIdLst>
  <p:hf hdr="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914400"/>
            <a:ext cx="8677836" cy="1143000"/>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609599" y="2209801"/>
            <a:ext cx="8677836" cy="3916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0" y="5819283"/>
            <a:ext cx="8009467" cy="1038717"/>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r>
              <a:rPr lang="en-US" dirty="0">
                <a:solidFill>
                  <a:prstClr val="black">
                    <a:tint val="75000"/>
                  </a:prstClr>
                </a:solidFill>
                <a:latin typeface="Century Gothic"/>
              </a:rPr>
              <a:t>  2016</a:t>
            </a:r>
          </a:p>
        </p:txBody>
      </p:sp>
      <p:sp>
        <p:nvSpPr>
          <p:cNvPr id="6" name="Slide Number Placeholder 5"/>
          <p:cNvSpPr>
            <a:spLocks noGrp="1"/>
          </p:cNvSpPr>
          <p:nvPr>
            <p:ph type="sldNum" sz="quarter" idx="4"/>
          </p:nvPr>
        </p:nvSpPr>
        <p:spPr>
          <a:xfrm>
            <a:off x="11008659" y="361017"/>
            <a:ext cx="675341" cy="365125"/>
          </a:xfrm>
          <a:prstGeom prst="rect">
            <a:avLst/>
          </a:prstGeom>
        </p:spPr>
        <p:txBody>
          <a:bodyPr vert="horz" lIns="91440" tIns="45720" rIns="91440" bIns="45720" rtlCol="0" anchor="ctr"/>
          <a:lstStyle>
            <a:lvl1pPr algn="r">
              <a:defRPr sz="2200" b="1">
                <a:solidFill>
                  <a:schemeClr val="bg1"/>
                </a:solidFill>
              </a:defRPr>
            </a:lvl1p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Lst>
  <p:hf sldNum="0" hdr="0" dt="0"/>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914400"/>
            <a:ext cx="8677836" cy="1143000"/>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609599" y="2209801"/>
            <a:ext cx="8677836" cy="3916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0" y="5819283"/>
            <a:ext cx="8009467" cy="1038717"/>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endParaRPr lang="en-US" dirty="0">
              <a:solidFill>
                <a:prstClr val="black">
                  <a:tint val="75000"/>
                </a:prstClr>
              </a:solidFill>
              <a:latin typeface="Century Gothic"/>
            </a:endParaRPr>
          </a:p>
          <a:p>
            <a:r>
              <a:rPr lang="en-US" dirty="0">
                <a:solidFill>
                  <a:prstClr val="black">
                    <a:tint val="75000"/>
                  </a:prstClr>
                </a:solidFill>
                <a:latin typeface="Century Gothic"/>
              </a:rPr>
              <a:t>  2016</a:t>
            </a:r>
          </a:p>
        </p:txBody>
      </p:sp>
      <p:sp>
        <p:nvSpPr>
          <p:cNvPr id="6" name="Slide Number Placeholder 5"/>
          <p:cNvSpPr>
            <a:spLocks noGrp="1"/>
          </p:cNvSpPr>
          <p:nvPr>
            <p:ph type="sldNum" sz="quarter" idx="4"/>
          </p:nvPr>
        </p:nvSpPr>
        <p:spPr>
          <a:xfrm>
            <a:off x="11008659" y="361017"/>
            <a:ext cx="675341" cy="365125"/>
          </a:xfrm>
          <a:prstGeom prst="rect">
            <a:avLst/>
          </a:prstGeom>
        </p:spPr>
        <p:txBody>
          <a:bodyPr vert="horz" lIns="91440" tIns="45720" rIns="91440" bIns="45720" rtlCol="0" anchor="ctr"/>
          <a:lstStyle>
            <a:lvl1pPr algn="r">
              <a:defRPr sz="2200" b="1">
                <a:solidFill>
                  <a:schemeClr val="bg1"/>
                </a:solidFill>
              </a:defRPr>
            </a:lvl1pPr>
          </a:lstStyle>
          <a:p>
            <a:fld id="{B2EEF432-AA94-47C3-BE8A-07A3CEF436D4}" type="slidenum">
              <a:rPr lang="en-US" smtClean="0">
                <a:solidFill>
                  <a:prstClr val="white"/>
                </a:solidFill>
                <a:latin typeface="Century Gothic"/>
              </a:rPr>
              <a:pPr/>
              <a:t>‹#›</a:t>
            </a:fld>
            <a:endParaRPr lang="en-US" dirty="0">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Lst>
  <p:hf sldNum="0" hdr="0" dt="0"/>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6" Type="http://schemas.openxmlformats.org/officeDocument/2006/relationships/oleObject" Target="../embeddings/oleObject22.bin"/><Relationship Id="rId117" Type="http://schemas.openxmlformats.org/officeDocument/2006/relationships/oleObject" Target="../embeddings/oleObject113.bin"/><Relationship Id="rId21" Type="http://schemas.openxmlformats.org/officeDocument/2006/relationships/oleObject" Target="../embeddings/oleObject17.bin"/><Relationship Id="rId42" Type="http://schemas.openxmlformats.org/officeDocument/2006/relationships/oleObject" Target="../embeddings/oleObject38.bin"/><Relationship Id="rId47" Type="http://schemas.openxmlformats.org/officeDocument/2006/relationships/oleObject" Target="../embeddings/oleObject43.bin"/><Relationship Id="rId63" Type="http://schemas.openxmlformats.org/officeDocument/2006/relationships/oleObject" Target="../embeddings/oleObject59.bin"/><Relationship Id="rId68" Type="http://schemas.openxmlformats.org/officeDocument/2006/relationships/oleObject" Target="../embeddings/oleObject64.bin"/><Relationship Id="rId84" Type="http://schemas.openxmlformats.org/officeDocument/2006/relationships/oleObject" Target="../embeddings/oleObject80.bin"/><Relationship Id="rId89" Type="http://schemas.openxmlformats.org/officeDocument/2006/relationships/oleObject" Target="../embeddings/oleObject85.bin"/><Relationship Id="rId112" Type="http://schemas.openxmlformats.org/officeDocument/2006/relationships/oleObject" Target="../embeddings/oleObject108.bin"/><Relationship Id="rId133" Type="http://schemas.openxmlformats.org/officeDocument/2006/relationships/oleObject" Target="../embeddings/oleObject129.bin"/><Relationship Id="rId138" Type="http://schemas.openxmlformats.org/officeDocument/2006/relationships/oleObject" Target="../embeddings/oleObject134.bin"/><Relationship Id="rId154" Type="http://schemas.openxmlformats.org/officeDocument/2006/relationships/oleObject" Target="../embeddings/oleObject150.bin"/><Relationship Id="rId159" Type="http://schemas.openxmlformats.org/officeDocument/2006/relationships/oleObject" Target="../embeddings/oleObject155.bin"/><Relationship Id="rId170" Type="http://schemas.openxmlformats.org/officeDocument/2006/relationships/oleObject" Target="../embeddings/oleObject166.bin"/><Relationship Id="rId16" Type="http://schemas.openxmlformats.org/officeDocument/2006/relationships/oleObject" Target="../embeddings/oleObject12.bin"/><Relationship Id="rId107" Type="http://schemas.openxmlformats.org/officeDocument/2006/relationships/oleObject" Target="../embeddings/oleObject103.bin"/><Relationship Id="rId11" Type="http://schemas.openxmlformats.org/officeDocument/2006/relationships/oleObject" Target="../embeddings/oleObject7.bin"/><Relationship Id="rId32" Type="http://schemas.openxmlformats.org/officeDocument/2006/relationships/oleObject" Target="../embeddings/oleObject28.bin"/><Relationship Id="rId37" Type="http://schemas.openxmlformats.org/officeDocument/2006/relationships/oleObject" Target="../embeddings/oleObject33.bin"/><Relationship Id="rId53" Type="http://schemas.openxmlformats.org/officeDocument/2006/relationships/oleObject" Target="../embeddings/oleObject49.bin"/><Relationship Id="rId58" Type="http://schemas.openxmlformats.org/officeDocument/2006/relationships/oleObject" Target="../embeddings/oleObject54.bin"/><Relationship Id="rId74" Type="http://schemas.openxmlformats.org/officeDocument/2006/relationships/oleObject" Target="../embeddings/oleObject70.bin"/><Relationship Id="rId79" Type="http://schemas.openxmlformats.org/officeDocument/2006/relationships/oleObject" Target="../embeddings/oleObject75.bin"/><Relationship Id="rId102" Type="http://schemas.openxmlformats.org/officeDocument/2006/relationships/oleObject" Target="../embeddings/oleObject98.bin"/><Relationship Id="rId123" Type="http://schemas.openxmlformats.org/officeDocument/2006/relationships/oleObject" Target="../embeddings/oleObject119.bin"/><Relationship Id="rId128" Type="http://schemas.openxmlformats.org/officeDocument/2006/relationships/oleObject" Target="../embeddings/oleObject124.bin"/><Relationship Id="rId144" Type="http://schemas.openxmlformats.org/officeDocument/2006/relationships/oleObject" Target="../embeddings/oleObject140.bin"/><Relationship Id="rId149" Type="http://schemas.openxmlformats.org/officeDocument/2006/relationships/oleObject" Target="../embeddings/oleObject145.bin"/><Relationship Id="rId5" Type="http://schemas.openxmlformats.org/officeDocument/2006/relationships/image" Target="../media/image14.emf"/><Relationship Id="rId90" Type="http://schemas.openxmlformats.org/officeDocument/2006/relationships/oleObject" Target="../embeddings/oleObject86.bin"/><Relationship Id="rId95" Type="http://schemas.openxmlformats.org/officeDocument/2006/relationships/oleObject" Target="../embeddings/oleObject91.bin"/><Relationship Id="rId160" Type="http://schemas.openxmlformats.org/officeDocument/2006/relationships/oleObject" Target="../embeddings/oleObject156.bin"/><Relationship Id="rId165" Type="http://schemas.openxmlformats.org/officeDocument/2006/relationships/oleObject" Target="../embeddings/oleObject161.bin"/><Relationship Id="rId22" Type="http://schemas.openxmlformats.org/officeDocument/2006/relationships/oleObject" Target="../embeddings/oleObject18.bin"/><Relationship Id="rId27" Type="http://schemas.openxmlformats.org/officeDocument/2006/relationships/oleObject" Target="../embeddings/oleObject23.bin"/><Relationship Id="rId43" Type="http://schemas.openxmlformats.org/officeDocument/2006/relationships/oleObject" Target="../embeddings/oleObject39.bin"/><Relationship Id="rId48" Type="http://schemas.openxmlformats.org/officeDocument/2006/relationships/oleObject" Target="../embeddings/oleObject44.bin"/><Relationship Id="rId64" Type="http://schemas.openxmlformats.org/officeDocument/2006/relationships/oleObject" Target="../embeddings/oleObject60.bin"/><Relationship Id="rId69" Type="http://schemas.openxmlformats.org/officeDocument/2006/relationships/oleObject" Target="../embeddings/oleObject65.bin"/><Relationship Id="rId113" Type="http://schemas.openxmlformats.org/officeDocument/2006/relationships/oleObject" Target="../embeddings/oleObject109.bin"/><Relationship Id="rId118" Type="http://schemas.openxmlformats.org/officeDocument/2006/relationships/oleObject" Target="../embeddings/oleObject114.bin"/><Relationship Id="rId134" Type="http://schemas.openxmlformats.org/officeDocument/2006/relationships/oleObject" Target="../embeddings/oleObject130.bin"/><Relationship Id="rId139" Type="http://schemas.openxmlformats.org/officeDocument/2006/relationships/oleObject" Target="../embeddings/oleObject135.bin"/><Relationship Id="rId80" Type="http://schemas.openxmlformats.org/officeDocument/2006/relationships/oleObject" Target="../embeddings/oleObject76.bin"/><Relationship Id="rId85" Type="http://schemas.openxmlformats.org/officeDocument/2006/relationships/oleObject" Target="../embeddings/oleObject81.bin"/><Relationship Id="rId150" Type="http://schemas.openxmlformats.org/officeDocument/2006/relationships/oleObject" Target="../embeddings/oleObject146.bin"/><Relationship Id="rId155" Type="http://schemas.openxmlformats.org/officeDocument/2006/relationships/oleObject" Target="../embeddings/oleObject151.bin"/><Relationship Id="rId171" Type="http://schemas.openxmlformats.org/officeDocument/2006/relationships/oleObject" Target="../embeddings/oleObject167.bin"/><Relationship Id="rId12" Type="http://schemas.openxmlformats.org/officeDocument/2006/relationships/oleObject" Target="../embeddings/oleObject8.bin"/><Relationship Id="rId17" Type="http://schemas.openxmlformats.org/officeDocument/2006/relationships/oleObject" Target="../embeddings/oleObject13.bin"/><Relationship Id="rId33" Type="http://schemas.openxmlformats.org/officeDocument/2006/relationships/oleObject" Target="../embeddings/oleObject29.bin"/><Relationship Id="rId38" Type="http://schemas.openxmlformats.org/officeDocument/2006/relationships/oleObject" Target="../embeddings/oleObject34.bin"/><Relationship Id="rId59" Type="http://schemas.openxmlformats.org/officeDocument/2006/relationships/oleObject" Target="../embeddings/oleObject55.bin"/><Relationship Id="rId103" Type="http://schemas.openxmlformats.org/officeDocument/2006/relationships/oleObject" Target="../embeddings/oleObject99.bin"/><Relationship Id="rId108" Type="http://schemas.openxmlformats.org/officeDocument/2006/relationships/oleObject" Target="../embeddings/oleObject104.bin"/><Relationship Id="rId124" Type="http://schemas.openxmlformats.org/officeDocument/2006/relationships/oleObject" Target="../embeddings/oleObject120.bin"/><Relationship Id="rId129" Type="http://schemas.openxmlformats.org/officeDocument/2006/relationships/oleObject" Target="../embeddings/oleObject125.bin"/><Relationship Id="rId54" Type="http://schemas.openxmlformats.org/officeDocument/2006/relationships/oleObject" Target="../embeddings/oleObject50.bin"/><Relationship Id="rId70" Type="http://schemas.openxmlformats.org/officeDocument/2006/relationships/oleObject" Target="../embeddings/oleObject66.bin"/><Relationship Id="rId75" Type="http://schemas.openxmlformats.org/officeDocument/2006/relationships/oleObject" Target="../embeddings/oleObject71.bin"/><Relationship Id="rId91" Type="http://schemas.openxmlformats.org/officeDocument/2006/relationships/oleObject" Target="../embeddings/oleObject87.bin"/><Relationship Id="rId96" Type="http://schemas.openxmlformats.org/officeDocument/2006/relationships/oleObject" Target="../embeddings/oleObject92.bin"/><Relationship Id="rId140" Type="http://schemas.openxmlformats.org/officeDocument/2006/relationships/oleObject" Target="../embeddings/oleObject136.bin"/><Relationship Id="rId145" Type="http://schemas.openxmlformats.org/officeDocument/2006/relationships/oleObject" Target="../embeddings/oleObject141.bin"/><Relationship Id="rId161" Type="http://schemas.openxmlformats.org/officeDocument/2006/relationships/oleObject" Target="../embeddings/oleObject157.bin"/><Relationship Id="rId166" Type="http://schemas.openxmlformats.org/officeDocument/2006/relationships/oleObject" Target="../embeddings/oleObject162.bin"/><Relationship Id="rId1" Type="http://schemas.openxmlformats.org/officeDocument/2006/relationships/vmlDrawing" Target="../drawings/vmlDrawing1.vml"/><Relationship Id="rId6" Type="http://schemas.openxmlformats.org/officeDocument/2006/relationships/oleObject" Target="../embeddings/oleObject2.bin"/><Relationship Id="rId15" Type="http://schemas.openxmlformats.org/officeDocument/2006/relationships/oleObject" Target="../embeddings/oleObject11.bin"/><Relationship Id="rId23" Type="http://schemas.openxmlformats.org/officeDocument/2006/relationships/oleObject" Target="../embeddings/oleObject19.bin"/><Relationship Id="rId28" Type="http://schemas.openxmlformats.org/officeDocument/2006/relationships/oleObject" Target="../embeddings/oleObject24.bin"/><Relationship Id="rId36" Type="http://schemas.openxmlformats.org/officeDocument/2006/relationships/oleObject" Target="../embeddings/oleObject32.bin"/><Relationship Id="rId49" Type="http://schemas.openxmlformats.org/officeDocument/2006/relationships/oleObject" Target="../embeddings/oleObject45.bin"/><Relationship Id="rId57" Type="http://schemas.openxmlformats.org/officeDocument/2006/relationships/oleObject" Target="../embeddings/oleObject53.bin"/><Relationship Id="rId106" Type="http://schemas.openxmlformats.org/officeDocument/2006/relationships/oleObject" Target="../embeddings/oleObject102.bin"/><Relationship Id="rId114" Type="http://schemas.openxmlformats.org/officeDocument/2006/relationships/oleObject" Target="../embeddings/oleObject110.bin"/><Relationship Id="rId119" Type="http://schemas.openxmlformats.org/officeDocument/2006/relationships/oleObject" Target="../embeddings/oleObject115.bin"/><Relationship Id="rId127" Type="http://schemas.openxmlformats.org/officeDocument/2006/relationships/oleObject" Target="../embeddings/oleObject123.bin"/><Relationship Id="rId10" Type="http://schemas.openxmlformats.org/officeDocument/2006/relationships/oleObject" Target="../embeddings/oleObject6.bin"/><Relationship Id="rId31" Type="http://schemas.openxmlformats.org/officeDocument/2006/relationships/oleObject" Target="../embeddings/oleObject27.bin"/><Relationship Id="rId44" Type="http://schemas.openxmlformats.org/officeDocument/2006/relationships/oleObject" Target="../embeddings/oleObject40.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oleObject" Target="../embeddings/oleObject69.bin"/><Relationship Id="rId78" Type="http://schemas.openxmlformats.org/officeDocument/2006/relationships/oleObject" Target="../embeddings/oleObject74.bin"/><Relationship Id="rId81" Type="http://schemas.openxmlformats.org/officeDocument/2006/relationships/oleObject" Target="../embeddings/oleObject77.bin"/><Relationship Id="rId86" Type="http://schemas.openxmlformats.org/officeDocument/2006/relationships/oleObject" Target="../embeddings/oleObject82.bin"/><Relationship Id="rId94" Type="http://schemas.openxmlformats.org/officeDocument/2006/relationships/oleObject" Target="../embeddings/oleObject90.bin"/><Relationship Id="rId99" Type="http://schemas.openxmlformats.org/officeDocument/2006/relationships/oleObject" Target="../embeddings/oleObject95.bin"/><Relationship Id="rId101" Type="http://schemas.openxmlformats.org/officeDocument/2006/relationships/oleObject" Target="../embeddings/oleObject97.bin"/><Relationship Id="rId122" Type="http://schemas.openxmlformats.org/officeDocument/2006/relationships/oleObject" Target="../embeddings/oleObject118.bin"/><Relationship Id="rId130" Type="http://schemas.openxmlformats.org/officeDocument/2006/relationships/oleObject" Target="../embeddings/oleObject126.bin"/><Relationship Id="rId135" Type="http://schemas.openxmlformats.org/officeDocument/2006/relationships/oleObject" Target="../embeddings/oleObject131.bin"/><Relationship Id="rId143" Type="http://schemas.openxmlformats.org/officeDocument/2006/relationships/oleObject" Target="../embeddings/oleObject139.bin"/><Relationship Id="rId148" Type="http://schemas.openxmlformats.org/officeDocument/2006/relationships/oleObject" Target="../embeddings/oleObject144.bin"/><Relationship Id="rId151" Type="http://schemas.openxmlformats.org/officeDocument/2006/relationships/oleObject" Target="../embeddings/oleObject147.bin"/><Relationship Id="rId156" Type="http://schemas.openxmlformats.org/officeDocument/2006/relationships/oleObject" Target="../embeddings/oleObject152.bin"/><Relationship Id="rId164" Type="http://schemas.openxmlformats.org/officeDocument/2006/relationships/oleObject" Target="../embeddings/oleObject160.bin"/><Relationship Id="rId169" Type="http://schemas.openxmlformats.org/officeDocument/2006/relationships/oleObject" Target="../embeddings/oleObject165.bin"/><Relationship Id="rId4" Type="http://schemas.openxmlformats.org/officeDocument/2006/relationships/oleObject" Target="../embeddings/oleObject1.bin"/><Relationship Id="rId9" Type="http://schemas.openxmlformats.org/officeDocument/2006/relationships/oleObject" Target="../embeddings/oleObject5.bin"/><Relationship Id="rId172" Type="http://schemas.openxmlformats.org/officeDocument/2006/relationships/oleObject" Target="../embeddings/oleObject168.bin"/><Relationship Id="rId13" Type="http://schemas.openxmlformats.org/officeDocument/2006/relationships/oleObject" Target="../embeddings/oleObject9.bin"/><Relationship Id="rId18" Type="http://schemas.openxmlformats.org/officeDocument/2006/relationships/oleObject" Target="../embeddings/oleObject14.bin"/><Relationship Id="rId39" Type="http://schemas.openxmlformats.org/officeDocument/2006/relationships/oleObject" Target="../embeddings/oleObject35.bin"/><Relationship Id="rId109" Type="http://schemas.openxmlformats.org/officeDocument/2006/relationships/oleObject" Target="../embeddings/oleObject105.bin"/><Relationship Id="rId34" Type="http://schemas.openxmlformats.org/officeDocument/2006/relationships/oleObject" Target="../embeddings/oleObject30.bin"/><Relationship Id="rId50" Type="http://schemas.openxmlformats.org/officeDocument/2006/relationships/oleObject" Target="../embeddings/oleObject46.bin"/><Relationship Id="rId55" Type="http://schemas.openxmlformats.org/officeDocument/2006/relationships/oleObject" Target="../embeddings/oleObject51.bin"/><Relationship Id="rId76" Type="http://schemas.openxmlformats.org/officeDocument/2006/relationships/oleObject" Target="../embeddings/oleObject72.bin"/><Relationship Id="rId97" Type="http://schemas.openxmlformats.org/officeDocument/2006/relationships/oleObject" Target="../embeddings/oleObject93.bin"/><Relationship Id="rId104" Type="http://schemas.openxmlformats.org/officeDocument/2006/relationships/oleObject" Target="../embeddings/oleObject100.bin"/><Relationship Id="rId120" Type="http://schemas.openxmlformats.org/officeDocument/2006/relationships/oleObject" Target="../embeddings/oleObject116.bin"/><Relationship Id="rId125" Type="http://schemas.openxmlformats.org/officeDocument/2006/relationships/oleObject" Target="../embeddings/oleObject121.bin"/><Relationship Id="rId141" Type="http://schemas.openxmlformats.org/officeDocument/2006/relationships/oleObject" Target="../embeddings/oleObject137.bin"/><Relationship Id="rId146" Type="http://schemas.openxmlformats.org/officeDocument/2006/relationships/oleObject" Target="../embeddings/oleObject142.bin"/><Relationship Id="rId167" Type="http://schemas.openxmlformats.org/officeDocument/2006/relationships/oleObject" Target="../embeddings/oleObject163.bin"/><Relationship Id="rId7" Type="http://schemas.openxmlformats.org/officeDocument/2006/relationships/oleObject" Target="../embeddings/oleObject3.bin"/><Relationship Id="rId71" Type="http://schemas.openxmlformats.org/officeDocument/2006/relationships/oleObject" Target="../embeddings/oleObject67.bin"/><Relationship Id="rId92" Type="http://schemas.openxmlformats.org/officeDocument/2006/relationships/oleObject" Target="../embeddings/oleObject88.bin"/><Relationship Id="rId162" Type="http://schemas.openxmlformats.org/officeDocument/2006/relationships/oleObject" Target="../embeddings/oleObject158.bin"/><Relationship Id="rId2" Type="http://schemas.openxmlformats.org/officeDocument/2006/relationships/slideLayout" Target="../slideLayouts/slideLayout63.xml"/><Relationship Id="rId29" Type="http://schemas.openxmlformats.org/officeDocument/2006/relationships/oleObject" Target="../embeddings/oleObject25.bin"/><Relationship Id="rId24" Type="http://schemas.openxmlformats.org/officeDocument/2006/relationships/oleObject" Target="../embeddings/oleObject20.bin"/><Relationship Id="rId40" Type="http://schemas.openxmlformats.org/officeDocument/2006/relationships/oleObject" Target="../embeddings/oleObject36.bin"/><Relationship Id="rId45" Type="http://schemas.openxmlformats.org/officeDocument/2006/relationships/oleObject" Target="../embeddings/oleObject41.bin"/><Relationship Id="rId66" Type="http://schemas.openxmlformats.org/officeDocument/2006/relationships/oleObject" Target="../embeddings/oleObject62.bin"/><Relationship Id="rId87" Type="http://schemas.openxmlformats.org/officeDocument/2006/relationships/oleObject" Target="../embeddings/oleObject83.bin"/><Relationship Id="rId110" Type="http://schemas.openxmlformats.org/officeDocument/2006/relationships/oleObject" Target="../embeddings/oleObject106.bin"/><Relationship Id="rId115" Type="http://schemas.openxmlformats.org/officeDocument/2006/relationships/oleObject" Target="../embeddings/oleObject111.bin"/><Relationship Id="rId131" Type="http://schemas.openxmlformats.org/officeDocument/2006/relationships/oleObject" Target="../embeddings/oleObject127.bin"/><Relationship Id="rId136" Type="http://schemas.openxmlformats.org/officeDocument/2006/relationships/oleObject" Target="../embeddings/oleObject132.bin"/><Relationship Id="rId157" Type="http://schemas.openxmlformats.org/officeDocument/2006/relationships/oleObject" Target="../embeddings/oleObject153.bin"/><Relationship Id="rId61" Type="http://schemas.openxmlformats.org/officeDocument/2006/relationships/oleObject" Target="../embeddings/oleObject57.bin"/><Relationship Id="rId82" Type="http://schemas.openxmlformats.org/officeDocument/2006/relationships/oleObject" Target="../embeddings/oleObject78.bin"/><Relationship Id="rId152" Type="http://schemas.openxmlformats.org/officeDocument/2006/relationships/oleObject" Target="../embeddings/oleObject148.bin"/><Relationship Id="rId19" Type="http://schemas.openxmlformats.org/officeDocument/2006/relationships/oleObject" Target="../embeddings/oleObject15.bin"/><Relationship Id="rId14" Type="http://schemas.openxmlformats.org/officeDocument/2006/relationships/oleObject" Target="../embeddings/oleObject10.bin"/><Relationship Id="rId30" Type="http://schemas.openxmlformats.org/officeDocument/2006/relationships/oleObject" Target="../embeddings/oleObject26.bin"/><Relationship Id="rId35" Type="http://schemas.openxmlformats.org/officeDocument/2006/relationships/oleObject" Target="../embeddings/oleObject31.bin"/><Relationship Id="rId56" Type="http://schemas.openxmlformats.org/officeDocument/2006/relationships/oleObject" Target="../embeddings/oleObject52.bin"/><Relationship Id="rId77" Type="http://schemas.openxmlformats.org/officeDocument/2006/relationships/oleObject" Target="../embeddings/oleObject73.bin"/><Relationship Id="rId100" Type="http://schemas.openxmlformats.org/officeDocument/2006/relationships/oleObject" Target="../embeddings/oleObject96.bin"/><Relationship Id="rId105" Type="http://schemas.openxmlformats.org/officeDocument/2006/relationships/oleObject" Target="../embeddings/oleObject101.bin"/><Relationship Id="rId126" Type="http://schemas.openxmlformats.org/officeDocument/2006/relationships/oleObject" Target="../embeddings/oleObject122.bin"/><Relationship Id="rId147" Type="http://schemas.openxmlformats.org/officeDocument/2006/relationships/oleObject" Target="../embeddings/oleObject143.bin"/><Relationship Id="rId168" Type="http://schemas.openxmlformats.org/officeDocument/2006/relationships/oleObject" Target="../embeddings/oleObject164.bin"/><Relationship Id="rId8" Type="http://schemas.openxmlformats.org/officeDocument/2006/relationships/oleObject" Target="../embeddings/oleObject4.bin"/><Relationship Id="rId51" Type="http://schemas.openxmlformats.org/officeDocument/2006/relationships/oleObject" Target="../embeddings/oleObject47.bin"/><Relationship Id="rId72" Type="http://schemas.openxmlformats.org/officeDocument/2006/relationships/oleObject" Target="../embeddings/oleObject68.bin"/><Relationship Id="rId93" Type="http://schemas.openxmlformats.org/officeDocument/2006/relationships/oleObject" Target="../embeddings/oleObject89.bin"/><Relationship Id="rId98" Type="http://schemas.openxmlformats.org/officeDocument/2006/relationships/oleObject" Target="../embeddings/oleObject94.bin"/><Relationship Id="rId121" Type="http://schemas.openxmlformats.org/officeDocument/2006/relationships/oleObject" Target="../embeddings/oleObject117.bin"/><Relationship Id="rId142" Type="http://schemas.openxmlformats.org/officeDocument/2006/relationships/oleObject" Target="../embeddings/oleObject138.bin"/><Relationship Id="rId163" Type="http://schemas.openxmlformats.org/officeDocument/2006/relationships/oleObject" Target="../embeddings/oleObject159.bin"/><Relationship Id="rId3" Type="http://schemas.openxmlformats.org/officeDocument/2006/relationships/notesSlide" Target="../notesSlides/notesSlide7.xml"/><Relationship Id="rId25" Type="http://schemas.openxmlformats.org/officeDocument/2006/relationships/oleObject" Target="../embeddings/oleObject21.bin"/><Relationship Id="rId46" Type="http://schemas.openxmlformats.org/officeDocument/2006/relationships/oleObject" Target="../embeddings/oleObject42.bin"/><Relationship Id="rId67" Type="http://schemas.openxmlformats.org/officeDocument/2006/relationships/oleObject" Target="../embeddings/oleObject63.bin"/><Relationship Id="rId116" Type="http://schemas.openxmlformats.org/officeDocument/2006/relationships/oleObject" Target="../embeddings/oleObject112.bin"/><Relationship Id="rId137" Type="http://schemas.openxmlformats.org/officeDocument/2006/relationships/oleObject" Target="../embeddings/oleObject133.bin"/><Relationship Id="rId158" Type="http://schemas.openxmlformats.org/officeDocument/2006/relationships/oleObject" Target="../embeddings/oleObject154.bin"/><Relationship Id="rId20" Type="http://schemas.openxmlformats.org/officeDocument/2006/relationships/oleObject" Target="../embeddings/oleObject16.bin"/><Relationship Id="rId41" Type="http://schemas.openxmlformats.org/officeDocument/2006/relationships/oleObject" Target="../embeddings/oleObject37.bin"/><Relationship Id="rId62" Type="http://schemas.openxmlformats.org/officeDocument/2006/relationships/oleObject" Target="../embeddings/oleObject58.bin"/><Relationship Id="rId83" Type="http://schemas.openxmlformats.org/officeDocument/2006/relationships/oleObject" Target="../embeddings/oleObject79.bin"/><Relationship Id="rId88" Type="http://schemas.openxmlformats.org/officeDocument/2006/relationships/oleObject" Target="../embeddings/oleObject84.bin"/><Relationship Id="rId111" Type="http://schemas.openxmlformats.org/officeDocument/2006/relationships/oleObject" Target="../embeddings/oleObject107.bin"/><Relationship Id="rId132" Type="http://schemas.openxmlformats.org/officeDocument/2006/relationships/oleObject" Target="../embeddings/oleObject128.bin"/><Relationship Id="rId153" Type="http://schemas.openxmlformats.org/officeDocument/2006/relationships/oleObject" Target="../embeddings/oleObject149.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hyperlink" Target="http://www.bls.gov/oes" TargetMode="External"/><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hyperlink" Target="http://www.onetcenter.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hyperlink" Target="http://www.acrnetwork.org/ncdg.htm" TargetMode="External"/><Relationship Id="rId5" Type="http://schemas.openxmlformats.org/officeDocument/2006/relationships/image" Target="../media/image24.png"/><Relationship Id="rId4" Type="http://schemas.openxmlformats.org/officeDocument/2006/relationships/oleObject" Target="../embeddings/oleObject169.bin"/></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hyperlink" Target="http://www.amazon.com/gp/reader/159562015X/ref=sib_dp_pt#reader-link"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hyperlink" Target="https://www.gadoe.org/Curriculum-Instruction-and-Assessment/CTAE/Pages/Georgia-Career-Pathways-New-Rule.aspx" TargetMode="External"/><Relationship Id="rId3" Type="http://schemas.openxmlformats.org/officeDocument/2006/relationships/hyperlink" Target="http://www.altechprep.org/pdfs/AlabamaSUCCESSCounselors.pdf" TargetMode="External"/><Relationship Id="rId7" Type="http://schemas.openxmlformats.org/officeDocument/2006/relationships/hyperlink" Target="https://wicareerpathways.org" TargetMode="External"/><Relationship Id="rId2" Type="http://schemas.openxmlformats.org/officeDocument/2006/relationships/hyperlink" Target="https://www.education.ne.gov/nce/c4c/" TargetMode="External"/><Relationship Id="rId1" Type="http://schemas.openxmlformats.org/officeDocument/2006/relationships/slideLayout" Target="../slideLayouts/slideLayout13.xml"/><Relationship Id="rId6" Type="http://schemas.openxmlformats.org/officeDocument/2006/relationships/hyperlink" Target="http://www.careertech.org" TargetMode="External"/><Relationship Id="rId5" Type="http://schemas.openxmlformats.org/officeDocument/2006/relationships/hyperlink" Target="http://www.gallup.org" TargetMode="External"/><Relationship Id="rId4" Type="http://schemas.openxmlformats.org/officeDocument/2006/relationships/hyperlink" Target="http://www.utahfutures.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hyperlink" Target="mailto:michelle@carsonct.com" TargetMode="External"/><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hyperlink" Target="mailto:Libby.livings-eassa@thedivergentgroup.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0" y="5568144"/>
            <a:ext cx="12192000" cy="1083374"/>
          </a:xfrm>
        </p:spPr>
        <p:txBody>
          <a:bodyPr/>
          <a:lstStyle/>
          <a:p>
            <a:r>
              <a:rPr lang="en-US" dirty="0"/>
              <a:t>August 2016</a:t>
            </a:r>
          </a:p>
          <a:p>
            <a:r>
              <a:rPr lang="en-US" dirty="0"/>
              <a:t>Michelle Carson &amp; Libby Livings-Eassa</a:t>
            </a:r>
          </a:p>
        </p:txBody>
      </p:sp>
      <p:sp>
        <p:nvSpPr>
          <p:cNvPr id="2" name="Title 1"/>
          <p:cNvSpPr>
            <a:spLocks noGrp="1"/>
          </p:cNvSpPr>
          <p:nvPr>
            <p:ph type="title" idx="4294967295"/>
          </p:nvPr>
        </p:nvSpPr>
        <p:spPr>
          <a:xfrm>
            <a:off x="493184" y="586847"/>
            <a:ext cx="11055350" cy="1143000"/>
          </a:xfrm>
        </p:spPr>
        <p:txBody>
          <a:bodyPr>
            <a:normAutofit fontScale="90000"/>
          </a:bodyPr>
          <a:lstStyle/>
          <a:p>
            <a:pPr algn="ctr"/>
            <a:r>
              <a:rPr lang="en-US" dirty="0">
                <a:solidFill>
                  <a:srgbClr val="415ED9"/>
                </a:solidFill>
              </a:rPr>
              <a:t> ARKANSAS </a:t>
            </a:r>
            <a:br>
              <a:rPr lang="en-US" dirty="0">
                <a:solidFill>
                  <a:srgbClr val="415ED9"/>
                </a:solidFill>
              </a:rPr>
            </a:br>
            <a:r>
              <a:rPr lang="en-US" b="1" dirty="0">
                <a:solidFill>
                  <a:srgbClr val="415ED9"/>
                </a:solidFill>
              </a:rPr>
              <a:t>Adult Career Pathways: Institute 4</a:t>
            </a:r>
            <a:endParaRPr lang="en-US" sz="1400" dirty="0">
              <a:solidFill>
                <a:srgbClr val="415ED9"/>
              </a:solidFill>
            </a:endParaRPr>
          </a:p>
        </p:txBody>
      </p:sp>
      <p:pic>
        <p:nvPicPr>
          <p:cNvPr id="3" name="Picture 2" descr="Screen Shot 2015-09-15 at 4.5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896533"/>
            <a:ext cx="4191798" cy="3674534"/>
          </a:xfrm>
          <a:prstGeom prst="rect">
            <a:avLst/>
          </a:prstGeom>
        </p:spPr>
      </p:pic>
    </p:spTree>
    <p:extLst>
      <p:ext uri="{BB962C8B-B14F-4D97-AF65-F5344CB8AC3E}">
        <p14:creationId xmlns:p14="http://schemas.microsoft.com/office/powerpoint/2010/main" val="374153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10972800" cy="1143000"/>
          </a:xfrm>
        </p:spPr>
        <p:txBody>
          <a:bodyPr/>
          <a:lstStyle/>
          <a:p>
            <a:r>
              <a:rPr lang="en-US" dirty="0"/>
              <a:t>Whose Job Is 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Counselors as Facilitators</a:t>
            </a:r>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50800">
            <a:solidFill>
              <a:srgbClr val="CC9900"/>
            </a:solidFill>
            <a:miter lim="800000"/>
            <a:headEnd/>
            <a:tailEnd/>
          </a:ln>
          <a:effectLst/>
        </p:spPr>
      </p:pic>
    </p:spTree>
    <p:extLst>
      <p:ext uri="{BB962C8B-B14F-4D97-AF65-F5344CB8AC3E}">
        <p14:creationId xmlns:p14="http://schemas.microsoft.com/office/powerpoint/2010/main" val="68871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4" name="Rectangle 6"/>
          <p:cNvSpPr>
            <a:spLocks noChangeArrowheads="1"/>
          </p:cNvSpPr>
          <p:nvPr/>
        </p:nvSpPr>
        <p:spPr bwMode="auto">
          <a:xfrm>
            <a:off x="1320800" y="0"/>
            <a:ext cx="10160000" cy="1276350"/>
          </a:xfrm>
          <a:prstGeom prst="rect">
            <a:avLst/>
          </a:prstGeom>
          <a:noFill/>
          <a:ln w="9525">
            <a:noFill/>
            <a:miter lim="800000"/>
            <a:headEnd/>
            <a:tailEnd/>
          </a:ln>
          <a:effectLst/>
        </p:spPr>
        <p:txBody>
          <a:bodyPr lIns="92075" tIns="46038" rIns="92075" bIns="46038" anchor="ctr"/>
          <a:lstStyle/>
          <a:p>
            <a:pPr algn="ctr" fontAlgn="base">
              <a:spcBef>
                <a:spcPct val="0"/>
              </a:spcBef>
              <a:spcAft>
                <a:spcPct val="0"/>
              </a:spcAft>
            </a:pPr>
            <a:r>
              <a:rPr lang="en-US" sz="2800" b="1" dirty="0">
                <a:solidFill>
                  <a:srgbClr val="000000"/>
                </a:solidFill>
                <a:effectLst>
                  <a:outerShdw blurRad="38100" dist="38100" dir="2700000" algn="tl">
                    <a:srgbClr val="FFFFFF"/>
                  </a:outerShdw>
                </a:effectLst>
                <a:latin typeface="Arial Black" charset="0"/>
                <a:ea typeface="ＭＳ Ｐゴシック" charset="0"/>
                <a:cs typeface="Arial" charset="0"/>
              </a:rPr>
              <a:t>Career Counseling</a:t>
            </a:r>
          </a:p>
          <a:p>
            <a:pPr algn="ctr" fontAlgn="base">
              <a:spcBef>
                <a:spcPct val="0"/>
              </a:spcBef>
              <a:spcAft>
                <a:spcPct val="0"/>
              </a:spcAft>
            </a:pPr>
            <a:r>
              <a:rPr lang="en-US" sz="4400" b="1" dirty="0">
                <a:solidFill>
                  <a:srgbClr val="000000"/>
                </a:solidFill>
                <a:effectLst>
                  <a:outerShdw blurRad="38100" dist="38100" dir="2700000" algn="tl">
                    <a:srgbClr val="FFFFFF"/>
                  </a:outerShdw>
                </a:effectLst>
                <a:latin typeface="Arial Black" charset="0"/>
                <a:ea typeface="ＭＳ Ｐゴシック" charset="0"/>
                <a:cs typeface="Arial" charset="0"/>
              </a:rPr>
              <a:t>Delivered By All for All</a:t>
            </a:r>
          </a:p>
        </p:txBody>
      </p:sp>
      <p:grpSp>
        <p:nvGrpSpPr>
          <p:cNvPr id="182444" name="Group 306"/>
          <p:cNvGrpSpPr>
            <a:grpSpLocks/>
          </p:cNvGrpSpPr>
          <p:nvPr/>
        </p:nvGrpSpPr>
        <p:grpSpPr bwMode="auto">
          <a:xfrm>
            <a:off x="571501" y="4241800"/>
            <a:ext cx="2273300" cy="1647825"/>
            <a:chOff x="240" y="2352"/>
            <a:chExt cx="1074" cy="1038"/>
          </a:xfrm>
        </p:grpSpPr>
        <p:graphicFrame>
          <p:nvGraphicFramePr>
            <p:cNvPr id="182437" name="Object 8"/>
            <p:cNvGraphicFramePr>
              <a:graphicFrameLocks noChangeAspect="1"/>
            </p:cNvGraphicFramePr>
            <p:nvPr/>
          </p:nvGraphicFramePr>
          <p:xfrm>
            <a:off x="613" y="2352"/>
            <a:ext cx="186" cy="502"/>
          </p:xfrm>
          <a:graphic>
            <a:graphicData uri="http://schemas.openxmlformats.org/presentationml/2006/ole">
              <mc:AlternateContent xmlns:mc="http://schemas.openxmlformats.org/markup-compatibility/2006">
                <mc:Choice xmlns:v="urn:schemas-microsoft-com:vml" Requires="v">
                  <p:oleObj spid="_x0000_s6144" name="CorelDRAW" r:id="rId4" imgW="296037" imgH="886358" progId="CorelDRAW.Graphic.9">
                    <p:embed/>
                  </p:oleObj>
                </mc:Choice>
                <mc:Fallback>
                  <p:oleObj name="CorelDRAW" r:id="rId4"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 y="2352"/>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38" name="Object 9"/>
            <p:cNvGraphicFramePr>
              <a:graphicFrameLocks noChangeAspect="1"/>
            </p:cNvGraphicFramePr>
            <p:nvPr/>
          </p:nvGraphicFramePr>
          <p:xfrm>
            <a:off x="421" y="2364"/>
            <a:ext cx="186" cy="502"/>
          </p:xfrm>
          <a:graphic>
            <a:graphicData uri="http://schemas.openxmlformats.org/presentationml/2006/ole">
              <mc:AlternateContent xmlns:mc="http://schemas.openxmlformats.org/markup-compatibility/2006">
                <mc:Choice xmlns:v="urn:schemas-microsoft-com:vml" Requires="v">
                  <p:oleObj spid="_x0000_s6145" name="CorelDRAW" r:id="rId6" imgW="296037" imgH="886358" progId="CorelDRAW.Graphic.9">
                    <p:embed/>
                  </p:oleObj>
                </mc:Choice>
                <mc:Fallback>
                  <p:oleObj name="CorelDRAW" r:id="rId6"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 y="2364"/>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53" name="Freeform 10"/>
            <p:cNvSpPr>
              <a:spLocks/>
            </p:cNvSpPr>
            <p:nvPr/>
          </p:nvSpPr>
          <p:spPr bwMode="auto">
            <a:xfrm>
              <a:off x="529" y="2512"/>
              <a:ext cx="168" cy="470"/>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39" name="Object 11"/>
            <p:cNvGraphicFramePr>
              <a:graphicFrameLocks noChangeAspect="1"/>
            </p:cNvGraphicFramePr>
            <p:nvPr/>
          </p:nvGraphicFramePr>
          <p:xfrm>
            <a:off x="823" y="2376"/>
            <a:ext cx="186" cy="502"/>
          </p:xfrm>
          <a:graphic>
            <a:graphicData uri="http://schemas.openxmlformats.org/presentationml/2006/ole">
              <mc:AlternateContent xmlns:mc="http://schemas.openxmlformats.org/markup-compatibility/2006">
                <mc:Choice xmlns:v="urn:schemas-microsoft-com:vml" Requires="v">
                  <p:oleObj spid="_x0000_s6146" name="CorelDRAW" r:id="rId7" imgW="296037" imgH="886358" progId="CorelDRAW.Graphic.9">
                    <p:embed/>
                  </p:oleObj>
                </mc:Choice>
                <mc:Fallback>
                  <p:oleObj name="CorelDRAW" r:id="rId7"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 y="2376"/>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40" name="Object 12"/>
            <p:cNvGraphicFramePr>
              <a:graphicFrameLocks noChangeAspect="1"/>
            </p:cNvGraphicFramePr>
            <p:nvPr/>
          </p:nvGraphicFramePr>
          <p:xfrm>
            <a:off x="715" y="2478"/>
            <a:ext cx="186" cy="502"/>
          </p:xfrm>
          <a:graphic>
            <a:graphicData uri="http://schemas.openxmlformats.org/presentationml/2006/ole">
              <mc:AlternateContent xmlns:mc="http://schemas.openxmlformats.org/markup-compatibility/2006">
                <mc:Choice xmlns:v="urn:schemas-microsoft-com:vml" Requires="v">
                  <p:oleObj spid="_x0000_s6147" name="CorelDRAW" r:id="rId8" imgW="296037" imgH="886358" progId="CorelDRAW.Graphic.9">
                    <p:embed/>
                  </p:oleObj>
                </mc:Choice>
                <mc:Fallback>
                  <p:oleObj name="CorelDRAW" r:id="rId8"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 y="2478"/>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41" name="Object 13"/>
            <p:cNvGraphicFramePr>
              <a:graphicFrameLocks noChangeAspect="1"/>
            </p:cNvGraphicFramePr>
            <p:nvPr/>
          </p:nvGraphicFramePr>
          <p:xfrm>
            <a:off x="919" y="2490"/>
            <a:ext cx="186" cy="502"/>
          </p:xfrm>
          <a:graphic>
            <a:graphicData uri="http://schemas.openxmlformats.org/presentationml/2006/ole">
              <mc:AlternateContent xmlns:mc="http://schemas.openxmlformats.org/markup-compatibility/2006">
                <mc:Choice xmlns:v="urn:schemas-microsoft-com:vml" Requires="v">
                  <p:oleObj spid="_x0000_s6148" name="CorelDRAW" r:id="rId9" imgW="296037" imgH="886358" progId="CorelDRAW.Graphic.9">
                    <p:embed/>
                  </p:oleObj>
                </mc:Choice>
                <mc:Fallback>
                  <p:oleObj name="CorelDRAW" r:id="rId9"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 y="2490"/>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1262" name="Text Box 14"/>
            <p:cNvSpPr txBox="1">
              <a:spLocks noChangeArrowheads="1"/>
            </p:cNvSpPr>
            <p:nvPr/>
          </p:nvSpPr>
          <p:spPr bwMode="auto">
            <a:xfrm>
              <a:off x="240" y="3117"/>
              <a:ext cx="1074" cy="273"/>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50000"/>
                </a:lnSpc>
                <a:spcBef>
                  <a:spcPct val="50000"/>
                </a:spcBef>
                <a:spcAft>
                  <a:spcPct val="0"/>
                </a:spcAft>
              </a:pPr>
              <a:r>
                <a:rPr kumimoji="1" lang="en-US" sz="1400" b="1" dirty="0">
                  <a:solidFill>
                    <a:srgbClr val="000000"/>
                  </a:solidFill>
                </a:rPr>
                <a:t>Local School</a:t>
              </a:r>
            </a:p>
            <a:p>
              <a:pPr algn="ctr" fontAlgn="base">
                <a:lnSpc>
                  <a:spcPct val="50000"/>
                </a:lnSpc>
                <a:spcBef>
                  <a:spcPct val="50000"/>
                </a:spcBef>
                <a:spcAft>
                  <a:spcPct val="0"/>
                </a:spcAft>
              </a:pPr>
              <a:r>
                <a:rPr kumimoji="1" lang="en-US" sz="1400" b="1" dirty="0">
                  <a:solidFill>
                    <a:srgbClr val="000000"/>
                  </a:solidFill>
                </a:rPr>
                <a:t>Administrators</a:t>
              </a:r>
              <a:endParaRPr kumimoji="1" lang="en-US" sz="2400" u="sng" dirty="0">
                <a:solidFill>
                  <a:srgbClr val="000000"/>
                </a:solidFill>
                <a:latin typeface="Kabel Ult BT" charset="0"/>
              </a:endParaRPr>
            </a:p>
          </p:txBody>
        </p:sp>
      </p:grpSp>
      <p:grpSp>
        <p:nvGrpSpPr>
          <p:cNvPr id="182445" name="Group 307"/>
          <p:cNvGrpSpPr>
            <a:grpSpLocks/>
          </p:cNvGrpSpPr>
          <p:nvPr/>
        </p:nvGrpSpPr>
        <p:grpSpPr bwMode="auto">
          <a:xfrm>
            <a:off x="8432801" y="5186364"/>
            <a:ext cx="2679700" cy="1373187"/>
            <a:chOff x="4302" y="3363"/>
            <a:chExt cx="1266" cy="865"/>
          </a:xfrm>
        </p:grpSpPr>
        <p:sp>
          <p:nvSpPr>
            <p:cNvPr id="182551" name="Freeform 21"/>
            <p:cNvSpPr>
              <a:spLocks/>
            </p:cNvSpPr>
            <p:nvPr/>
          </p:nvSpPr>
          <p:spPr bwMode="auto">
            <a:xfrm>
              <a:off x="4819" y="3363"/>
              <a:ext cx="168" cy="47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1270" name="Text Box 22"/>
            <p:cNvSpPr txBox="1">
              <a:spLocks noChangeArrowheads="1"/>
            </p:cNvSpPr>
            <p:nvPr/>
          </p:nvSpPr>
          <p:spPr bwMode="auto">
            <a:xfrm>
              <a:off x="4302" y="3898"/>
              <a:ext cx="1266" cy="330"/>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spcBef>
                  <a:spcPct val="50000"/>
                </a:spcBef>
                <a:spcAft>
                  <a:spcPct val="0"/>
                </a:spcAft>
              </a:pPr>
              <a:r>
                <a:rPr kumimoji="1" lang="en-US" sz="1400" b="1" dirty="0">
                  <a:solidFill>
                    <a:srgbClr val="000000"/>
                  </a:solidFill>
                </a:rPr>
                <a:t>School To Work Coordinators</a:t>
              </a:r>
              <a:endParaRPr kumimoji="1" lang="en-US" sz="2400" u="sng" dirty="0">
                <a:solidFill>
                  <a:srgbClr val="000000"/>
                </a:solidFill>
                <a:latin typeface="Kabel Ult BT" charset="0"/>
              </a:endParaRPr>
            </a:p>
          </p:txBody>
        </p:sp>
      </p:grpSp>
      <p:grpSp>
        <p:nvGrpSpPr>
          <p:cNvPr id="182446" name="Group 305"/>
          <p:cNvGrpSpPr>
            <a:grpSpLocks/>
          </p:cNvGrpSpPr>
          <p:nvPr/>
        </p:nvGrpSpPr>
        <p:grpSpPr bwMode="auto">
          <a:xfrm>
            <a:off x="2438401" y="3349627"/>
            <a:ext cx="2273300" cy="1389063"/>
            <a:chOff x="960" y="1680"/>
            <a:chExt cx="1074" cy="875"/>
          </a:xfrm>
        </p:grpSpPr>
        <p:grpSp>
          <p:nvGrpSpPr>
            <p:cNvPr id="182547" name="Group 304"/>
            <p:cNvGrpSpPr>
              <a:grpSpLocks/>
            </p:cNvGrpSpPr>
            <p:nvPr/>
          </p:nvGrpSpPr>
          <p:grpSpPr bwMode="auto">
            <a:xfrm>
              <a:off x="1321" y="1680"/>
              <a:ext cx="288" cy="472"/>
              <a:chOff x="1321" y="1680"/>
              <a:chExt cx="288" cy="472"/>
            </a:xfrm>
          </p:grpSpPr>
          <p:sp>
            <p:nvSpPr>
              <p:cNvPr id="182549" name="Freeform 24"/>
              <p:cNvSpPr>
                <a:spLocks noChangeAspect="1"/>
              </p:cNvSpPr>
              <p:nvPr/>
            </p:nvSpPr>
            <p:spPr bwMode="auto">
              <a:xfrm>
                <a:off x="1321" y="1680"/>
                <a:ext cx="150" cy="466"/>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550" name="Freeform 25"/>
              <p:cNvSpPr>
                <a:spLocks noChangeAspect="1"/>
              </p:cNvSpPr>
              <p:nvPr/>
            </p:nvSpPr>
            <p:spPr bwMode="auto">
              <a:xfrm>
                <a:off x="1459" y="1686"/>
                <a:ext cx="150" cy="466"/>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pSp>
        <p:sp>
          <p:nvSpPr>
            <p:cNvPr id="181274" name="Text Box 26"/>
            <p:cNvSpPr txBox="1">
              <a:spLocks noChangeArrowheads="1"/>
            </p:cNvSpPr>
            <p:nvPr/>
          </p:nvSpPr>
          <p:spPr bwMode="auto">
            <a:xfrm>
              <a:off x="960" y="2207"/>
              <a:ext cx="1074" cy="348"/>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80000"/>
                </a:lnSpc>
                <a:spcBef>
                  <a:spcPct val="50000"/>
                </a:spcBef>
                <a:spcAft>
                  <a:spcPct val="0"/>
                </a:spcAft>
              </a:pPr>
              <a:r>
                <a:rPr kumimoji="1" lang="en-US" sz="1400" b="1" dirty="0">
                  <a:solidFill>
                    <a:srgbClr val="000000"/>
                  </a:solidFill>
                </a:rPr>
                <a:t>Post Secondary</a:t>
              </a:r>
            </a:p>
            <a:p>
              <a:pPr algn="ctr" fontAlgn="base">
                <a:lnSpc>
                  <a:spcPct val="80000"/>
                </a:lnSpc>
                <a:spcBef>
                  <a:spcPct val="50000"/>
                </a:spcBef>
                <a:spcAft>
                  <a:spcPct val="0"/>
                </a:spcAft>
              </a:pPr>
              <a:r>
                <a:rPr kumimoji="1" lang="en-US" sz="1400" b="1" dirty="0">
                  <a:solidFill>
                    <a:srgbClr val="000000"/>
                  </a:solidFill>
                </a:rPr>
                <a:t>Personnel</a:t>
              </a:r>
              <a:endParaRPr kumimoji="1" lang="en-US" sz="2400" u="sng" dirty="0">
                <a:solidFill>
                  <a:srgbClr val="000000"/>
                </a:solidFill>
                <a:latin typeface="Kabel Ult BT" charset="0"/>
              </a:endParaRPr>
            </a:p>
          </p:txBody>
        </p:sp>
      </p:grpSp>
      <p:grpSp>
        <p:nvGrpSpPr>
          <p:cNvPr id="182447" name="Group 302"/>
          <p:cNvGrpSpPr>
            <a:grpSpLocks/>
          </p:cNvGrpSpPr>
          <p:nvPr/>
        </p:nvGrpSpPr>
        <p:grpSpPr bwMode="auto">
          <a:xfrm>
            <a:off x="9652001" y="3886200"/>
            <a:ext cx="2273300" cy="1452563"/>
            <a:chOff x="4512" y="2312"/>
            <a:chExt cx="1074" cy="915"/>
          </a:xfrm>
        </p:grpSpPr>
        <p:sp>
          <p:nvSpPr>
            <p:cNvPr id="182545" name="Freeform 28"/>
            <p:cNvSpPr>
              <a:spLocks/>
            </p:cNvSpPr>
            <p:nvPr/>
          </p:nvSpPr>
          <p:spPr bwMode="auto">
            <a:xfrm>
              <a:off x="4944" y="2312"/>
              <a:ext cx="168" cy="47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1277" name="Text Box 29"/>
            <p:cNvSpPr txBox="1">
              <a:spLocks noChangeArrowheads="1"/>
            </p:cNvSpPr>
            <p:nvPr/>
          </p:nvSpPr>
          <p:spPr bwMode="auto">
            <a:xfrm>
              <a:off x="4512" y="2789"/>
              <a:ext cx="1074" cy="438"/>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80000"/>
                </a:lnSpc>
                <a:spcBef>
                  <a:spcPct val="50000"/>
                </a:spcBef>
                <a:spcAft>
                  <a:spcPct val="0"/>
                </a:spcAft>
              </a:pPr>
              <a:r>
                <a:rPr kumimoji="1" lang="en-US" sz="1400" b="1" dirty="0">
                  <a:solidFill>
                    <a:srgbClr val="000000"/>
                  </a:solidFill>
                </a:rPr>
                <a:t>Community/</a:t>
              </a:r>
            </a:p>
            <a:p>
              <a:pPr algn="ctr" fontAlgn="base">
                <a:lnSpc>
                  <a:spcPct val="50000"/>
                </a:lnSpc>
                <a:spcBef>
                  <a:spcPct val="50000"/>
                </a:spcBef>
                <a:spcAft>
                  <a:spcPct val="0"/>
                </a:spcAft>
              </a:pPr>
              <a:r>
                <a:rPr kumimoji="1" lang="en-US" sz="1400" b="1" dirty="0">
                  <a:solidFill>
                    <a:srgbClr val="000000"/>
                  </a:solidFill>
                </a:rPr>
                <a:t>School</a:t>
              </a:r>
            </a:p>
            <a:p>
              <a:pPr algn="ctr" fontAlgn="base">
                <a:lnSpc>
                  <a:spcPct val="40000"/>
                </a:lnSpc>
                <a:spcBef>
                  <a:spcPct val="50000"/>
                </a:spcBef>
                <a:spcAft>
                  <a:spcPct val="0"/>
                </a:spcAft>
              </a:pPr>
              <a:r>
                <a:rPr kumimoji="1" lang="en-US" sz="1400" b="1" dirty="0">
                  <a:solidFill>
                    <a:srgbClr val="000000"/>
                  </a:solidFill>
                </a:rPr>
                <a:t>Liaison</a:t>
              </a:r>
              <a:endParaRPr kumimoji="1" lang="en-US" sz="1400" u="sng" dirty="0">
                <a:solidFill>
                  <a:srgbClr val="000000"/>
                </a:solidFill>
                <a:latin typeface="Kabel Ult BT" charset="0"/>
              </a:endParaRPr>
            </a:p>
          </p:txBody>
        </p:sp>
      </p:grpSp>
      <p:grpSp>
        <p:nvGrpSpPr>
          <p:cNvPr id="182448" name="Group 30"/>
          <p:cNvGrpSpPr>
            <a:grpSpLocks noChangeAspect="1"/>
          </p:cNvGrpSpPr>
          <p:nvPr/>
        </p:nvGrpSpPr>
        <p:grpSpPr bwMode="auto">
          <a:xfrm>
            <a:off x="4711700" y="3200401"/>
            <a:ext cx="2133600" cy="2281708"/>
            <a:chOff x="4443" y="2241"/>
            <a:chExt cx="1121" cy="1598"/>
          </a:xfrm>
        </p:grpSpPr>
        <p:graphicFrame>
          <p:nvGraphicFramePr>
            <p:cNvPr id="182410" name="Object 31"/>
            <p:cNvGraphicFramePr>
              <a:graphicFrameLocks noChangeAspect="1"/>
            </p:cNvGraphicFramePr>
            <p:nvPr/>
          </p:nvGraphicFramePr>
          <p:xfrm>
            <a:off x="4995" y="2241"/>
            <a:ext cx="186" cy="558"/>
          </p:xfrm>
          <a:graphic>
            <a:graphicData uri="http://schemas.openxmlformats.org/presentationml/2006/ole">
              <mc:AlternateContent xmlns:mc="http://schemas.openxmlformats.org/markup-compatibility/2006">
                <mc:Choice xmlns:v="urn:schemas-microsoft-com:vml" Requires="v">
                  <p:oleObj spid="_x0000_s6149" name="CorelDRAW" r:id="rId10" imgW="296037" imgH="886358" progId="CorelDRAW.Graphic.9">
                    <p:embed/>
                  </p:oleObj>
                </mc:Choice>
                <mc:Fallback>
                  <p:oleObj name="CorelDRAW" r:id="rId1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5" y="224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1" name="Object 32"/>
            <p:cNvGraphicFramePr>
              <a:graphicFrameLocks noChangeAspect="1"/>
            </p:cNvGraphicFramePr>
            <p:nvPr/>
          </p:nvGraphicFramePr>
          <p:xfrm>
            <a:off x="4881" y="2253"/>
            <a:ext cx="186" cy="558"/>
          </p:xfrm>
          <a:graphic>
            <a:graphicData uri="http://schemas.openxmlformats.org/presentationml/2006/ole">
              <mc:AlternateContent xmlns:mc="http://schemas.openxmlformats.org/markup-compatibility/2006">
                <mc:Choice xmlns:v="urn:schemas-microsoft-com:vml" Requires="v">
                  <p:oleObj spid="_x0000_s6150" name="CorelDRAW" r:id="rId11" imgW="296037" imgH="886358" progId="CorelDRAW.Graphic.9">
                    <p:embed/>
                  </p:oleObj>
                </mc:Choice>
                <mc:Fallback>
                  <p:oleObj name="CorelDRAW" r:id="rId1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 y="22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7" name="Freeform 33"/>
            <p:cNvSpPr>
              <a:spLocks noChangeAspect="1"/>
            </p:cNvSpPr>
            <p:nvPr/>
          </p:nvSpPr>
          <p:spPr bwMode="auto">
            <a:xfrm>
              <a:off x="4953" y="2401"/>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12" name="Object 34"/>
            <p:cNvGraphicFramePr>
              <a:graphicFrameLocks noChangeAspect="1"/>
            </p:cNvGraphicFramePr>
            <p:nvPr/>
          </p:nvGraphicFramePr>
          <p:xfrm>
            <a:off x="5157" y="2253"/>
            <a:ext cx="186" cy="558"/>
          </p:xfrm>
          <a:graphic>
            <a:graphicData uri="http://schemas.openxmlformats.org/presentationml/2006/ole">
              <mc:AlternateContent xmlns:mc="http://schemas.openxmlformats.org/markup-compatibility/2006">
                <mc:Choice xmlns:v="urn:schemas-microsoft-com:vml" Requires="v">
                  <p:oleObj spid="_x0000_s6151" name="CorelDRAW" r:id="rId12" imgW="296037" imgH="886358" progId="CorelDRAW.Graphic.9">
                    <p:embed/>
                  </p:oleObj>
                </mc:Choice>
                <mc:Fallback>
                  <p:oleObj name="CorelDRAW" r:id="rId1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 y="22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3" name="Object 35"/>
            <p:cNvGraphicFramePr>
              <a:graphicFrameLocks noChangeAspect="1"/>
            </p:cNvGraphicFramePr>
            <p:nvPr/>
          </p:nvGraphicFramePr>
          <p:xfrm>
            <a:off x="5097" y="2367"/>
            <a:ext cx="186" cy="558"/>
          </p:xfrm>
          <a:graphic>
            <a:graphicData uri="http://schemas.openxmlformats.org/presentationml/2006/ole">
              <mc:AlternateContent xmlns:mc="http://schemas.openxmlformats.org/markup-compatibility/2006">
                <mc:Choice xmlns:v="urn:schemas-microsoft-com:vml" Requires="v">
                  <p:oleObj spid="_x0000_s6152" name="CorelDRAW" r:id="rId13" imgW="296037" imgH="886358" progId="CorelDRAW.Graphic.9">
                    <p:embed/>
                  </p:oleObj>
                </mc:Choice>
                <mc:Fallback>
                  <p:oleObj name="CorelDRAW" r:id="rId1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 y="236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4" name="Object 36"/>
            <p:cNvGraphicFramePr>
              <a:graphicFrameLocks noChangeAspect="1"/>
            </p:cNvGraphicFramePr>
            <p:nvPr/>
          </p:nvGraphicFramePr>
          <p:xfrm>
            <a:off x="5265" y="2373"/>
            <a:ext cx="186" cy="558"/>
          </p:xfrm>
          <a:graphic>
            <a:graphicData uri="http://schemas.openxmlformats.org/presentationml/2006/ole">
              <mc:AlternateContent xmlns:mc="http://schemas.openxmlformats.org/markup-compatibility/2006">
                <mc:Choice xmlns:v="urn:schemas-microsoft-com:vml" Requires="v">
                  <p:oleObj spid="_x0000_s6153" name="CorelDRAW" r:id="rId14" imgW="296037" imgH="886358" progId="CorelDRAW.Graphic.9">
                    <p:embed/>
                  </p:oleObj>
                </mc:Choice>
                <mc:Fallback>
                  <p:oleObj name="CorelDRAW" r:id="rId1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 y="237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5" name="Object 37"/>
            <p:cNvGraphicFramePr>
              <a:graphicFrameLocks noChangeAspect="1"/>
            </p:cNvGraphicFramePr>
            <p:nvPr/>
          </p:nvGraphicFramePr>
          <p:xfrm>
            <a:off x="4557" y="2241"/>
            <a:ext cx="186" cy="558"/>
          </p:xfrm>
          <a:graphic>
            <a:graphicData uri="http://schemas.openxmlformats.org/presentationml/2006/ole">
              <mc:AlternateContent xmlns:mc="http://schemas.openxmlformats.org/markup-compatibility/2006">
                <mc:Choice xmlns:v="urn:schemas-microsoft-com:vml" Requires="v">
                  <p:oleObj spid="_x0000_s6154" name="CorelDRAW" r:id="rId15" imgW="296037" imgH="886358" progId="CorelDRAW.Graphic.9">
                    <p:embed/>
                  </p:oleObj>
                </mc:Choice>
                <mc:Fallback>
                  <p:oleObj name="CorelDRAW" r:id="rId1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 y="224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6" name="Object 38"/>
            <p:cNvGraphicFramePr>
              <a:graphicFrameLocks noChangeAspect="1"/>
            </p:cNvGraphicFramePr>
            <p:nvPr/>
          </p:nvGraphicFramePr>
          <p:xfrm>
            <a:off x="4443" y="2253"/>
            <a:ext cx="186" cy="558"/>
          </p:xfrm>
          <a:graphic>
            <a:graphicData uri="http://schemas.openxmlformats.org/presentationml/2006/ole">
              <mc:AlternateContent xmlns:mc="http://schemas.openxmlformats.org/markup-compatibility/2006">
                <mc:Choice xmlns:v="urn:schemas-microsoft-com:vml" Requires="v">
                  <p:oleObj spid="_x0000_s6155" name="CorelDRAW" r:id="rId16" imgW="296037" imgH="886358" progId="CorelDRAW.Graphic.9">
                    <p:embed/>
                  </p:oleObj>
                </mc:Choice>
                <mc:Fallback>
                  <p:oleObj name="CorelDRAW" r:id="rId1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 y="22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8" name="Freeform 39"/>
            <p:cNvSpPr>
              <a:spLocks noChangeAspect="1"/>
            </p:cNvSpPr>
            <p:nvPr/>
          </p:nvSpPr>
          <p:spPr bwMode="auto">
            <a:xfrm>
              <a:off x="4515" y="2401"/>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17" name="Object 40"/>
            <p:cNvGraphicFramePr>
              <a:graphicFrameLocks noChangeAspect="1"/>
            </p:cNvGraphicFramePr>
            <p:nvPr/>
          </p:nvGraphicFramePr>
          <p:xfrm>
            <a:off x="4719" y="2253"/>
            <a:ext cx="186" cy="558"/>
          </p:xfrm>
          <a:graphic>
            <a:graphicData uri="http://schemas.openxmlformats.org/presentationml/2006/ole">
              <mc:AlternateContent xmlns:mc="http://schemas.openxmlformats.org/markup-compatibility/2006">
                <mc:Choice xmlns:v="urn:schemas-microsoft-com:vml" Requires="v">
                  <p:oleObj spid="_x0000_s6156" name="CorelDRAW" r:id="rId17" imgW="296037" imgH="886358" progId="CorelDRAW.Graphic.9">
                    <p:embed/>
                  </p:oleObj>
                </mc:Choice>
                <mc:Fallback>
                  <p:oleObj name="CorelDRAW" r:id="rId1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 y="22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8" name="Object 41"/>
            <p:cNvGraphicFramePr>
              <a:graphicFrameLocks noChangeAspect="1"/>
            </p:cNvGraphicFramePr>
            <p:nvPr/>
          </p:nvGraphicFramePr>
          <p:xfrm>
            <a:off x="4659" y="2367"/>
            <a:ext cx="186" cy="558"/>
          </p:xfrm>
          <a:graphic>
            <a:graphicData uri="http://schemas.openxmlformats.org/presentationml/2006/ole">
              <mc:AlternateContent xmlns:mc="http://schemas.openxmlformats.org/markup-compatibility/2006">
                <mc:Choice xmlns:v="urn:schemas-microsoft-com:vml" Requires="v">
                  <p:oleObj spid="_x0000_s6157" name="CorelDRAW" r:id="rId18" imgW="296037" imgH="886358" progId="CorelDRAW.Graphic.9">
                    <p:embed/>
                  </p:oleObj>
                </mc:Choice>
                <mc:Fallback>
                  <p:oleObj name="CorelDRAW" r:id="rId1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 y="236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19" name="Object 42"/>
            <p:cNvGraphicFramePr>
              <a:graphicFrameLocks noChangeAspect="1"/>
            </p:cNvGraphicFramePr>
            <p:nvPr/>
          </p:nvGraphicFramePr>
          <p:xfrm>
            <a:off x="4827" y="2373"/>
            <a:ext cx="186" cy="558"/>
          </p:xfrm>
          <a:graphic>
            <a:graphicData uri="http://schemas.openxmlformats.org/presentationml/2006/ole">
              <mc:AlternateContent xmlns:mc="http://schemas.openxmlformats.org/markup-compatibility/2006">
                <mc:Choice xmlns:v="urn:schemas-microsoft-com:vml" Requires="v">
                  <p:oleObj spid="_x0000_s6158" name="CorelDRAW" r:id="rId19" imgW="296037" imgH="886358" progId="CorelDRAW.Graphic.9">
                    <p:embed/>
                  </p:oleObj>
                </mc:Choice>
                <mc:Fallback>
                  <p:oleObj name="CorelDRAW" r:id="rId1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 y="237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0" name="Object 43"/>
            <p:cNvGraphicFramePr>
              <a:graphicFrameLocks noChangeAspect="1"/>
            </p:cNvGraphicFramePr>
            <p:nvPr/>
          </p:nvGraphicFramePr>
          <p:xfrm>
            <a:off x="5061" y="2565"/>
            <a:ext cx="186" cy="558"/>
          </p:xfrm>
          <a:graphic>
            <a:graphicData uri="http://schemas.openxmlformats.org/presentationml/2006/ole">
              <mc:AlternateContent xmlns:mc="http://schemas.openxmlformats.org/markup-compatibility/2006">
                <mc:Choice xmlns:v="urn:schemas-microsoft-com:vml" Requires="v">
                  <p:oleObj spid="_x0000_s6159" name="CorelDRAW" r:id="rId20" imgW="296037" imgH="886358" progId="CorelDRAW.Graphic.9">
                    <p:embed/>
                  </p:oleObj>
                </mc:Choice>
                <mc:Fallback>
                  <p:oleObj name="CorelDRAW" r:id="rId2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 y="2565"/>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1" name="Object 44"/>
            <p:cNvGraphicFramePr>
              <a:graphicFrameLocks noChangeAspect="1"/>
            </p:cNvGraphicFramePr>
            <p:nvPr/>
          </p:nvGraphicFramePr>
          <p:xfrm>
            <a:off x="4947" y="2577"/>
            <a:ext cx="186" cy="558"/>
          </p:xfrm>
          <a:graphic>
            <a:graphicData uri="http://schemas.openxmlformats.org/presentationml/2006/ole">
              <mc:AlternateContent xmlns:mc="http://schemas.openxmlformats.org/markup-compatibility/2006">
                <mc:Choice xmlns:v="urn:schemas-microsoft-com:vml" Requires="v">
                  <p:oleObj spid="_x0000_s6160" name="CorelDRAW" r:id="rId21" imgW="296037" imgH="886358" progId="CorelDRAW.Graphic.9">
                    <p:embed/>
                  </p:oleObj>
                </mc:Choice>
                <mc:Fallback>
                  <p:oleObj name="CorelDRAW" r:id="rId2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 y="257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9" name="Freeform 45"/>
            <p:cNvSpPr>
              <a:spLocks noChangeAspect="1"/>
            </p:cNvSpPr>
            <p:nvPr/>
          </p:nvSpPr>
          <p:spPr bwMode="auto">
            <a:xfrm>
              <a:off x="5019" y="2725"/>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22" name="Object 46"/>
            <p:cNvGraphicFramePr>
              <a:graphicFrameLocks noChangeAspect="1"/>
            </p:cNvGraphicFramePr>
            <p:nvPr/>
          </p:nvGraphicFramePr>
          <p:xfrm>
            <a:off x="5223" y="2577"/>
            <a:ext cx="186" cy="558"/>
          </p:xfrm>
          <a:graphic>
            <a:graphicData uri="http://schemas.openxmlformats.org/presentationml/2006/ole">
              <mc:AlternateContent xmlns:mc="http://schemas.openxmlformats.org/markup-compatibility/2006">
                <mc:Choice xmlns:v="urn:schemas-microsoft-com:vml" Requires="v">
                  <p:oleObj spid="_x0000_s6161" name="CorelDRAW" r:id="rId22" imgW="296037" imgH="886358" progId="CorelDRAW.Graphic.9">
                    <p:embed/>
                  </p:oleObj>
                </mc:Choice>
                <mc:Fallback>
                  <p:oleObj name="CorelDRAW" r:id="rId2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 y="257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3" name="Object 47"/>
            <p:cNvGraphicFramePr>
              <a:graphicFrameLocks noChangeAspect="1"/>
            </p:cNvGraphicFramePr>
            <p:nvPr/>
          </p:nvGraphicFramePr>
          <p:xfrm>
            <a:off x="5163" y="2691"/>
            <a:ext cx="186" cy="558"/>
          </p:xfrm>
          <a:graphic>
            <a:graphicData uri="http://schemas.openxmlformats.org/presentationml/2006/ole">
              <mc:AlternateContent xmlns:mc="http://schemas.openxmlformats.org/markup-compatibility/2006">
                <mc:Choice xmlns:v="urn:schemas-microsoft-com:vml" Requires="v">
                  <p:oleObj spid="_x0000_s6162" name="CorelDRAW" r:id="rId23" imgW="296037" imgH="886358" progId="CorelDRAW.Graphic.9">
                    <p:embed/>
                  </p:oleObj>
                </mc:Choice>
                <mc:Fallback>
                  <p:oleObj name="CorelDRAW" r:id="rId2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 y="269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4" name="Object 48"/>
            <p:cNvGraphicFramePr>
              <a:graphicFrameLocks noChangeAspect="1"/>
            </p:cNvGraphicFramePr>
            <p:nvPr/>
          </p:nvGraphicFramePr>
          <p:xfrm>
            <a:off x="5331" y="2697"/>
            <a:ext cx="186" cy="558"/>
          </p:xfrm>
          <a:graphic>
            <a:graphicData uri="http://schemas.openxmlformats.org/presentationml/2006/ole">
              <mc:AlternateContent xmlns:mc="http://schemas.openxmlformats.org/markup-compatibility/2006">
                <mc:Choice xmlns:v="urn:schemas-microsoft-com:vml" Requires="v">
                  <p:oleObj spid="_x0000_s6163" name="CorelDRAW" r:id="rId24" imgW="296037" imgH="886358" progId="CorelDRAW.Graphic.9">
                    <p:embed/>
                  </p:oleObj>
                </mc:Choice>
                <mc:Fallback>
                  <p:oleObj name="CorelDRAW" r:id="rId2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 y="269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5" name="Object 49"/>
            <p:cNvGraphicFramePr>
              <a:graphicFrameLocks noChangeAspect="1"/>
            </p:cNvGraphicFramePr>
            <p:nvPr/>
          </p:nvGraphicFramePr>
          <p:xfrm>
            <a:off x="4623" y="2565"/>
            <a:ext cx="186" cy="558"/>
          </p:xfrm>
          <a:graphic>
            <a:graphicData uri="http://schemas.openxmlformats.org/presentationml/2006/ole">
              <mc:AlternateContent xmlns:mc="http://schemas.openxmlformats.org/markup-compatibility/2006">
                <mc:Choice xmlns:v="urn:schemas-microsoft-com:vml" Requires="v">
                  <p:oleObj spid="_x0000_s6164" name="CorelDRAW" r:id="rId25" imgW="296037" imgH="886358" progId="CorelDRAW.Graphic.9">
                    <p:embed/>
                  </p:oleObj>
                </mc:Choice>
                <mc:Fallback>
                  <p:oleObj name="CorelDRAW" r:id="rId2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 y="2565"/>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6" name="Object 50"/>
            <p:cNvGraphicFramePr>
              <a:graphicFrameLocks noChangeAspect="1"/>
            </p:cNvGraphicFramePr>
            <p:nvPr/>
          </p:nvGraphicFramePr>
          <p:xfrm>
            <a:off x="4509" y="2577"/>
            <a:ext cx="186" cy="558"/>
          </p:xfrm>
          <a:graphic>
            <a:graphicData uri="http://schemas.openxmlformats.org/presentationml/2006/ole">
              <mc:AlternateContent xmlns:mc="http://schemas.openxmlformats.org/markup-compatibility/2006">
                <mc:Choice xmlns:v="urn:schemas-microsoft-com:vml" Requires="v">
                  <p:oleObj spid="_x0000_s6165" name="CorelDRAW" r:id="rId26" imgW="296037" imgH="886358" progId="CorelDRAW.Graphic.9">
                    <p:embed/>
                  </p:oleObj>
                </mc:Choice>
                <mc:Fallback>
                  <p:oleObj name="CorelDRAW" r:id="rId2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 y="257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40" name="Freeform 51"/>
            <p:cNvSpPr>
              <a:spLocks noChangeAspect="1"/>
            </p:cNvSpPr>
            <p:nvPr/>
          </p:nvSpPr>
          <p:spPr bwMode="auto">
            <a:xfrm>
              <a:off x="4581" y="2725"/>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27" name="Object 52"/>
            <p:cNvGraphicFramePr>
              <a:graphicFrameLocks noChangeAspect="1"/>
            </p:cNvGraphicFramePr>
            <p:nvPr/>
          </p:nvGraphicFramePr>
          <p:xfrm>
            <a:off x="4785" y="2577"/>
            <a:ext cx="186" cy="558"/>
          </p:xfrm>
          <a:graphic>
            <a:graphicData uri="http://schemas.openxmlformats.org/presentationml/2006/ole">
              <mc:AlternateContent xmlns:mc="http://schemas.openxmlformats.org/markup-compatibility/2006">
                <mc:Choice xmlns:v="urn:schemas-microsoft-com:vml" Requires="v">
                  <p:oleObj spid="_x0000_s6166" name="CorelDRAW" r:id="rId27" imgW="296037" imgH="886358" progId="CorelDRAW.Graphic.9">
                    <p:embed/>
                  </p:oleObj>
                </mc:Choice>
                <mc:Fallback>
                  <p:oleObj name="CorelDRAW" r:id="rId2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 y="257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8" name="Object 53"/>
            <p:cNvGraphicFramePr>
              <a:graphicFrameLocks noChangeAspect="1"/>
            </p:cNvGraphicFramePr>
            <p:nvPr/>
          </p:nvGraphicFramePr>
          <p:xfrm>
            <a:off x="4725" y="2691"/>
            <a:ext cx="186" cy="558"/>
          </p:xfrm>
          <a:graphic>
            <a:graphicData uri="http://schemas.openxmlformats.org/presentationml/2006/ole">
              <mc:AlternateContent xmlns:mc="http://schemas.openxmlformats.org/markup-compatibility/2006">
                <mc:Choice xmlns:v="urn:schemas-microsoft-com:vml" Requires="v">
                  <p:oleObj spid="_x0000_s6167" name="CorelDRAW" r:id="rId28" imgW="296037" imgH="886358" progId="CorelDRAW.Graphic.9">
                    <p:embed/>
                  </p:oleObj>
                </mc:Choice>
                <mc:Fallback>
                  <p:oleObj name="CorelDRAW" r:id="rId2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 y="269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29" name="Object 54"/>
            <p:cNvGraphicFramePr>
              <a:graphicFrameLocks noChangeAspect="1"/>
            </p:cNvGraphicFramePr>
            <p:nvPr/>
          </p:nvGraphicFramePr>
          <p:xfrm>
            <a:off x="4893" y="2697"/>
            <a:ext cx="186" cy="558"/>
          </p:xfrm>
          <a:graphic>
            <a:graphicData uri="http://schemas.openxmlformats.org/presentationml/2006/ole">
              <mc:AlternateContent xmlns:mc="http://schemas.openxmlformats.org/markup-compatibility/2006">
                <mc:Choice xmlns:v="urn:schemas-microsoft-com:vml" Requires="v">
                  <p:oleObj spid="_x0000_s6168" name="CorelDRAW" r:id="rId29" imgW="296037" imgH="886358" progId="CorelDRAW.Graphic.9">
                    <p:embed/>
                  </p:oleObj>
                </mc:Choice>
                <mc:Fallback>
                  <p:oleObj name="CorelDRAW" r:id="rId2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 y="2697"/>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41" name="Freeform 55"/>
            <p:cNvSpPr>
              <a:spLocks noChangeAspect="1"/>
            </p:cNvSpPr>
            <p:nvPr/>
          </p:nvSpPr>
          <p:spPr bwMode="auto">
            <a:xfrm>
              <a:off x="5019" y="2887"/>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30" name="Object 56"/>
            <p:cNvGraphicFramePr>
              <a:graphicFrameLocks noChangeAspect="1"/>
            </p:cNvGraphicFramePr>
            <p:nvPr/>
          </p:nvGraphicFramePr>
          <p:xfrm>
            <a:off x="5163" y="2853"/>
            <a:ext cx="186" cy="558"/>
          </p:xfrm>
          <a:graphic>
            <a:graphicData uri="http://schemas.openxmlformats.org/presentationml/2006/ole">
              <mc:AlternateContent xmlns:mc="http://schemas.openxmlformats.org/markup-compatibility/2006">
                <mc:Choice xmlns:v="urn:schemas-microsoft-com:vml" Requires="v">
                  <p:oleObj spid="_x0000_s6169" name="CorelDRAW" r:id="rId30" imgW="296037" imgH="886358" progId="CorelDRAW.Graphic.9">
                    <p:embed/>
                  </p:oleObj>
                </mc:Choice>
                <mc:Fallback>
                  <p:oleObj name="CorelDRAW" r:id="rId3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 y="28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31" name="Object 57"/>
            <p:cNvGraphicFramePr>
              <a:graphicFrameLocks noChangeAspect="1"/>
            </p:cNvGraphicFramePr>
            <p:nvPr/>
          </p:nvGraphicFramePr>
          <p:xfrm>
            <a:off x="5331" y="2859"/>
            <a:ext cx="186" cy="558"/>
          </p:xfrm>
          <a:graphic>
            <a:graphicData uri="http://schemas.openxmlformats.org/presentationml/2006/ole">
              <mc:AlternateContent xmlns:mc="http://schemas.openxmlformats.org/markup-compatibility/2006">
                <mc:Choice xmlns:v="urn:schemas-microsoft-com:vml" Requires="v">
                  <p:oleObj spid="_x0000_s6170" name="CorelDRAW" r:id="rId31" imgW="296037" imgH="886358" progId="CorelDRAW.Graphic.9">
                    <p:embed/>
                  </p:oleObj>
                </mc:Choice>
                <mc:Fallback>
                  <p:oleObj name="CorelDRAW" r:id="rId3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 y="2859"/>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42" name="Freeform 58"/>
            <p:cNvSpPr>
              <a:spLocks noChangeAspect="1"/>
            </p:cNvSpPr>
            <p:nvPr/>
          </p:nvSpPr>
          <p:spPr bwMode="auto">
            <a:xfrm>
              <a:off x="4581" y="2887"/>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32" name="Object 59"/>
            <p:cNvGraphicFramePr>
              <a:graphicFrameLocks noChangeAspect="1"/>
            </p:cNvGraphicFramePr>
            <p:nvPr/>
          </p:nvGraphicFramePr>
          <p:xfrm>
            <a:off x="4725" y="2853"/>
            <a:ext cx="186" cy="558"/>
          </p:xfrm>
          <a:graphic>
            <a:graphicData uri="http://schemas.openxmlformats.org/presentationml/2006/ole">
              <mc:AlternateContent xmlns:mc="http://schemas.openxmlformats.org/markup-compatibility/2006">
                <mc:Choice xmlns:v="urn:schemas-microsoft-com:vml" Requires="v">
                  <p:oleObj spid="_x0000_s6171" name="CorelDRAW" r:id="rId32" imgW="296037" imgH="886358" progId="CorelDRAW.Graphic.9">
                    <p:embed/>
                  </p:oleObj>
                </mc:Choice>
                <mc:Fallback>
                  <p:oleObj name="CorelDRAW" r:id="rId3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 y="2853"/>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33" name="Object 60"/>
            <p:cNvGraphicFramePr>
              <a:graphicFrameLocks noChangeAspect="1"/>
            </p:cNvGraphicFramePr>
            <p:nvPr/>
          </p:nvGraphicFramePr>
          <p:xfrm>
            <a:off x="4893" y="2859"/>
            <a:ext cx="186" cy="558"/>
          </p:xfrm>
          <a:graphic>
            <a:graphicData uri="http://schemas.openxmlformats.org/presentationml/2006/ole">
              <mc:AlternateContent xmlns:mc="http://schemas.openxmlformats.org/markup-compatibility/2006">
                <mc:Choice xmlns:v="urn:schemas-microsoft-com:vml" Requires="v">
                  <p:oleObj spid="_x0000_s6172" name="CorelDRAW" r:id="rId33" imgW="296037" imgH="886358" progId="CorelDRAW.Graphic.9">
                    <p:embed/>
                  </p:oleObj>
                </mc:Choice>
                <mc:Fallback>
                  <p:oleObj name="CorelDRAW" r:id="rId3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 y="2859"/>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43" name="Freeform 61"/>
            <p:cNvSpPr>
              <a:spLocks noChangeAspect="1"/>
            </p:cNvSpPr>
            <p:nvPr/>
          </p:nvSpPr>
          <p:spPr bwMode="auto">
            <a:xfrm>
              <a:off x="4935" y="3049"/>
              <a:ext cx="168" cy="522"/>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34" name="Object 62"/>
            <p:cNvGraphicFramePr>
              <a:graphicFrameLocks noChangeAspect="1"/>
            </p:cNvGraphicFramePr>
            <p:nvPr/>
          </p:nvGraphicFramePr>
          <p:xfrm>
            <a:off x="5079" y="3015"/>
            <a:ext cx="186" cy="558"/>
          </p:xfrm>
          <a:graphic>
            <a:graphicData uri="http://schemas.openxmlformats.org/presentationml/2006/ole">
              <mc:AlternateContent xmlns:mc="http://schemas.openxmlformats.org/markup-compatibility/2006">
                <mc:Choice xmlns:v="urn:schemas-microsoft-com:vml" Requires="v">
                  <p:oleObj spid="_x0000_s6173" name="CorelDRAW" r:id="rId34" imgW="296037" imgH="886358" progId="CorelDRAW.Graphic.9">
                    <p:embed/>
                  </p:oleObj>
                </mc:Choice>
                <mc:Fallback>
                  <p:oleObj name="CorelDRAW" r:id="rId3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 y="3015"/>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35" name="Object 63"/>
            <p:cNvGraphicFramePr>
              <a:graphicFrameLocks noChangeAspect="1"/>
            </p:cNvGraphicFramePr>
            <p:nvPr/>
          </p:nvGraphicFramePr>
          <p:xfrm>
            <a:off x="5247" y="3021"/>
            <a:ext cx="186" cy="558"/>
          </p:xfrm>
          <a:graphic>
            <a:graphicData uri="http://schemas.openxmlformats.org/presentationml/2006/ole">
              <mc:AlternateContent xmlns:mc="http://schemas.openxmlformats.org/markup-compatibility/2006">
                <mc:Choice xmlns:v="urn:schemas-microsoft-com:vml" Requires="v">
                  <p:oleObj spid="_x0000_s6174" name="CorelDRAW" r:id="rId35" imgW="296037" imgH="886358" progId="CorelDRAW.Graphic.9">
                    <p:embed/>
                  </p:oleObj>
                </mc:Choice>
                <mc:Fallback>
                  <p:oleObj name="CorelDRAW" r:id="rId3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 y="302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36" name="Object 64"/>
            <p:cNvGraphicFramePr>
              <a:graphicFrameLocks noChangeAspect="1"/>
            </p:cNvGraphicFramePr>
            <p:nvPr/>
          </p:nvGraphicFramePr>
          <p:xfrm>
            <a:off x="4809" y="3021"/>
            <a:ext cx="186" cy="558"/>
          </p:xfrm>
          <a:graphic>
            <a:graphicData uri="http://schemas.openxmlformats.org/presentationml/2006/ole">
              <mc:AlternateContent xmlns:mc="http://schemas.openxmlformats.org/markup-compatibility/2006">
                <mc:Choice xmlns:v="urn:schemas-microsoft-com:vml" Requires="v">
                  <p:oleObj spid="_x0000_s6175" name="CorelDRAW" r:id="rId36" imgW="296037" imgH="886358" progId="CorelDRAW.Graphic.9">
                    <p:embed/>
                  </p:oleObj>
                </mc:Choice>
                <mc:Fallback>
                  <p:oleObj name="CorelDRAW" r:id="rId3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 y="3021"/>
                          <a:ext cx="18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1313" name="Text Box 65"/>
            <p:cNvSpPr txBox="1">
              <a:spLocks noChangeAspect="1" noChangeArrowheads="1"/>
            </p:cNvSpPr>
            <p:nvPr/>
          </p:nvSpPr>
          <p:spPr bwMode="auto">
            <a:xfrm>
              <a:off x="4490" y="3649"/>
              <a:ext cx="1074" cy="190"/>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80000"/>
                </a:lnSpc>
                <a:spcBef>
                  <a:spcPct val="50000"/>
                </a:spcBef>
                <a:spcAft>
                  <a:spcPct val="0"/>
                </a:spcAft>
              </a:pPr>
              <a:r>
                <a:rPr kumimoji="1" lang="en-US" sz="1400" b="1" dirty="0">
                  <a:solidFill>
                    <a:srgbClr val="000000"/>
                  </a:solidFill>
                </a:rPr>
                <a:t>Employers</a:t>
              </a:r>
              <a:endParaRPr kumimoji="1" lang="en-US" sz="2400" u="sng" dirty="0">
                <a:solidFill>
                  <a:srgbClr val="000000"/>
                </a:solidFill>
                <a:latin typeface="Kabel Ult BT" charset="0"/>
              </a:endParaRPr>
            </a:p>
          </p:txBody>
        </p:sp>
      </p:grpSp>
      <p:grpSp>
        <p:nvGrpSpPr>
          <p:cNvPr id="182449" name="Group 303"/>
          <p:cNvGrpSpPr>
            <a:grpSpLocks/>
          </p:cNvGrpSpPr>
          <p:nvPr/>
        </p:nvGrpSpPr>
        <p:grpSpPr bwMode="auto">
          <a:xfrm>
            <a:off x="6438900" y="1676400"/>
            <a:ext cx="3972984" cy="2452688"/>
            <a:chOff x="3264" y="1056"/>
            <a:chExt cx="1877" cy="1545"/>
          </a:xfrm>
        </p:grpSpPr>
        <p:sp>
          <p:nvSpPr>
            <p:cNvPr id="181315" name="Text Box 67"/>
            <p:cNvSpPr txBox="1">
              <a:spLocks noChangeArrowheads="1"/>
            </p:cNvSpPr>
            <p:nvPr/>
          </p:nvSpPr>
          <p:spPr bwMode="auto">
            <a:xfrm>
              <a:off x="3744" y="2253"/>
              <a:ext cx="1344" cy="348"/>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p>
              <a:pPr algn="ctr" eaLnBrk="0" fontAlgn="base" hangingPunct="0">
                <a:lnSpc>
                  <a:spcPct val="80000"/>
                </a:lnSpc>
                <a:spcBef>
                  <a:spcPct val="50000"/>
                </a:spcBef>
                <a:spcAft>
                  <a:spcPct val="0"/>
                </a:spcAft>
                <a:defRPr/>
              </a:pPr>
              <a:r>
                <a:rPr kumimoji="1" lang="en-US" sz="1400" b="1" dirty="0">
                  <a:solidFill>
                    <a:srgbClr val="000000"/>
                  </a:solidFill>
                  <a:latin typeface="Arial" charset="0"/>
                  <a:ea typeface="Arial" charset="0"/>
                  <a:cs typeface="Arial" charset="0"/>
                </a:rPr>
                <a:t>Classroom Teachers </a:t>
              </a:r>
            </a:p>
            <a:p>
              <a:pPr algn="ctr" eaLnBrk="0" fontAlgn="base" hangingPunct="0">
                <a:lnSpc>
                  <a:spcPct val="80000"/>
                </a:lnSpc>
                <a:spcBef>
                  <a:spcPct val="50000"/>
                </a:spcBef>
                <a:spcAft>
                  <a:spcPct val="0"/>
                </a:spcAft>
                <a:defRPr/>
              </a:pPr>
              <a:r>
                <a:rPr kumimoji="1" lang="en-US" sz="1400" b="1" dirty="0">
                  <a:solidFill>
                    <a:srgbClr val="000000"/>
                  </a:solidFill>
                  <a:latin typeface="Arial" charset="0"/>
                  <a:ea typeface="Arial" charset="0"/>
                  <a:cs typeface="Arial" charset="0"/>
                </a:rPr>
                <a:t>Support Staff</a:t>
              </a:r>
            </a:p>
          </p:txBody>
        </p:sp>
        <p:graphicFrame>
          <p:nvGraphicFramePr>
            <p:cNvPr id="182334" name="Object 68"/>
            <p:cNvGraphicFramePr>
              <a:graphicFrameLocks noChangeAspect="1"/>
            </p:cNvGraphicFramePr>
            <p:nvPr/>
          </p:nvGraphicFramePr>
          <p:xfrm flipH="1">
            <a:off x="4554" y="1056"/>
            <a:ext cx="131" cy="392"/>
          </p:xfrm>
          <a:graphic>
            <a:graphicData uri="http://schemas.openxmlformats.org/presentationml/2006/ole">
              <mc:AlternateContent xmlns:mc="http://schemas.openxmlformats.org/markup-compatibility/2006">
                <mc:Choice xmlns:v="urn:schemas-microsoft-com:vml" Requires="v">
                  <p:oleObj spid="_x0000_s6176" name="CorelDRAW" r:id="rId37" imgW="296037" imgH="886358" progId="CorelDRAW.Graphic.9">
                    <p:embed/>
                  </p:oleObj>
                </mc:Choice>
                <mc:Fallback>
                  <p:oleObj name="CorelDRAW" r:id="rId3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54" y="105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35" name="Object 69"/>
            <p:cNvGraphicFramePr>
              <a:graphicFrameLocks noChangeAspect="1"/>
            </p:cNvGraphicFramePr>
            <p:nvPr/>
          </p:nvGraphicFramePr>
          <p:xfrm flipH="1">
            <a:off x="4434" y="1068"/>
            <a:ext cx="131" cy="392"/>
          </p:xfrm>
          <a:graphic>
            <a:graphicData uri="http://schemas.openxmlformats.org/presentationml/2006/ole">
              <mc:AlternateContent xmlns:mc="http://schemas.openxmlformats.org/markup-compatibility/2006">
                <mc:Choice xmlns:v="urn:schemas-microsoft-com:vml" Requires="v">
                  <p:oleObj spid="_x0000_s6177" name="CorelDRAW" r:id="rId38" imgW="296037" imgH="886358" progId="CorelDRAW.Graphic.9">
                    <p:embed/>
                  </p:oleObj>
                </mc:Choice>
                <mc:Fallback>
                  <p:oleObj name="CorelDRAW" r:id="rId3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34" y="106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3" name="Freeform 70"/>
            <p:cNvSpPr>
              <a:spLocks/>
            </p:cNvSpPr>
            <p:nvPr/>
          </p:nvSpPr>
          <p:spPr bwMode="auto">
            <a:xfrm flipH="1">
              <a:off x="4478" y="119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36" name="Object 71"/>
            <p:cNvGraphicFramePr>
              <a:graphicFrameLocks noChangeAspect="1"/>
            </p:cNvGraphicFramePr>
            <p:nvPr/>
          </p:nvGraphicFramePr>
          <p:xfrm flipH="1">
            <a:off x="4656" y="1062"/>
            <a:ext cx="131" cy="392"/>
          </p:xfrm>
          <a:graphic>
            <a:graphicData uri="http://schemas.openxmlformats.org/presentationml/2006/ole">
              <mc:AlternateContent xmlns:mc="http://schemas.openxmlformats.org/markup-compatibility/2006">
                <mc:Choice xmlns:v="urn:schemas-microsoft-com:vml" Requires="v">
                  <p:oleObj spid="_x0000_s6178" name="CorelDRAW" r:id="rId39" imgW="296037" imgH="886358" progId="CorelDRAW.Graphic.9">
                    <p:embed/>
                  </p:oleObj>
                </mc:Choice>
                <mc:Fallback>
                  <p:oleObj name="CorelDRAW" r:id="rId3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56" y="106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37" name="Object 72"/>
            <p:cNvGraphicFramePr>
              <a:graphicFrameLocks noChangeAspect="1"/>
            </p:cNvGraphicFramePr>
            <p:nvPr/>
          </p:nvGraphicFramePr>
          <p:xfrm flipH="1">
            <a:off x="4566" y="1176"/>
            <a:ext cx="131" cy="392"/>
          </p:xfrm>
          <a:graphic>
            <a:graphicData uri="http://schemas.openxmlformats.org/presentationml/2006/ole">
              <mc:AlternateContent xmlns:mc="http://schemas.openxmlformats.org/markup-compatibility/2006">
                <mc:Choice xmlns:v="urn:schemas-microsoft-com:vml" Requires="v">
                  <p:oleObj spid="_x0000_s6179" name="CorelDRAW" r:id="rId40" imgW="296037" imgH="886358" progId="CorelDRAW.Graphic.9">
                    <p:embed/>
                  </p:oleObj>
                </mc:Choice>
                <mc:Fallback>
                  <p:oleObj name="CorelDRAW" r:id="rId4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66" y="117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4" name="Freeform 73"/>
            <p:cNvSpPr>
              <a:spLocks/>
            </p:cNvSpPr>
            <p:nvPr/>
          </p:nvSpPr>
          <p:spPr bwMode="auto">
            <a:xfrm flipH="1">
              <a:off x="4688" y="118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38" name="Object 74"/>
            <p:cNvGraphicFramePr>
              <a:graphicFrameLocks noChangeAspect="1"/>
            </p:cNvGraphicFramePr>
            <p:nvPr/>
          </p:nvGraphicFramePr>
          <p:xfrm flipH="1">
            <a:off x="4884" y="1056"/>
            <a:ext cx="131" cy="392"/>
          </p:xfrm>
          <a:graphic>
            <a:graphicData uri="http://schemas.openxmlformats.org/presentationml/2006/ole">
              <mc:AlternateContent xmlns:mc="http://schemas.openxmlformats.org/markup-compatibility/2006">
                <mc:Choice xmlns:v="urn:schemas-microsoft-com:vml" Requires="v">
                  <p:oleObj spid="_x0000_s6180" name="CorelDRAW" r:id="rId41" imgW="296037" imgH="886358" progId="CorelDRAW.Graphic.9">
                    <p:embed/>
                  </p:oleObj>
                </mc:Choice>
                <mc:Fallback>
                  <p:oleObj name="CorelDRAW" r:id="rId4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84" y="105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39" name="Object 75"/>
            <p:cNvGraphicFramePr>
              <a:graphicFrameLocks noChangeAspect="1"/>
            </p:cNvGraphicFramePr>
            <p:nvPr/>
          </p:nvGraphicFramePr>
          <p:xfrm flipH="1">
            <a:off x="4764" y="1068"/>
            <a:ext cx="131" cy="392"/>
          </p:xfrm>
          <a:graphic>
            <a:graphicData uri="http://schemas.openxmlformats.org/presentationml/2006/ole">
              <mc:AlternateContent xmlns:mc="http://schemas.openxmlformats.org/markup-compatibility/2006">
                <mc:Choice xmlns:v="urn:schemas-microsoft-com:vml" Requires="v">
                  <p:oleObj spid="_x0000_s6181" name="CorelDRAW" r:id="rId42" imgW="296037" imgH="886358" progId="CorelDRAW.Graphic.9">
                    <p:embed/>
                  </p:oleObj>
                </mc:Choice>
                <mc:Fallback>
                  <p:oleObj name="CorelDRAW" r:id="rId4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64" y="106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5" name="Freeform 76"/>
            <p:cNvSpPr>
              <a:spLocks/>
            </p:cNvSpPr>
            <p:nvPr/>
          </p:nvSpPr>
          <p:spPr bwMode="auto">
            <a:xfrm flipH="1">
              <a:off x="4790" y="120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40" name="Object 77"/>
            <p:cNvGraphicFramePr>
              <a:graphicFrameLocks noChangeAspect="1"/>
            </p:cNvGraphicFramePr>
            <p:nvPr/>
          </p:nvGraphicFramePr>
          <p:xfrm flipH="1">
            <a:off x="4986" y="1062"/>
            <a:ext cx="131" cy="392"/>
          </p:xfrm>
          <a:graphic>
            <a:graphicData uri="http://schemas.openxmlformats.org/presentationml/2006/ole">
              <mc:AlternateContent xmlns:mc="http://schemas.openxmlformats.org/markup-compatibility/2006">
                <mc:Choice xmlns:v="urn:schemas-microsoft-com:vml" Requires="v">
                  <p:oleObj spid="_x0000_s6182" name="CorelDRAW" r:id="rId43" imgW="296037" imgH="886358" progId="CorelDRAW.Graphic.9">
                    <p:embed/>
                  </p:oleObj>
                </mc:Choice>
                <mc:Fallback>
                  <p:oleObj name="CorelDRAW" r:id="rId4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86" y="106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41" name="Object 78"/>
            <p:cNvGraphicFramePr>
              <a:graphicFrameLocks noChangeAspect="1"/>
            </p:cNvGraphicFramePr>
            <p:nvPr/>
          </p:nvGraphicFramePr>
          <p:xfrm flipH="1">
            <a:off x="4896" y="1176"/>
            <a:ext cx="131" cy="392"/>
          </p:xfrm>
          <a:graphic>
            <a:graphicData uri="http://schemas.openxmlformats.org/presentationml/2006/ole">
              <mc:AlternateContent xmlns:mc="http://schemas.openxmlformats.org/markup-compatibility/2006">
                <mc:Choice xmlns:v="urn:schemas-microsoft-com:vml" Requires="v">
                  <p:oleObj spid="_x0000_s6183" name="CorelDRAW" r:id="rId44" imgW="296037" imgH="886358" progId="CorelDRAW.Graphic.9">
                    <p:embed/>
                  </p:oleObj>
                </mc:Choice>
                <mc:Fallback>
                  <p:oleObj name="CorelDRAW" r:id="rId4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96" y="117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6" name="Freeform 79"/>
            <p:cNvSpPr>
              <a:spLocks/>
            </p:cNvSpPr>
            <p:nvPr/>
          </p:nvSpPr>
          <p:spPr bwMode="auto">
            <a:xfrm flipH="1">
              <a:off x="5018" y="118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42" name="Object 80"/>
            <p:cNvGraphicFramePr>
              <a:graphicFrameLocks noChangeAspect="1"/>
            </p:cNvGraphicFramePr>
            <p:nvPr/>
          </p:nvGraphicFramePr>
          <p:xfrm flipH="1">
            <a:off x="4572" y="1254"/>
            <a:ext cx="131" cy="392"/>
          </p:xfrm>
          <a:graphic>
            <a:graphicData uri="http://schemas.openxmlformats.org/presentationml/2006/ole">
              <mc:AlternateContent xmlns:mc="http://schemas.openxmlformats.org/markup-compatibility/2006">
                <mc:Choice xmlns:v="urn:schemas-microsoft-com:vml" Requires="v">
                  <p:oleObj spid="_x0000_s6184" name="CorelDRAW" r:id="rId45" imgW="296037" imgH="886358" progId="CorelDRAW.Graphic.9">
                    <p:embed/>
                  </p:oleObj>
                </mc:Choice>
                <mc:Fallback>
                  <p:oleObj name="CorelDRAW" r:id="rId4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72" y="125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43" name="Object 81"/>
            <p:cNvGraphicFramePr>
              <a:graphicFrameLocks noChangeAspect="1"/>
            </p:cNvGraphicFramePr>
            <p:nvPr/>
          </p:nvGraphicFramePr>
          <p:xfrm flipH="1">
            <a:off x="4452" y="1266"/>
            <a:ext cx="131" cy="392"/>
          </p:xfrm>
          <a:graphic>
            <a:graphicData uri="http://schemas.openxmlformats.org/presentationml/2006/ole">
              <mc:AlternateContent xmlns:mc="http://schemas.openxmlformats.org/markup-compatibility/2006">
                <mc:Choice xmlns:v="urn:schemas-microsoft-com:vml" Requires="v">
                  <p:oleObj spid="_x0000_s6185" name="CorelDRAW" r:id="rId46" imgW="296037" imgH="886358" progId="CorelDRAW.Graphic.9">
                    <p:embed/>
                  </p:oleObj>
                </mc:Choice>
                <mc:Fallback>
                  <p:oleObj name="CorelDRAW" r:id="rId4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52" y="126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7" name="Freeform 82"/>
            <p:cNvSpPr>
              <a:spLocks/>
            </p:cNvSpPr>
            <p:nvPr/>
          </p:nvSpPr>
          <p:spPr bwMode="auto">
            <a:xfrm flipH="1">
              <a:off x="4496" y="139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44" name="Object 83"/>
            <p:cNvGraphicFramePr>
              <a:graphicFrameLocks noChangeAspect="1"/>
            </p:cNvGraphicFramePr>
            <p:nvPr/>
          </p:nvGraphicFramePr>
          <p:xfrm flipH="1">
            <a:off x="4674" y="1260"/>
            <a:ext cx="131" cy="392"/>
          </p:xfrm>
          <a:graphic>
            <a:graphicData uri="http://schemas.openxmlformats.org/presentationml/2006/ole">
              <mc:AlternateContent xmlns:mc="http://schemas.openxmlformats.org/markup-compatibility/2006">
                <mc:Choice xmlns:v="urn:schemas-microsoft-com:vml" Requires="v">
                  <p:oleObj spid="_x0000_s6186" name="CorelDRAW" r:id="rId47" imgW="296037" imgH="886358" progId="CorelDRAW.Graphic.9">
                    <p:embed/>
                  </p:oleObj>
                </mc:Choice>
                <mc:Fallback>
                  <p:oleObj name="CorelDRAW" r:id="rId4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74" y="126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45" name="Object 84"/>
            <p:cNvGraphicFramePr>
              <a:graphicFrameLocks noChangeAspect="1"/>
            </p:cNvGraphicFramePr>
            <p:nvPr/>
          </p:nvGraphicFramePr>
          <p:xfrm flipH="1">
            <a:off x="4584" y="1374"/>
            <a:ext cx="131" cy="392"/>
          </p:xfrm>
          <a:graphic>
            <a:graphicData uri="http://schemas.openxmlformats.org/presentationml/2006/ole">
              <mc:AlternateContent xmlns:mc="http://schemas.openxmlformats.org/markup-compatibility/2006">
                <mc:Choice xmlns:v="urn:schemas-microsoft-com:vml" Requires="v">
                  <p:oleObj spid="_x0000_s6187" name="CorelDRAW" r:id="rId48" imgW="296037" imgH="886358" progId="CorelDRAW.Graphic.9">
                    <p:embed/>
                  </p:oleObj>
                </mc:Choice>
                <mc:Fallback>
                  <p:oleObj name="CorelDRAW" r:id="rId4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84" y="137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8" name="Freeform 85"/>
            <p:cNvSpPr>
              <a:spLocks/>
            </p:cNvSpPr>
            <p:nvPr/>
          </p:nvSpPr>
          <p:spPr bwMode="auto">
            <a:xfrm flipH="1">
              <a:off x="4706" y="138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46" name="Object 86"/>
            <p:cNvGraphicFramePr>
              <a:graphicFrameLocks noChangeAspect="1"/>
            </p:cNvGraphicFramePr>
            <p:nvPr/>
          </p:nvGraphicFramePr>
          <p:xfrm flipH="1">
            <a:off x="4902" y="1254"/>
            <a:ext cx="131" cy="392"/>
          </p:xfrm>
          <a:graphic>
            <a:graphicData uri="http://schemas.openxmlformats.org/presentationml/2006/ole">
              <mc:AlternateContent xmlns:mc="http://schemas.openxmlformats.org/markup-compatibility/2006">
                <mc:Choice xmlns:v="urn:schemas-microsoft-com:vml" Requires="v">
                  <p:oleObj spid="_x0000_s6188" name="CorelDRAW" r:id="rId49" imgW="296037" imgH="886358" progId="CorelDRAW.Graphic.9">
                    <p:embed/>
                  </p:oleObj>
                </mc:Choice>
                <mc:Fallback>
                  <p:oleObj name="CorelDRAW" r:id="rId4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02" y="125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47" name="Object 87"/>
            <p:cNvGraphicFramePr>
              <a:graphicFrameLocks noChangeAspect="1"/>
            </p:cNvGraphicFramePr>
            <p:nvPr/>
          </p:nvGraphicFramePr>
          <p:xfrm flipH="1">
            <a:off x="4782" y="1266"/>
            <a:ext cx="131" cy="392"/>
          </p:xfrm>
          <a:graphic>
            <a:graphicData uri="http://schemas.openxmlformats.org/presentationml/2006/ole">
              <mc:AlternateContent xmlns:mc="http://schemas.openxmlformats.org/markup-compatibility/2006">
                <mc:Choice xmlns:v="urn:schemas-microsoft-com:vml" Requires="v">
                  <p:oleObj spid="_x0000_s6189" name="CorelDRAW" r:id="rId50" imgW="296037" imgH="886358" progId="CorelDRAW.Graphic.9">
                    <p:embed/>
                  </p:oleObj>
                </mc:Choice>
                <mc:Fallback>
                  <p:oleObj name="CorelDRAW" r:id="rId5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2" y="126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9" name="Freeform 88"/>
            <p:cNvSpPr>
              <a:spLocks/>
            </p:cNvSpPr>
            <p:nvPr/>
          </p:nvSpPr>
          <p:spPr bwMode="auto">
            <a:xfrm flipH="1">
              <a:off x="4808" y="140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48" name="Object 89"/>
            <p:cNvGraphicFramePr>
              <a:graphicFrameLocks noChangeAspect="1"/>
            </p:cNvGraphicFramePr>
            <p:nvPr/>
          </p:nvGraphicFramePr>
          <p:xfrm flipH="1">
            <a:off x="5004" y="1260"/>
            <a:ext cx="131" cy="392"/>
          </p:xfrm>
          <a:graphic>
            <a:graphicData uri="http://schemas.openxmlformats.org/presentationml/2006/ole">
              <mc:AlternateContent xmlns:mc="http://schemas.openxmlformats.org/markup-compatibility/2006">
                <mc:Choice xmlns:v="urn:schemas-microsoft-com:vml" Requires="v">
                  <p:oleObj spid="_x0000_s6190" name="CorelDRAW" r:id="rId51" imgW="296037" imgH="886358" progId="CorelDRAW.Graphic.9">
                    <p:embed/>
                  </p:oleObj>
                </mc:Choice>
                <mc:Fallback>
                  <p:oleObj name="CorelDRAW" r:id="rId5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004" y="126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49" name="Object 90"/>
            <p:cNvGraphicFramePr>
              <a:graphicFrameLocks noChangeAspect="1"/>
            </p:cNvGraphicFramePr>
            <p:nvPr/>
          </p:nvGraphicFramePr>
          <p:xfrm flipH="1">
            <a:off x="4914" y="1374"/>
            <a:ext cx="131" cy="392"/>
          </p:xfrm>
          <a:graphic>
            <a:graphicData uri="http://schemas.openxmlformats.org/presentationml/2006/ole">
              <mc:AlternateContent xmlns:mc="http://schemas.openxmlformats.org/markup-compatibility/2006">
                <mc:Choice xmlns:v="urn:schemas-microsoft-com:vml" Requires="v">
                  <p:oleObj spid="_x0000_s6191" name="CorelDRAW" r:id="rId52" imgW="296037" imgH="886358" progId="CorelDRAW.Graphic.9">
                    <p:embed/>
                  </p:oleObj>
                </mc:Choice>
                <mc:Fallback>
                  <p:oleObj name="CorelDRAW" r:id="rId5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14" y="137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0" name="Freeform 91"/>
            <p:cNvSpPr>
              <a:spLocks/>
            </p:cNvSpPr>
            <p:nvPr/>
          </p:nvSpPr>
          <p:spPr bwMode="auto">
            <a:xfrm flipH="1">
              <a:off x="5036" y="138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50" name="Object 92"/>
            <p:cNvGraphicFramePr>
              <a:graphicFrameLocks noChangeAspect="1"/>
            </p:cNvGraphicFramePr>
            <p:nvPr/>
          </p:nvGraphicFramePr>
          <p:xfrm flipH="1">
            <a:off x="3906" y="1062"/>
            <a:ext cx="131" cy="392"/>
          </p:xfrm>
          <a:graphic>
            <a:graphicData uri="http://schemas.openxmlformats.org/presentationml/2006/ole">
              <mc:AlternateContent xmlns:mc="http://schemas.openxmlformats.org/markup-compatibility/2006">
                <mc:Choice xmlns:v="urn:schemas-microsoft-com:vml" Requires="v">
                  <p:oleObj spid="_x0000_s6192" name="CorelDRAW" r:id="rId53" imgW="296037" imgH="886358" progId="CorelDRAW.Graphic.9">
                    <p:embed/>
                  </p:oleObj>
                </mc:Choice>
                <mc:Fallback>
                  <p:oleObj name="CorelDRAW" r:id="rId5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06" y="106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51" name="Object 93"/>
            <p:cNvGraphicFramePr>
              <a:graphicFrameLocks noChangeAspect="1"/>
            </p:cNvGraphicFramePr>
            <p:nvPr/>
          </p:nvGraphicFramePr>
          <p:xfrm flipH="1">
            <a:off x="3786" y="1074"/>
            <a:ext cx="131" cy="392"/>
          </p:xfrm>
          <a:graphic>
            <a:graphicData uri="http://schemas.openxmlformats.org/presentationml/2006/ole">
              <mc:AlternateContent xmlns:mc="http://schemas.openxmlformats.org/markup-compatibility/2006">
                <mc:Choice xmlns:v="urn:schemas-microsoft-com:vml" Requires="v">
                  <p:oleObj spid="_x0000_s6193" name="CorelDRAW" r:id="rId54" imgW="296037" imgH="886358" progId="CorelDRAW.Graphic.9">
                    <p:embed/>
                  </p:oleObj>
                </mc:Choice>
                <mc:Fallback>
                  <p:oleObj name="CorelDRAW" r:id="rId5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86" y="107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1" name="Freeform 94"/>
            <p:cNvSpPr>
              <a:spLocks/>
            </p:cNvSpPr>
            <p:nvPr/>
          </p:nvSpPr>
          <p:spPr bwMode="auto">
            <a:xfrm flipH="1">
              <a:off x="3830" y="119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52" name="Object 95"/>
            <p:cNvGraphicFramePr>
              <a:graphicFrameLocks noChangeAspect="1"/>
            </p:cNvGraphicFramePr>
            <p:nvPr/>
          </p:nvGraphicFramePr>
          <p:xfrm flipH="1">
            <a:off x="4008" y="1068"/>
            <a:ext cx="131" cy="392"/>
          </p:xfrm>
          <a:graphic>
            <a:graphicData uri="http://schemas.openxmlformats.org/presentationml/2006/ole">
              <mc:AlternateContent xmlns:mc="http://schemas.openxmlformats.org/markup-compatibility/2006">
                <mc:Choice xmlns:v="urn:schemas-microsoft-com:vml" Requires="v">
                  <p:oleObj spid="_x0000_s6194" name="CorelDRAW" r:id="rId55" imgW="296037" imgH="886358" progId="CorelDRAW.Graphic.9">
                    <p:embed/>
                  </p:oleObj>
                </mc:Choice>
                <mc:Fallback>
                  <p:oleObj name="CorelDRAW" r:id="rId5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08" y="106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53" name="Object 96"/>
            <p:cNvGraphicFramePr>
              <a:graphicFrameLocks noChangeAspect="1"/>
            </p:cNvGraphicFramePr>
            <p:nvPr/>
          </p:nvGraphicFramePr>
          <p:xfrm flipH="1">
            <a:off x="3918" y="1182"/>
            <a:ext cx="131" cy="392"/>
          </p:xfrm>
          <a:graphic>
            <a:graphicData uri="http://schemas.openxmlformats.org/presentationml/2006/ole">
              <mc:AlternateContent xmlns:mc="http://schemas.openxmlformats.org/markup-compatibility/2006">
                <mc:Choice xmlns:v="urn:schemas-microsoft-com:vml" Requires="v">
                  <p:oleObj spid="_x0000_s6195" name="CorelDRAW" r:id="rId56" imgW="296037" imgH="886358" progId="CorelDRAW.Graphic.9">
                    <p:embed/>
                  </p:oleObj>
                </mc:Choice>
                <mc:Fallback>
                  <p:oleObj name="CorelDRAW" r:id="rId5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18" y="118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2" name="Freeform 97"/>
            <p:cNvSpPr>
              <a:spLocks/>
            </p:cNvSpPr>
            <p:nvPr/>
          </p:nvSpPr>
          <p:spPr bwMode="auto">
            <a:xfrm flipH="1">
              <a:off x="4040" y="119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54" name="Object 98"/>
            <p:cNvGraphicFramePr>
              <a:graphicFrameLocks noChangeAspect="1"/>
            </p:cNvGraphicFramePr>
            <p:nvPr/>
          </p:nvGraphicFramePr>
          <p:xfrm flipH="1">
            <a:off x="4236" y="1062"/>
            <a:ext cx="131" cy="392"/>
          </p:xfrm>
          <a:graphic>
            <a:graphicData uri="http://schemas.openxmlformats.org/presentationml/2006/ole">
              <mc:AlternateContent xmlns:mc="http://schemas.openxmlformats.org/markup-compatibility/2006">
                <mc:Choice xmlns:v="urn:schemas-microsoft-com:vml" Requires="v">
                  <p:oleObj spid="_x0000_s6196" name="CorelDRAW" r:id="rId57" imgW="296037" imgH="886358" progId="CorelDRAW.Graphic.9">
                    <p:embed/>
                  </p:oleObj>
                </mc:Choice>
                <mc:Fallback>
                  <p:oleObj name="CorelDRAW" r:id="rId5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36" y="106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55" name="Object 99"/>
            <p:cNvGraphicFramePr>
              <a:graphicFrameLocks noChangeAspect="1"/>
            </p:cNvGraphicFramePr>
            <p:nvPr/>
          </p:nvGraphicFramePr>
          <p:xfrm flipH="1">
            <a:off x="4116" y="1074"/>
            <a:ext cx="131" cy="392"/>
          </p:xfrm>
          <a:graphic>
            <a:graphicData uri="http://schemas.openxmlformats.org/presentationml/2006/ole">
              <mc:AlternateContent xmlns:mc="http://schemas.openxmlformats.org/markup-compatibility/2006">
                <mc:Choice xmlns:v="urn:schemas-microsoft-com:vml" Requires="v">
                  <p:oleObj spid="_x0000_s6197" name="CorelDRAW" r:id="rId58" imgW="296037" imgH="886358" progId="CorelDRAW.Graphic.9">
                    <p:embed/>
                  </p:oleObj>
                </mc:Choice>
                <mc:Fallback>
                  <p:oleObj name="CorelDRAW" r:id="rId5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16" y="107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3" name="Freeform 100"/>
            <p:cNvSpPr>
              <a:spLocks/>
            </p:cNvSpPr>
            <p:nvPr/>
          </p:nvSpPr>
          <p:spPr bwMode="auto">
            <a:xfrm flipH="1">
              <a:off x="4142" y="121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56" name="Object 101"/>
            <p:cNvGraphicFramePr>
              <a:graphicFrameLocks noChangeAspect="1"/>
            </p:cNvGraphicFramePr>
            <p:nvPr/>
          </p:nvGraphicFramePr>
          <p:xfrm flipH="1">
            <a:off x="4338" y="1068"/>
            <a:ext cx="131" cy="392"/>
          </p:xfrm>
          <a:graphic>
            <a:graphicData uri="http://schemas.openxmlformats.org/presentationml/2006/ole">
              <mc:AlternateContent xmlns:mc="http://schemas.openxmlformats.org/markup-compatibility/2006">
                <mc:Choice xmlns:v="urn:schemas-microsoft-com:vml" Requires="v">
                  <p:oleObj spid="_x0000_s6198" name="CorelDRAW" r:id="rId59" imgW="296037" imgH="886358" progId="CorelDRAW.Graphic.9">
                    <p:embed/>
                  </p:oleObj>
                </mc:Choice>
                <mc:Fallback>
                  <p:oleObj name="CorelDRAW" r:id="rId5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38" y="106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57" name="Object 102"/>
            <p:cNvGraphicFramePr>
              <a:graphicFrameLocks noChangeAspect="1"/>
            </p:cNvGraphicFramePr>
            <p:nvPr/>
          </p:nvGraphicFramePr>
          <p:xfrm flipH="1">
            <a:off x="4248" y="1182"/>
            <a:ext cx="131" cy="392"/>
          </p:xfrm>
          <a:graphic>
            <a:graphicData uri="http://schemas.openxmlformats.org/presentationml/2006/ole">
              <mc:AlternateContent xmlns:mc="http://schemas.openxmlformats.org/markup-compatibility/2006">
                <mc:Choice xmlns:v="urn:schemas-microsoft-com:vml" Requires="v">
                  <p:oleObj spid="_x0000_s6199" name="CorelDRAW" r:id="rId60" imgW="296037" imgH="886358" progId="CorelDRAW.Graphic.9">
                    <p:embed/>
                  </p:oleObj>
                </mc:Choice>
                <mc:Fallback>
                  <p:oleObj name="CorelDRAW" r:id="rId6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48" y="118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4" name="Freeform 103"/>
            <p:cNvSpPr>
              <a:spLocks/>
            </p:cNvSpPr>
            <p:nvPr/>
          </p:nvSpPr>
          <p:spPr bwMode="auto">
            <a:xfrm flipH="1">
              <a:off x="4370" y="119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58" name="Object 104"/>
            <p:cNvGraphicFramePr>
              <a:graphicFrameLocks noChangeAspect="1"/>
            </p:cNvGraphicFramePr>
            <p:nvPr/>
          </p:nvGraphicFramePr>
          <p:xfrm flipH="1">
            <a:off x="3924" y="1260"/>
            <a:ext cx="131" cy="392"/>
          </p:xfrm>
          <a:graphic>
            <a:graphicData uri="http://schemas.openxmlformats.org/presentationml/2006/ole">
              <mc:AlternateContent xmlns:mc="http://schemas.openxmlformats.org/markup-compatibility/2006">
                <mc:Choice xmlns:v="urn:schemas-microsoft-com:vml" Requires="v">
                  <p:oleObj spid="_x0000_s6200" name="CorelDRAW" r:id="rId61" imgW="296037" imgH="886358" progId="CorelDRAW.Graphic.9">
                    <p:embed/>
                  </p:oleObj>
                </mc:Choice>
                <mc:Fallback>
                  <p:oleObj name="CorelDRAW" r:id="rId6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24" y="126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59" name="Object 105"/>
            <p:cNvGraphicFramePr>
              <a:graphicFrameLocks noChangeAspect="1"/>
            </p:cNvGraphicFramePr>
            <p:nvPr/>
          </p:nvGraphicFramePr>
          <p:xfrm flipH="1">
            <a:off x="3804" y="1272"/>
            <a:ext cx="131" cy="392"/>
          </p:xfrm>
          <a:graphic>
            <a:graphicData uri="http://schemas.openxmlformats.org/presentationml/2006/ole">
              <mc:AlternateContent xmlns:mc="http://schemas.openxmlformats.org/markup-compatibility/2006">
                <mc:Choice xmlns:v="urn:schemas-microsoft-com:vml" Requires="v">
                  <p:oleObj spid="_x0000_s6201" name="CorelDRAW" r:id="rId62" imgW="296037" imgH="886358" progId="CorelDRAW.Graphic.9">
                    <p:embed/>
                  </p:oleObj>
                </mc:Choice>
                <mc:Fallback>
                  <p:oleObj name="CorelDRAW" r:id="rId6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04" y="127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5" name="Freeform 106"/>
            <p:cNvSpPr>
              <a:spLocks/>
            </p:cNvSpPr>
            <p:nvPr/>
          </p:nvSpPr>
          <p:spPr bwMode="auto">
            <a:xfrm flipH="1">
              <a:off x="3848" y="139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60" name="Object 107"/>
            <p:cNvGraphicFramePr>
              <a:graphicFrameLocks noChangeAspect="1"/>
            </p:cNvGraphicFramePr>
            <p:nvPr/>
          </p:nvGraphicFramePr>
          <p:xfrm flipH="1">
            <a:off x="4026" y="1266"/>
            <a:ext cx="131" cy="392"/>
          </p:xfrm>
          <a:graphic>
            <a:graphicData uri="http://schemas.openxmlformats.org/presentationml/2006/ole">
              <mc:AlternateContent xmlns:mc="http://schemas.openxmlformats.org/markup-compatibility/2006">
                <mc:Choice xmlns:v="urn:schemas-microsoft-com:vml" Requires="v">
                  <p:oleObj spid="_x0000_s6202" name="CorelDRAW" r:id="rId63" imgW="296037" imgH="886358" progId="CorelDRAW.Graphic.9">
                    <p:embed/>
                  </p:oleObj>
                </mc:Choice>
                <mc:Fallback>
                  <p:oleObj name="CorelDRAW" r:id="rId6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26" y="126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61" name="Object 108"/>
            <p:cNvGraphicFramePr>
              <a:graphicFrameLocks noChangeAspect="1"/>
            </p:cNvGraphicFramePr>
            <p:nvPr/>
          </p:nvGraphicFramePr>
          <p:xfrm flipH="1">
            <a:off x="3936" y="1380"/>
            <a:ext cx="131" cy="392"/>
          </p:xfrm>
          <a:graphic>
            <a:graphicData uri="http://schemas.openxmlformats.org/presentationml/2006/ole">
              <mc:AlternateContent xmlns:mc="http://schemas.openxmlformats.org/markup-compatibility/2006">
                <mc:Choice xmlns:v="urn:schemas-microsoft-com:vml" Requires="v">
                  <p:oleObj spid="_x0000_s6203" name="CorelDRAW" r:id="rId64" imgW="296037" imgH="886358" progId="CorelDRAW.Graphic.9">
                    <p:embed/>
                  </p:oleObj>
                </mc:Choice>
                <mc:Fallback>
                  <p:oleObj name="CorelDRAW" r:id="rId6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36" y="138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6" name="Freeform 109"/>
            <p:cNvSpPr>
              <a:spLocks/>
            </p:cNvSpPr>
            <p:nvPr/>
          </p:nvSpPr>
          <p:spPr bwMode="auto">
            <a:xfrm flipH="1">
              <a:off x="4058" y="139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62" name="Object 110"/>
            <p:cNvGraphicFramePr>
              <a:graphicFrameLocks noChangeAspect="1"/>
            </p:cNvGraphicFramePr>
            <p:nvPr/>
          </p:nvGraphicFramePr>
          <p:xfrm flipH="1">
            <a:off x="4254" y="1260"/>
            <a:ext cx="131" cy="392"/>
          </p:xfrm>
          <a:graphic>
            <a:graphicData uri="http://schemas.openxmlformats.org/presentationml/2006/ole">
              <mc:AlternateContent xmlns:mc="http://schemas.openxmlformats.org/markup-compatibility/2006">
                <mc:Choice xmlns:v="urn:schemas-microsoft-com:vml" Requires="v">
                  <p:oleObj spid="_x0000_s6204" name="CorelDRAW" r:id="rId65" imgW="296037" imgH="886358" progId="CorelDRAW.Graphic.9">
                    <p:embed/>
                  </p:oleObj>
                </mc:Choice>
                <mc:Fallback>
                  <p:oleObj name="CorelDRAW" r:id="rId6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54" y="126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63" name="Object 111"/>
            <p:cNvGraphicFramePr>
              <a:graphicFrameLocks noChangeAspect="1"/>
            </p:cNvGraphicFramePr>
            <p:nvPr/>
          </p:nvGraphicFramePr>
          <p:xfrm flipH="1">
            <a:off x="4134" y="1272"/>
            <a:ext cx="131" cy="392"/>
          </p:xfrm>
          <a:graphic>
            <a:graphicData uri="http://schemas.openxmlformats.org/presentationml/2006/ole">
              <mc:AlternateContent xmlns:mc="http://schemas.openxmlformats.org/markup-compatibility/2006">
                <mc:Choice xmlns:v="urn:schemas-microsoft-com:vml" Requires="v">
                  <p:oleObj spid="_x0000_s6205" name="CorelDRAW" r:id="rId66" imgW="296037" imgH="886358" progId="CorelDRAW.Graphic.9">
                    <p:embed/>
                  </p:oleObj>
                </mc:Choice>
                <mc:Fallback>
                  <p:oleObj name="CorelDRAW" r:id="rId6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34" y="127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7" name="Freeform 112"/>
            <p:cNvSpPr>
              <a:spLocks/>
            </p:cNvSpPr>
            <p:nvPr/>
          </p:nvSpPr>
          <p:spPr bwMode="auto">
            <a:xfrm flipH="1">
              <a:off x="4160" y="140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64" name="Object 113"/>
            <p:cNvGraphicFramePr>
              <a:graphicFrameLocks noChangeAspect="1"/>
            </p:cNvGraphicFramePr>
            <p:nvPr/>
          </p:nvGraphicFramePr>
          <p:xfrm flipH="1">
            <a:off x="4356" y="1266"/>
            <a:ext cx="131" cy="392"/>
          </p:xfrm>
          <a:graphic>
            <a:graphicData uri="http://schemas.openxmlformats.org/presentationml/2006/ole">
              <mc:AlternateContent xmlns:mc="http://schemas.openxmlformats.org/markup-compatibility/2006">
                <mc:Choice xmlns:v="urn:schemas-microsoft-com:vml" Requires="v">
                  <p:oleObj spid="_x0000_s6206" name="CorelDRAW" r:id="rId67" imgW="296037" imgH="886358" progId="CorelDRAW.Graphic.9">
                    <p:embed/>
                  </p:oleObj>
                </mc:Choice>
                <mc:Fallback>
                  <p:oleObj name="CorelDRAW" r:id="rId6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56" y="126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65" name="Object 114"/>
            <p:cNvGraphicFramePr>
              <a:graphicFrameLocks noChangeAspect="1"/>
            </p:cNvGraphicFramePr>
            <p:nvPr/>
          </p:nvGraphicFramePr>
          <p:xfrm flipH="1">
            <a:off x="4266" y="1380"/>
            <a:ext cx="131" cy="392"/>
          </p:xfrm>
          <a:graphic>
            <a:graphicData uri="http://schemas.openxmlformats.org/presentationml/2006/ole">
              <mc:AlternateContent xmlns:mc="http://schemas.openxmlformats.org/markup-compatibility/2006">
                <mc:Choice xmlns:v="urn:schemas-microsoft-com:vml" Requires="v">
                  <p:oleObj spid="_x0000_s6207" name="CorelDRAW" r:id="rId68" imgW="296037" imgH="886358" progId="CorelDRAW.Graphic.9">
                    <p:embed/>
                  </p:oleObj>
                </mc:Choice>
                <mc:Fallback>
                  <p:oleObj name="CorelDRAW" r:id="rId6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66" y="138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8" name="Freeform 115"/>
            <p:cNvSpPr>
              <a:spLocks/>
            </p:cNvSpPr>
            <p:nvPr/>
          </p:nvSpPr>
          <p:spPr bwMode="auto">
            <a:xfrm flipH="1">
              <a:off x="4388" y="139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66" name="Object 116"/>
            <p:cNvGraphicFramePr>
              <a:graphicFrameLocks noChangeAspect="1"/>
            </p:cNvGraphicFramePr>
            <p:nvPr/>
          </p:nvGraphicFramePr>
          <p:xfrm flipH="1">
            <a:off x="4566" y="1488"/>
            <a:ext cx="131" cy="392"/>
          </p:xfrm>
          <a:graphic>
            <a:graphicData uri="http://schemas.openxmlformats.org/presentationml/2006/ole">
              <mc:AlternateContent xmlns:mc="http://schemas.openxmlformats.org/markup-compatibility/2006">
                <mc:Choice xmlns:v="urn:schemas-microsoft-com:vml" Requires="v">
                  <p:oleObj spid="_x0000_s6208" name="CorelDRAW" r:id="rId69" imgW="296037" imgH="886358" progId="CorelDRAW.Graphic.9">
                    <p:embed/>
                  </p:oleObj>
                </mc:Choice>
                <mc:Fallback>
                  <p:oleObj name="CorelDRAW" r:id="rId6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66" y="148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67" name="Object 117"/>
            <p:cNvGraphicFramePr>
              <a:graphicFrameLocks noChangeAspect="1"/>
            </p:cNvGraphicFramePr>
            <p:nvPr/>
          </p:nvGraphicFramePr>
          <p:xfrm flipH="1">
            <a:off x="4446" y="1500"/>
            <a:ext cx="131" cy="392"/>
          </p:xfrm>
          <a:graphic>
            <a:graphicData uri="http://schemas.openxmlformats.org/presentationml/2006/ole">
              <mc:AlternateContent xmlns:mc="http://schemas.openxmlformats.org/markup-compatibility/2006">
                <mc:Choice xmlns:v="urn:schemas-microsoft-com:vml" Requires="v">
                  <p:oleObj spid="_x0000_s6209" name="CorelDRAW" r:id="rId70" imgW="296037" imgH="886358" progId="CorelDRAW.Graphic.9">
                    <p:embed/>
                  </p:oleObj>
                </mc:Choice>
                <mc:Fallback>
                  <p:oleObj name="CorelDRAW" r:id="rId7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46" y="150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09" name="Freeform 118"/>
            <p:cNvSpPr>
              <a:spLocks/>
            </p:cNvSpPr>
            <p:nvPr/>
          </p:nvSpPr>
          <p:spPr bwMode="auto">
            <a:xfrm flipH="1">
              <a:off x="4490" y="162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68" name="Object 119"/>
            <p:cNvGraphicFramePr>
              <a:graphicFrameLocks noChangeAspect="1"/>
            </p:cNvGraphicFramePr>
            <p:nvPr/>
          </p:nvGraphicFramePr>
          <p:xfrm flipH="1">
            <a:off x="4668" y="1494"/>
            <a:ext cx="131" cy="392"/>
          </p:xfrm>
          <a:graphic>
            <a:graphicData uri="http://schemas.openxmlformats.org/presentationml/2006/ole">
              <mc:AlternateContent xmlns:mc="http://schemas.openxmlformats.org/markup-compatibility/2006">
                <mc:Choice xmlns:v="urn:schemas-microsoft-com:vml" Requires="v">
                  <p:oleObj spid="_x0000_s6210" name="CorelDRAW" r:id="rId71" imgW="296037" imgH="886358" progId="CorelDRAW.Graphic.9">
                    <p:embed/>
                  </p:oleObj>
                </mc:Choice>
                <mc:Fallback>
                  <p:oleObj name="CorelDRAW" r:id="rId7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68" y="149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69" name="Object 120"/>
            <p:cNvGraphicFramePr>
              <a:graphicFrameLocks noChangeAspect="1"/>
            </p:cNvGraphicFramePr>
            <p:nvPr/>
          </p:nvGraphicFramePr>
          <p:xfrm flipH="1">
            <a:off x="4578" y="1608"/>
            <a:ext cx="131" cy="392"/>
          </p:xfrm>
          <a:graphic>
            <a:graphicData uri="http://schemas.openxmlformats.org/presentationml/2006/ole">
              <mc:AlternateContent xmlns:mc="http://schemas.openxmlformats.org/markup-compatibility/2006">
                <mc:Choice xmlns:v="urn:schemas-microsoft-com:vml" Requires="v">
                  <p:oleObj spid="_x0000_s6211" name="CorelDRAW" r:id="rId72" imgW="296037" imgH="886358" progId="CorelDRAW.Graphic.9">
                    <p:embed/>
                  </p:oleObj>
                </mc:Choice>
                <mc:Fallback>
                  <p:oleObj name="CorelDRAW" r:id="rId7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78" y="160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0" name="Freeform 121"/>
            <p:cNvSpPr>
              <a:spLocks/>
            </p:cNvSpPr>
            <p:nvPr/>
          </p:nvSpPr>
          <p:spPr bwMode="auto">
            <a:xfrm flipH="1">
              <a:off x="4700" y="161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0" name="Object 122"/>
            <p:cNvGraphicFramePr>
              <a:graphicFrameLocks noChangeAspect="1"/>
            </p:cNvGraphicFramePr>
            <p:nvPr/>
          </p:nvGraphicFramePr>
          <p:xfrm flipH="1">
            <a:off x="4896" y="1488"/>
            <a:ext cx="131" cy="392"/>
          </p:xfrm>
          <a:graphic>
            <a:graphicData uri="http://schemas.openxmlformats.org/presentationml/2006/ole">
              <mc:AlternateContent xmlns:mc="http://schemas.openxmlformats.org/markup-compatibility/2006">
                <mc:Choice xmlns:v="urn:schemas-microsoft-com:vml" Requires="v">
                  <p:oleObj spid="_x0000_s6212" name="CorelDRAW" r:id="rId73" imgW="296037" imgH="886358" progId="CorelDRAW.Graphic.9">
                    <p:embed/>
                  </p:oleObj>
                </mc:Choice>
                <mc:Fallback>
                  <p:oleObj name="CorelDRAW" r:id="rId7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96" y="148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71" name="Object 123"/>
            <p:cNvGraphicFramePr>
              <a:graphicFrameLocks noChangeAspect="1"/>
            </p:cNvGraphicFramePr>
            <p:nvPr/>
          </p:nvGraphicFramePr>
          <p:xfrm flipH="1">
            <a:off x="4776" y="1500"/>
            <a:ext cx="131" cy="392"/>
          </p:xfrm>
          <a:graphic>
            <a:graphicData uri="http://schemas.openxmlformats.org/presentationml/2006/ole">
              <mc:AlternateContent xmlns:mc="http://schemas.openxmlformats.org/markup-compatibility/2006">
                <mc:Choice xmlns:v="urn:schemas-microsoft-com:vml" Requires="v">
                  <p:oleObj spid="_x0000_s6213" name="CorelDRAW" r:id="rId74" imgW="296037" imgH="886358" progId="CorelDRAW.Graphic.9">
                    <p:embed/>
                  </p:oleObj>
                </mc:Choice>
                <mc:Fallback>
                  <p:oleObj name="CorelDRAW" r:id="rId7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76" y="150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1" name="Freeform 124"/>
            <p:cNvSpPr>
              <a:spLocks/>
            </p:cNvSpPr>
            <p:nvPr/>
          </p:nvSpPr>
          <p:spPr bwMode="auto">
            <a:xfrm flipH="1">
              <a:off x="4802" y="163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2" name="Object 125"/>
            <p:cNvGraphicFramePr>
              <a:graphicFrameLocks noChangeAspect="1"/>
            </p:cNvGraphicFramePr>
            <p:nvPr/>
          </p:nvGraphicFramePr>
          <p:xfrm flipH="1">
            <a:off x="4998" y="1494"/>
            <a:ext cx="131" cy="392"/>
          </p:xfrm>
          <a:graphic>
            <a:graphicData uri="http://schemas.openxmlformats.org/presentationml/2006/ole">
              <mc:AlternateContent xmlns:mc="http://schemas.openxmlformats.org/markup-compatibility/2006">
                <mc:Choice xmlns:v="urn:schemas-microsoft-com:vml" Requires="v">
                  <p:oleObj spid="_x0000_s6214" name="CorelDRAW" r:id="rId75" imgW="296037" imgH="886358" progId="CorelDRAW.Graphic.9">
                    <p:embed/>
                  </p:oleObj>
                </mc:Choice>
                <mc:Fallback>
                  <p:oleObj name="CorelDRAW" r:id="rId7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98" y="149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73" name="Object 126"/>
            <p:cNvGraphicFramePr>
              <a:graphicFrameLocks noChangeAspect="1"/>
            </p:cNvGraphicFramePr>
            <p:nvPr/>
          </p:nvGraphicFramePr>
          <p:xfrm flipH="1">
            <a:off x="4908" y="1608"/>
            <a:ext cx="131" cy="392"/>
          </p:xfrm>
          <a:graphic>
            <a:graphicData uri="http://schemas.openxmlformats.org/presentationml/2006/ole">
              <mc:AlternateContent xmlns:mc="http://schemas.openxmlformats.org/markup-compatibility/2006">
                <mc:Choice xmlns:v="urn:schemas-microsoft-com:vml" Requires="v">
                  <p:oleObj spid="_x0000_s6215" name="CorelDRAW" r:id="rId76" imgW="296037" imgH="886358" progId="CorelDRAW.Graphic.9">
                    <p:embed/>
                  </p:oleObj>
                </mc:Choice>
                <mc:Fallback>
                  <p:oleObj name="CorelDRAW" r:id="rId7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08" y="160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2" name="Freeform 127"/>
            <p:cNvSpPr>
              <a:spLocks/>
            </p:cNvSpPr>
            <p:nvPr/>
          </p:nvSpPr>
          <p:spPr bwMode="auto">
            <a:xfrm flipH="1">
              <a:off x="5030" y="161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4" name="Object 128"/>
            <p:cNvGraphicFramePr>
              <a:graphicFrameLocks noChangeAspect="1"/>
            </p:cNvGraphicFramePr>
            <p:nvPr/>
          </p:nvGraphicFramePr>
          <p:xfrm flipH="1">
            <a:off x="4584" y="1686"/>
            <a:ext cx="131" cy="392"/>
          </p:xfrm>
          <a:graphic>
            <a:graphicData uri="http://schemas.openxmlformats.org/presentationml/2006/ole">
              <mc:AlternateContent xmlns:mc="http://schemas.openxmlformats.org/markup-compatibility/2006">
                <mc:Choice xmlns:v="urn:schemas-microsoft-com:vml" Requires="v">
                  <p:oleObj spid="_x0000_s6216" name="CorelDRAW" r:id="rId77" imgW="296037" imgH="886358" progId="CorelDRAW.Graphic.9">
                    <p:embed/>
                  </p:oleObj>
                </mc:Choice>
                <mc:Fallback>
                  <p:oleObj name="CorelDRAW" r:id="rId7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84" y="168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75" name="Object 129"/>
            <p:cNvGraphicFramePr>
              <a:graphicFrameLocks noChangeAspect="1"/>
            </p:cNvGraphicFramePr>
            <p:nvPr/>
          </p:nvGraphicFramePr>
          <p:xfrm flipH="1">
            <a:off x="4464" y="1698"/>
            <a:ext cx="131" cy="392"/>
          </p:xfrm>
          <a:graphic>
            <a:graphicData uri="http://schemas.openxmlformats.org/presentationml/2006/ole">
              <mc:AlternateContent xmlns:mc="http://schemas.openxmlformats.org/markup-compatibility/2006">
                <mc:Choice xmlns:v="urn:schemas-microsoft-com:vml" Requires="v">
                  <p:oleObj spid="_x0000_s6217" name="CorelDRAW" r:id="rId78" imgW="296037" imgH="886358" progId="CorelDRAW.Graphic.9">
                    <p:embed/>
                  </p:oleObj>
                </mc:Choice>
                <mc:Fallback>
                  <p:oleObj name="CorelDRAW" r:id="rId7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64" y="169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3" name="Freeform 130"/>
            <p:cNvSpPr>
              <a:spLocks/>
            </p:cNvSpPr>
            <p:nvPr/>
          </p:nvSpPr>
          <p:spPr bwMode="auto">
            <a:xfrm flipH="1">
              <a:off x="4508" y="182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6" name="Object 131"/>
            <p:cNvGraphicFramePr>
              <a:graphicFrameLocks noChangeAspect="1"/>
            </p:cNvGraphicFramePr>
            <p:nvPr/>
          </p:nvGraphicFramePr>
          <p:xfrm flipH="1">
            <a:off x="4686" y="1692"/>
            <a:ext cx="131" cy="392"/>
          </p:xfrm>
          <a:graphic>
            <a:graphicData uri="http://schemas.openxmlformats.org/presentationml/2006/ole">
              <mc:AlternateContent xmlns:mc="http://schemas.openxmlformats.org/markup-compatibility/2006">
                <mc:Choice xmlns:v="urn:schemas-microsoft-com:vml" Requires="v">
                  <p:oleObj spid="_x0000_s6218" name="CorelDRAW" r:id="rId79" imgW="296037" imgH="886358" progId="CorelDRAW.Graphic.9">
                    <p:embed/>
                  </p:oleObj>
                </mc:Choice>
                <mc:Fallback>
                  <p:oleObj name="CorelDRAW" r:id="rId7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86" y="169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77" name="Object 132"/>
            <p:cNvGraphicFramePr>
              <a:graphicFrameLocks noChangeAspect="1"/>
            </p:cNvGraphicFramePr>
            <p:nvPr/>
          </p:nvGraphicFramePr>
          <p:xfrm flipH="1">
            <a:off x="4596" y="1806"/>
            <a:ext cx="131" cy="392"/>
          </p:xfrm>
          <a:graphic>
            <a:graphicData uri="http://schemas.openxmlformats.org/presentationml/2006/ole">
              <mc:AlternateContent xmlns:mc="http://schemas.openxmlformats.org/markup-compatibility/2006">
                <mc:Choice xmlns:v="urn:schemas-microsoft-com:vml" Requires="v">
                  <p:oleObj spid="_x0000_s6219" name="CorelDRAW" r:id="rId80" imgW="296037" imgH="886358" progId="CorelDRAW.Graphic.9">
                    <p:embed/>
                  </p:oleObj>
                </mc:Choice>
                <mc:Fallback>
                  <p:oleObj name="CorelDRAW" r:id="rId8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96" y="180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4" name="Freeform 133"/>
            <p:cNvSpPr>
              <a:spLocks/>
            </p:cNvSpPr>
            <p:nvPr/>
          </p:nvSpPr>
          <p:spPr bwMode="auto">
            <a:xfrm flipH="1">
              <a:off x="4718" y="181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8" name="Object 134"/>
            <p:cNvGraphicFramePr>
              <a:graphicFrameLocks noChangeAspect="1"/>
            </p:cNvGraphicFramePr>
            <p:nvPr/>
          </p:nvGraphicFramePr>
          <p:xfrm flipH="1">
            <a:off x="4794" y="1698"/>
            <a:ext cx="131" cy="392"/>
          </p:xfrm>
          <a:graphic>
            <a:graphicData uri="http://schemas.openxmlformats.org/presentationml/2006/ole">
              <mc:AlternateContent xmlns:mc="http://schemas.openxmlformats.org/markup-compatibility/2006">
                <mc:Choice xmlns:v="urn:schemas-microsoft-com:vml" Requires="v">
                  <p:oleObj spid="_x0000_s6220" name="CorelDRAW" r:id="rId81" imgW="296037" imgH="886358" progId="CorelDRAW.Graphic.9">
                    <p:embed/>
                  </p:oleObj>
                </mc:Choice>
                <mc:Fallback>
                  <p:oleObj name="CorelDRAW" r:id="rId8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94" y="169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5" name="Freeform 135"/>
            <p:cNvSpPr>
              <a:spLocks/>
            </p:cNvSpPr>
            <p:nvPr/>
          </p:nvSpPr>
          <p:spPr bwMode="auto">
            <a:xfrm flipH="1">
              <a:off x="4820" y="183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79" name="Object 136"/>
            <p:cNvGraphicFramePr>
              <a:graphicFrameLocks noChangeAspect="1"/>
            </p:cNvGraphicFramePr>
            <p:nvPr/>
          </p:nvGraphicFramePr>
          <p:xfrm flipH="1">
            <a:off x="3918" y="1494"/>
            <a:ext cx="131" cy="392"/>
          </p:xfrm>
          <a:graphic>
            <a:graphicData uri="http://schemas.openxmlformats.org/presentationml/2006/ole">
              <mc:AlternateContent xmlns:mc="http://schemas.openxmlformats.org/markup-compatibility/2006">
                <mc:Choice xmlns:v="urn:schemas-microsoft-com:vml" Requires="v">
                  <p:oleObj spid="_x0000_s6221" name="CorelDRAW" r:id="rId82" imgW="296037" imgH="886358" progId="CorelDRAW.Graphic.9">
                    <p:embed/>
                  </p:oleObj>
                </mc:Choice>
                <mc:Fallback>
                  <p:oleObj name="CorelDRAW" r:id="rId8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18" y="149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80" name="Object 137"/>
            <p:cNvGraphicFramePr>
              <a:graphicFrameLocks noChangeAspect="1"/>
            </p:cNvGraphicFramePr>
            <p:nvPr/>
          </p:nvGraphicFramePr>
          <p:xfrm flipH="1">
            <a:off x="3798" y="1506"/>
            <a:ext cx="131" cy="392"/>
          </p:xfrm>
          <a:graphic>
            <a:graphicData uri="http://schemas.openxmlformats.org/presentationml/2006/ole">
              <mc:AlternateContent xmlns:mc="http://schemas.openxmlformats.org/markup-compatibility/2006">
                <mc:Choice xmlns:v="urn:schemas-microsoft-com:vml" Requires="v">
                  <p:oleObj spid="_x0000_s6222" name="CorelDRAW" r:id="rId83" imgW="296037" imgH="886358" progId="CorelDRAW.Graphic.9">
                    <p:embed/>
                  </p:oleObj>
                </mc:Choice>
                <mc:Fallback>
                  <p:oleObj name="CorelDRAW" r:id="rId8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98" y="150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6" name="Freeform 138"/>
            <p:cNvSpPr>
              <a:spLocks/>
            </p:cNvSpPr>
            <p:nvPr/>
          </p:nvSpPr>
          <p:spPr bwMode="auto">
            <a:xfrm flipH="1">
              <a:off x="3842" y="163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81" name="Object 139"/>
            <p:cNvGraphicFramePr>
              <a:graphicFrameLocks noChangeAspect="1"/>
            </p:cNvGraphicFramePr>
            <p:nvPr/>
          </p:nvGraphicFramePr>
          <p:xfrm flipH="1">
            <a:off x="4020" y="1500"/>
            <a:ext cx="131" cy="392"/>
          </p:xfrm>
          <a:graphic>
            <a:graphicData uri="http://schemas.openxmlformats.org/presentationml/2006/ole">
              <mc:AlternateContent xmlns:mc="http://schemas.openxmlformats.org/markup-compatibility/2006">
                <mc:Choice xmlns:v="urn:schemas-microsoft-com:vml" Requires="v">
                  <p:oleObj spid="_x0000_s6223" name="CorelDRAW" r:id="rId84" imgW="296037" imgH="886358" progId="CorelDRAW.Graphic.9">
                    <p:embed/>
                  </p:oleObj>
                </mc:Choice>
                <mc:Fallback>
                  <p:oleObj name="CorelDRAW" r:id="rId8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20" y="150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82" name="Object 140"/>
            <p:cNvGraphicFramePr>
              <a:graphicFrameLocks noChangeAspect="1"/>
            </p:cNvGraphicFramePr>
            <p:nvPr/>
          </p:nvGraphicFramePr>
          <p:xfrm flipH="1">
            <a:off x="3930" y="1614"/>
            <a:ext cx="131" cy="392"/>
          </p:xfrm>
          <a:graphic>
            <a:graphicData uri="http://schemas.openxmlformats.org/presentationml/2006/ole">
              <mc:AlternateContent xmlns:mc="http://schemas.openxmlformats.org/markup-compatibility/2006">
                <mc:Choice xmlns:v="urn:schemas-microsoft-com:vml" Requires="v">
                  <p:oleObj spid="_x0000_s6224" name="CorelDRAW" r:id="rId85" imgW="296037" imgH="886358" progId="CorelDRAW.Graphic.9">
                    <p:embed/>
                  </p:oleObj>
                </mc:Choice>
                <mc:Fallback>
                  <p:oleObj name="CorelDRAW" r:id="rId8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30" y="161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7" name="Freeform 141"/>
            <p:cNvSpPr>
              <a:spLocks/>
            </p:cNvSpPr>
            <p:nvPr/>
          </p:nvSpPr>
          <p:spPr bwMode="auto">
            <a:xfrm flipH="1">
              <a:off x="4052" y="162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83" name="Object 142"/>
            <p:cNvGraphicFramePr>
              <a:graphicFrameLocks noChangeAspect="1"/>
            </p:cNvGraphicFramePr>
            <p:nvPr/>
          </p:nvGraphicFramePr>
          <p:xfrm flipH="1">
            <a:off x="4248" y="1494"/>
            <a:ext cx="131" cy="392"/>
          </p:xfrm>
          <a:graphic>
            <a:graphicData uri="http://schemas.openxmlformats.org/presentationml/2006/ole">
              <mc:AlternateContent xmlns:mc="http://schemas.openxmlformats.org/markup-compatibility/2006">
                <mc:Choice xmlns:v="urn:schemas-microsoft-com:vml" Requires="v">
                  <p:oleObj spid="_x0000_s6225" name="CorelDRAW" r:id="rId86" imgW="296037" imgH="886358" progId="CorelDRAW.Graphic.9">
                    <p:embed/>
                  </p:oleObj>
                </mc:Choice>
                <mc:Fallback>
                  <p:oleObj name="CorelDRAW" r:id="rId8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48" y="149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84" name="Object 143"/>
            <p:cNvGraphicFramePr>
              <a:graphicFrameLocks noChangeAspect="1"/>
            </p:cNvGraphicFramePr>
            <p:nvPr/>
          </p:nvGraphicFramePr>
          <p:xfrm flipH="1">
            <a:off x="4128" y="1506"/>
            <a:ext cx="131" cy="392"/>
          </p:xfrm>
          <a:graphic>
            <a:graphicData uri="http://schemas.openxmlformats.org/presentationml/2006/ole">
              <mc:AlternateContent xmlns:mc="http://schemas.openxmlformats.org/markup-compatibility/2006">
                <mc:Choice xmlns:v="urn:schemas-microsoft-com:vml" Requires="v">
                  <p:oleObj spid="_x0000_s6226" name="CorelDRAW" r:id="rId87" imgW="296037" imgH="886358" progId="CorelDRAW.Graphic.9">
                    <p:embed/>
                  </p:oleObj>
                </mc:Choice>
                <mc:Fallback>
                  <p:oleObj name="CorelDRAW" r:id="rId8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28" y="150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8" name="Freeform 144"/>
            <p:cNvSpPr>
              <a:spLocks/>
            </p:cNvSpPr>
            <p:nvPr/>
          </p:nvSpPr>
          <p:spPr bwMode="auto">
            <a:xfrm flipH="1">
              <a:off x="4154" y="164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85" name="Object 145"/>
            <p:cNvGraphicFramePr>
              <a:graphicFrameLocks noChangeAspect="1"/>
            </p:cNvGraphicFramePr>
            <p:nvPr/>
          </p:nvGraphicFramePr>
          <p:xfrm flipH="1">
            <a:off x="4350" y="1500"/>
            <a:ext cx="131" cy="392"/>
          </p:xfrm>
          <a:graphic>
            <a:graphicData uri="http://schemas.openxmlformats.org/presentationml/2006/ole">
              <mc:AlternateContent xmlns:mc="http://schemas.openxmlformats.org/markup-compatibility/2006">
                <mc:Choice xmlns:v="urn:schemas-microsoft-com:vml" Requires="v">
                  <p:oleObj spid="_x0000_s6227" name="CorelDRAW" r:id="rId88" imgW="296037" imgH="886358" progId="CorelDRAW.Graphic.9">
                    <p:embed/>
                  </p:oleObj>
                </mc:Choice>
                <mc:Fallback>
                  <p:oleObj name="CorelDRAW" r:id="rId8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50" y="150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86" name="Object 146"/>
            <p:cNvGraphicFramePr>
              <a:graphicFrameLocks noChangeAspect="1"/>
            </p:cNvGraphicFramePr>
            <p:nvPr/>
          </p:nvGraphicFramePr>
          <p:xfrm flipH="1">
            <a:off x="4260" y="1614"/>
            <a:ext cx="131" cy="392"/>
          </p:xfrm>
          <a:graphic>
            <a:graphicData uri="http://schemas.openxmlformats.org/presentationml/2006/ole">
              <mc:AlternateContent xmlns:mc="http://schemas.openxmlformats.org/markup-compatibility/2006">
                <mc:Choice xmlns:v="urn:schemas-microsoft-com:vml" Requires="v">
                  <p:oleObj spid="_x0000_s6228" name="CorelDRAW" r:id="rId89" imgW="296037" imgH="886358" progId="CorelDRAW.Graphic.9">
                    <p:embed/>
                  </p:oleObj>
                </mc:Choice>
                <mc:Fallback>
                  <p:oleObj name="CorelDRAW" r:id="rId8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60" y="161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19" name="Freeform 147"/>
            <p:cNvSpPr>
              <a:spLocks/>
            </p:cNvSpPr>
            <p:nvPr/>
          </p:nvSpPr>
          <p:spPr bwMode="auto">
            <a:xfrm flipH="1">
              <a:off x="4382" y="162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87" name="Object 148"/>
            <p:cNvGraphicFramePr>
              <a:graphicFrameLocks noChangeAspect="1"/>
            </p:cNvGraphicFramePr>
            <p:nvPr/>
          </p:nvGraphicFramePr>
          <p:xfrm flipH="1">
            <a:off x="3936" y="1692"/>
            <a:ext cx="131" cy="392"/>
          </p:xfrm>
          <a:graphic>
            <a:graphicData uri="http://schemas.openxmlformats.org/presentationml/2006/ole">
              <mc:AlternateContent xmlns:mc="http://schemas.openxmlformats.org/markup-compatibility/2006">
                <mc:Choice xmlns:v="urn:schemas-microsoft-com:vml" Requires="v">
                  <p:oleObj spid="_x0000_s6229" name="CorelDRAW" r:id="rId90" imgW="296037" imgH="886358" progId="CorelDRAW.Graphic.9">
                    <p:embed/>
                  </p:oleObj>
                </mc:Choice>
                <mc:Fallback>
                  <p:oleObj name="CorelDRAW" r:id="rId9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36" y="169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88" name="Object 149"/>
            <p:cNvGraphicFramePr>
              <a:graphicFrameLocks noChangeAspect="1"/>
            </p:cNvGraphicFramePr>
            <p:nvPr/>
          </p:nvGraphicFramePr>
          <p:xfrm flipH="1">
            <a:off x="3816" y="1704"/>
            <a:ext cx="131" cy="392"/>
          </p:xfrm>
          <a:graphic>
            <a:graphicData uri="http://schemas.openxmlformats.org/presentationml/2006/ole">
              <mc:AlternateContent xmlns:mc="http://schemas.openxmlformats.org/markup-compatibility/2006">
                <mc:Choice xmlns:v="urn:schemas-microsoft-com:vml" Requires="v">
                  <p:oleObj spid="_x0000_s6230" name="CorelDRAW" r:id="rId91" imgW="296037" imgH="886358" progId="CorelDRAW.Graphic.9">
                    <p:embed/>
                  </p:oleObj>
                </mc:Choice>
                <mc:Fallback>
                  <p:oleObj name="CorelDRAW" r:id="rId9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6" y="170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0" name="Freeform 150"/>
            <p:cNvSpPr>
              <a:spLocks/>
            </p:cNvSpPr>
            <p:nvPr/>
          </p:nvSpPr>
          <p:spPr bwMode="auto">
            <a:xfrm flipH="1">
              <a:off x="3860" y="182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89" name="Object 151"/>
            <p:cNvGraphicFramePr>
              <a:graphicFrameLocks noChangeAspect="1"/>
            </p:cNvGraphicFramePr>
            <p:nvPr/>
          </p:nvGraphicFramePr>
          <p:xfrm flipH="1">
            <a:off x="4038" y="1698"/>
            <a:ext cx="131" cy="392"/>
          </p:xfrm>
          <a:graphic>
            <a:graphicData uri="http://schemas.openxmlformats.org/presentationml/2006/ole">
              <mc:AlternateContent xmlns:mc="http://schemas.openxmlformats.org/markup-compatibility/2006">
                <mc:Choice xmlns:v="urn:schemas-microsoft-com:vml" Requires="v">
                  <p:oleObj spid="_x0000_s6231" name="CorelDRAW" r:id="rId92" imgW="296037" imgH="886358" progId="CorelDRAW.Graphic.9">
                    <p:embed/>
                  </p:oleObj>
                </mc:Choice>
                <mc:Fallback>
                  <p:oleObj name="CorelDRAW" r:id="rId9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38" y="169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90" name="Object 152"/>
            <p:cNvGraphicFramePr>
              <a:graphicFrameLocks noChangeAspect="1"/>
            </p:cNvGraphicFramePr>
            <p:nvPr/>
          </p:nvGraphicFramePr>
          <p:xfrm flipH="1">
            <a:off x="3948" y="1812"/>
            <a:ext cx="131" cy="392"/>
          </p:xfrm>
          <a:graphic>
            <a:graphicData uri="http://schemas.openxmlformats.org/presentationml/2006/ole">
              <mc:AlternateContent xmlns:mc="http://schemas.openxmlformats.org/markup-compatibility/2006">
                <mc:Choice xmlns:v="urn:schemas-microsoft-com:vml" Requires="v">
                  <p:oleObj spid="_x0000_s6232" name="CorelDRAW" r:id="rId93" imgW="296037" imgH="886358" progId="CorelDRAW.Graphic.9">
                    <p:embed/>
                  </p:oleObj>
                </mc:Choice>
                <mc:Fallback>
                  <p:oleObj name="CorelDRAW" r:id="rId9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48" y="181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1" name="Freeform 153"/>
            <p:cNvSpPr>
              <a:spLocks/>
            </p:cNvSpPr>
            <p:nvPr/>
          </p:nvSpPr>
          <p:spPr bwMode="auto">
            <a:xfrm flipH="1">
              <a:off x="4070" y="182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91" name="Object 154"/>
            <p:cNvGraphicFramePr>
              <a:graphicFrameLocks noChangeAspect="1"/>
            </p:cNvGraphicFramePr>
            <p:nvPr/>
          </p:nvGraphicFramePr>
          <p:xfrm flipH="1">
            <a:off x="4266" y="1692"/>
            <a:ext cx="131" cy="392"/>
          </p:xfrm>
          <a:graphic>
            <a:graphicData uri="http://schemas.openxmlformats.org/presentationml/2006/ole">
              <mc:AlternateContent xmlns:mc="http://schemas.openxmlformats.org/markup-compatibility/2006">
                <mc:Choice xmlns:v="urn:schemas-microsoft-com:vml" Requires="v">
                  <p:oleObj spid="_x0000_s6233" name="CorelDRAW" r:id="rId94" imgW="296037" imgH="886358" progId="CorelDRAW.Graphic.9">
                    <p:embed/>
                  </p:oleObj>
                </mc:Choice>
                <mc:Fallback>
                  <p:oleObj name="CorelDRAW" r:id="rId9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66" y="169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92" name="Object 155"/>
            <p:cNvGraphicFramePr>
              <a:graphicFrameLocks noChangeAspect="1"/>
            </p:cNvGraphicFramePr>
            <p:nvPr/>
          </p:nvGraphicFramePr>
          <p:xfrm flipH="1">
            <a:off x="4146" y="1704"/>
            <a:ext cx="131" cy="392"/>
          </p:xfrm>
          <a:graphic>
            <a:graphicData uri="http://schemas.openxmlformats.org/presentationml/2006/ole">
              <mc:AlternateContent xmlns:mc="http://schemas.openxmlformats.org/markup-compatibility/2006">
                <mc:Choice xmlns:v="urn:schemas-microsoft-com:vml" Requires="v">
                  <p:oleObj spid="_x0000_s6234" name="CorelDRAW" r:id="rId95" imgW="296037" imgH="886358" progId="CorelDRAW.Graphic.9">
                    <p:embed/>
                  </p:oleObj>
                </mc:Choice>
                <mc:Fallback>
                  <p:oleObj name="CorelDRAW" r:id="rId9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46" y="170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2" name="Freeform 156"/>
            <p:cNvSpPr>
              <a:spLocks/>
            </p:cNvSpPr>
            <p:nvPr/>
          </p:nvSpPr>
          <p:spPr bwMode="auto">
            <a:xfrm flipH="1">
              <a:off x="4172" y="184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93" name="Object 157"/>
            <p:cNvGraphicFramePr>
              <a:graphicFrameLocks noChangeAspect="1"/>
            </p:cNvGraphicFramePr>
            <p:nvPr/>
          </p:nvGraphicFramePr>
          <p:xfrm flipH="1">
            <a:off x="4368" y="1698"/>
            <a:ext cx="131" cy="392"/>
          </p:xfrm>
          <a:graphic>
            <a:graphicData uri="http://schemas.openxmlformats.org/presentationml/2006/ole">
              <mc:AlternateContent xmlns:mc="http://schemas.openxmlformats.org/markup-compatibility/2006">
                <mc:Choice xmlns:v="urn:schemas-microsoft-com:vml" Requires="v">
                  <p:oleObj spid="_x0000_s6235" name="CorelDRAW" r:id="rId96" imgW="296037" imgH="886358" progId="CorelDRAW.Graphic.9">
                    <p:embed/>
                  </p:oleObj>
                </mc:Choice>
                <mc:Fallback>
                  <p:oleObj name="CorelDRAW" r:id="rId9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68" y="1698"/>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94" name="Object 158"/>
            <p:cNvGraphicFramePr>
              <a:graphicFrameLocks noChangeAspect="1"/>
            </p:cNvGraphicFramePr>
            <p:nvPr/>
          </p:nvGraphicFramePr>
          <p:xfrm flipH="1">
            <a:off x="4278" y="1812"/>
            <a:ext cx="131" cy="392"/>
          </p:xfrm>
          <a:graphic>
            <a:graphicData uri="http://schemas.openxmlformats.org/presentationml/2006/ole">
              <mc:AlternateContent xmlns:mc="http://schemas.openxmlformats.org/markup-compatibility/2006">
                <mc:Choice xmlns:v="urn:schemas-microsoft-com:vml" Requires="v">
                  <p:oleObj spid="_x0000_s6236" name="CorelDRAW" r:id="rId97" imgW="296037" imgH="886358" progId="CorelDRAW.Graphic.9">
                    <p:embed/>
                  </p:oleObj>
                </mc:Choice>
                <mc:Fallback>
                  <p:oleObj name="CorelDRAW" r:id="rId9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78" y="181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3" name="Freeform 159"/>
            <p:cNvSpPr>
              <a:spLocks/>
            </p:cNvSpPr>
            <p:nvPr/>
          </p:nvSpPr>
          <p:spPr bwMode="auto">
            <a:xfrm flipH="1">
              <a:off x="4400" y="182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524" name="Freeform 160"/>
            <p:cNvSpPr>
              <a:spLocks/>
            </p:cNvSpPr>
            <p:nvPr/>
          </p:nvSpPr>
          <p:spPr bwMode="auto">
            <a:xfrm flipH="1">
              <a:off x="3290" y="107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95" name="Object 161"/>
            <p:cNvGraphicFramePr>
              <a:graphicFrameLocks noChangeAspect="1"/>
            </p:cNvGraphicFramePr>
            <p:nvPr/>
          </p:nvGraphicFramePr>
          <p:xfrm flipH="1">
            <a:off x="3378" y="1062"/>
            <a:ext cx="131" cy="392"/>
          </p:xfrm>
          <a:graphic>
            <a:graphicData uri="http://schemas.openxmlformats.org/presentationml/2006/ole">
              <mc:AlternateContent xmlns:mc="http://schemas.openxmlformats.org/markup-compatibility/2006">
                <mc:Choice xmlns:v="urn:schemas-microsoft-com:vml" Requires="v">
                  <p:oleObj spid="_x0000_s6237" name="CorelDRAW" r:id="rId98" imgW="296037" imgH="886358" progId="CorelDRAW.Graphic.9">
                    <p:embed/>
                  </p:oleObj>
                </mc:Choice>
                <mc:Fallback>
                  <p:oleObj name="CorelDRAW" r:id="rId9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78" y="106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5" name="Freeform 162"/>
            <p:cNvSpPr>
              <a:spLocks/>
            </p:cNvSpPr>
            <p:nvPr/>
          </p:nvSpPr>
          <p:spPr bwMode="auto">
            <a:xfrm flipH="1">
              <a:off x="3500" y="107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526" name="Freeform 163"/>
            <p:cNvSpPr>
              <a:spLocks/>
            </p:cNvSpPr>
            <p:nvPr/>
          </p:nvSpPr>
          <p:spPr bwMode="auto">
            <a:xfrm flipH="1">
              <a:off x="3602" y="109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96" name="Object 164"/>
            <p:cNvGraphicFramePr>
              <a:graphicFrameLocks noChangeAspect="1"/>
            </p:cNvGraphicFramePr>
            <p:nvPr/>
          </p:nvGraphicFramePr>
          <p:xfrm flipH="1">
            <a:off x="3684" y="1074"/>
            <a:ext cx="131" cy="392"/>
          </p:xfrm>
          <a:graphic>
            <a:graphicData uri="http://schemas.openxmlformats.org/presentationml/2006/ole">
              <mc:AlternateContent xmlns:mc="http://schemas.openxmlformats.org/markup-compatibility/2006">
                <mc:Choice xmlns:v="urn:schemas-microsoft-com:vml" Requires="v">
                  <p:oleObj spid="_x0000_s6238" name="CorelDRAW" r:id="rId99" imgW="296037" imgH="886358" progId="CorelDRAW.Graphic.9">
                    <p:embed/>
                  </p:oleObj>
                </mc:Choice>
                <mc:Fallback>
                  <p:oleObj name="CorelDRAW" r:id="rId9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84" y="107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97" name="Object 165"/>
            <p:cNvGraphicFramePr>
              <a:graphicFrameLocks noChangeAspect="1"/>
            </p:cNvGraphicFramePr>
            <p:nvPr/>
          </p:nvGraphicFramePr>
          <p:xfrm flipH="1">
            <a:off x="3384" y="1140"/>
            <a:ext cx="131" cy="392"/>
          </p:xfrm>
          <a:graphic>
            <a:graphicData uri="http://schemas.openxmlformats.org/presentationml/2006/ole">
              <mc:AlternateContent xmlns:mc="http://schemas.openxmlformats.org/markup-compatibility/2006">
                <mc:Choice xmlns:v="urn:schemas-microsoft-com:vml" Requires="v">
                  <p:oleObj spid="_x0000_s6239" name="CorelDRAW" r:id="rId100" imgW="296037" imgH="886358" progId="CorelDRAW.Graphic.9">
                    <p:embed/>
                  </p:oleObj>
                </mc:Choice>
                <mc:Fallback>
                  <p:oleObj name="CorelDRAW" r:id="rId10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84" y="114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98" name="Object 166"/>
            <p:cNvGraphicFramePr>
              <a:graphicFrameLocks noChangeAspect="1"/>
            </p:cNvGraphicFramePr>
            <p:nvPr/>
          </p:nvGraphicFramePr>
          <p:xfrm flipH="1">
            <a:off x="3264" y="1152"/>
            <a:ext cx="131" cy="392"/>
          </p:xfrm>
          <a:graphic>
            <a:graphicData uri="http://schemas.openxmlformats.org/presentationml/2006/ole">
              <mc:AlternateContent xmlns:mc="http://schemas.openxmlformats.org/markup-compatibility/2006">
                <mc:Choice xmlns:v="urn:schemas-microsoft-com:vml" Requires="v">
                  <p:oleObj spid="_x0000_s6240" name="CorelDRAW" r:id="rId101" imgW="296037" imgH="886358" progId="CorelDRAW.Graphic.9">
                    <p:embed/>
                  </p:oleObj>
                </mc:Choice>
                <mc:Fallback>
                  <p:oleObj name="CorelDRAW" r:id="rId10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64" y="115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7" name="Freeform 167"/>
            <p:cNvSpPr>
              <a:spLocks/>
            </p:cNvSpPr>
            <p:nvPr/>
          </p:nvSpPr>
          <p:spPr bwMode="auto">
            <a:xfrm flipH="1">
              <a:off x="3308" y="127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99" name="Object 168"/>
            <p:cNvGraphicFramePr>
              <a:graphicFrameLocks noChangeAspect="1"/>
            </p:cNvGraphicFramePr>
            <p:nvPr/>
          </p:nvGraphicFramePr>
          <p:xfrm flipH="1">
            <a:off x="3486" y="1146"/>
            <a:ext cx="131" cy="392"/>
          </p:xfrm>
          <a:graphic>
            <a:graphicData uri="http://schemas.openxmlformats.org/presentationml/2006/ole">
              <mc:AlternateContent xmlns:mc="http://schemas.openxmlformats.org/markup-compatibility/2006">
                <mc:Choice xmlns:v="urn:schemas-microsoft-com:vml" Requires="v">
                  <p:oleObj spid="_x0000_s6241" name="CorelDRAW" r:id="rId102" imgW="296037" imgH="886358" progId="CorelDRAW.Graphic.9">
                    <p:embed/>
                  </p:oleObj>
                </mc:Choice>
                <mc:Fallback>
                  <p:oleObj name="CorelDRAW" r:id="rId10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486" y="114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00" name="Object 169"/>
            <p:cNvGraphicFramePr>
              <a:graphicFrameLocks noChangeAspect="1"/>
            </p:cNvGraphicFramePr>
            <p:nvPr/>
          </p:nvGraphicFramePr>
          <p:xfrm flipH="1">
            <a:off x="3396" y="1260"/>
            <a:ext cx="131" cy="392"/>
          </p:xfrm>
          <a:graphic>
            <a:graphicData uri="http://schemas.openxmlformats.org/presentationml/2006/ole">
              <mc:AlternateContent xmlns:mc="http://schemas.openxmlformats.org/markup-compatibility/2006">
                <mc:Choice xmlns:v="urn:schemas-microsoft-com:vml" Requires="v">
                  <p:oleObj spid="_x0000_s6242" name="CorelDRAW" r:id="rId103" imgW="296037" imgH="886358" progId="CorelDRAW.Graphic.9">
                    <p:embed/>
                  </p:oleObj>
                </mc:Choice>
                <mc:Fallback>
                  <p:oleObj name="CorelDRAW" r:id="rId10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96" y="126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8" name="Freeform 170"/>
            <p:cNvSpPr>
              <a:spLocks/>
            </p:cNvSpPr>
            <p:nvPr/>
          </p:nvSpPr>
          <p:spPr bwMode="auto">
            <a:xfrm flipH="1">
              <a:off x="3518" y="127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1" name="Object 171"/>
            <p:cNvGraphicFramePr>
              <a:graphicFrameLocks noChangeAspect="1"/>
            </p:cNvGraphicFramePr>
            <p:nvPr/>
          </p:nvGraphicFramePr>
          <p:xfrm flipH="1">
            <a:off x="3690" y="1152"/>
            <a:ext cx="131" cy="392"/>
          </p:xfrm>
          <a:graphic>
            <a:graphicData uri="http://schemas.openxmlformats.org/presentationml/2006/ole">
              <mc:AlternateContent xmlns:mc="http://schemas.openxmlformats.org/markup-compatibility/2006">
                <mc:Choice xmlns:v="urn:schemas-microsoft-com:vml" Requires="v">
                  <p:oleObj spid="_x0000_s6243" name="CorelDRAW" r:id="rId104" imgW="296037" imgH="886358" progId="CorelDRAW.Graphic.9">
                    <p:embed/>
                  </p:oleObj>
                </mc:Choice>
                <mc:Fallback>
                  <p:oleObj name="CorelDRAW" r:id="rId10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90" y="115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02" name="Object 172"/>
            <p:cNvGraphicFramePr>
              <a:graphicFrameLocks noChangeAspect="1"/>
            </p:cNvGraphicFramePr>
            <p:nvPr/>
          </p:nvGraphicFramePr>
          <p:xfrm flipH="1">
            <a:off x="3594" y="1152"/>
            <a:ext cx="131" cy="392"/>
          </p:xfrm>
          <a:graphic>
            <a:graphicData uri="http://schemas.openxmlformats.org/presentationml/2006/ole">
              <mc:AlternateContent xmlns:mc="http://schemas.openxmlformats.org/markup-compatibility/2006">
                <mc:Choice xmlns:v="urn:schemas-microsoft-com:vml" Requires="v">
                  <p:oleObj spid="_x0000_s6244" name="CorelDRAW" r:id="rId105" imgW="296037" imgH="886358" progId="CorelDRAW.Graphic.9">
                    <p:embed/>
                  </p:oleObj>
                </mc:Choice>
                <mc:Fallback>
                  <p:oleObj name="CorelDRAW" r:id="rId10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94" y="115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29" name="Freeform 173"/>
            <p:cNvSpPr>
              <a:spLocks/>
            </p:cNvSpPr>
            <p:nvPr/>
          </p:nvSpPr>
          <p:spPr bwMode="auto">
            <a:xfrm flipH="1">
              <a:off x="3620" y="1288"/>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3" name="Object 174"/>
            <p:cNvGraphicFramePr>
              <a:graphicFrameLocks noChangeAspect="1"/>
            </p:cNvGraphicFramePr>
            <p:nvPr/>
          </p:nvGraphicFramePr>
          <p:xfrm flipH="1">
            <a:off x="3702" y="1272"/>
            <a:ext cx="131" cy="392"/>
          </p:xfrm>
          <a:graphic>
            <a:graphicData uri="http://schemas.openxmlformats.org/presentationml/2006/ole">
              <mc:AlternateContent xmlns:mc="http://schemas.openxmlformats.org/markup-compatibility/2006">
                <mc:Choice xmlns:v="urn:schemas-microsoft-com:vml" Requires="v">
                  <p:oleObj spid="_x0000_s6245" name="CorelDRAW" r:id="rId106" imgW="296037" imgH="886358" progId="CorelDRAW.Graphic.9">
                    <p:embed/>
                  </p:oleObj>
                </mc:Choice>
                <mc:Fallback>
                  <p:oleObj name="CorelDRAW" r:id="rId10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02" y="1272"/>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0" name="Freeform 175"/>
            <p:cNvSpPr>
              <a:spLocks/>
            </p:cNvSpPr>
            <p:nvPr/>
          </p:nvSpPr>
          <p:spPr bwMode="auto">
            <a:xfrm flipH="1">
              <a:off x="3734" y="141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531" name="Freeform 176"/>
            <p:cNvSpPr>
              <a:spLocks/>
            </p:cNvSpPr>
            <p:nvPr/>
          </p:nvSpPr>
          <p:spPr bwMode="auto">
            <a:xfrm flipH="1">
              <a:off x="3422" y="140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4" name="Object 177"/>
            <p:cNvGraphicFramePr>
              <a:graphicFrameLocks noChangeAspect="1"/>
            </p:cNvGraphicFramePr>
            <p:nvPr/>
          </p:nvGraphicFramePr>
          <p:xfrm flipH="1">
            <a:off x="3510" y="1386"/>
            <a:ext cx="131" cy="392"/>
          </p:xfrm>
          <a:graphic>
            <a:graphicData uri="http://schemas.openxmlformats.org/presentationml/2006/ole">
              <mc:AlternateContent xmlns:mc="http://schemas.openxmlformats.org/markup-compatibility/2006">
                <mc:Choice xmlns:v="urn:schemas-microsoft-com:vml" Requires="v">
                  <p:oleObj spid="_x0000_s6246" name="CorelDRAW" r:id="rId107" imgW="296037" imgH="886358" progId="CorelDRAW.Graphic.9">
                    <p:embed/>
                  </p:oleObj>
                </mc:Choice>
                <mc:Fallback>
                  <p:oleObj name="CorelDRAW" r:id="rId10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10" y="138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2" name="Freeform 178"/>
            <p:cNvSpPr>
              <a:spLocks/>
            </p:cNvSpPr>
            <p:nvPr/>
          </p:nvSpPr>
          <p:spPr bwMode="auto">
            <a:xfrm flipH="1">
              <a:off x="3632" y="1396"/>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533" name="Freeform 179"/>
            <p:cNvSpPr>
              <a:spLocks/>
            </p:cNvSpPr>
            <p:nvPr/>
          </p:nvSpPr>
          <p:spPr bwMode="auto">
            <a:xfrm flipH="1">
              <a:off x="3734" y="141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5" name="Object 180"/>
            <p:cNvGraphicFramePr>
              <a:graphicFrameLocks noChangeAspect="1"/>
            </p:cNvGraphicFramePr>
            <p:nvPr/>
          </p:nvGraphicFramePr>
          <p:xfrm flipH="1">
            <a:off x="3516" y="1464"/>
            <a:ext cx="131" cy="392"/>
          </p:xfrm>
          <a:graphic>
            <a:graphicData uri="http://schemas.openxmlformats.org/presentationml/2006/ole">
              <mc:AlternateContent xmlns:mc="http://schemas.openxmlformats.org/markup-compatibility/2006">
                <mc:Choice xmlns:v="urn:schemas-microsoft-com:vml" Requires="v">
                  <p:oleObj spid="_x0000_s6247" name="CorelDRAW" r:id="rId108" imgW="296037" imgH="886358" progId="CorelDRAW.Graphic.9">
                    <p:embed/>
                  </p:oleObj>
                </mc:Choice>
                <mc:Fallback>
                  <p:oleObj name="CorelDRAW" r:id="rId10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16" y="146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06" name="Object 181"/>
            <p:cNvGraphicFramePr>
              <a:graphicFrameLocks noChangeAspect="1"/>
            </p:cNvGraphicFramePr>
            <p:nvPr/>
          </p:nvGraphicFramePr>
          <p:xfrm flipH="1">
            <a:off x="3396" y="1476"/>
            <a:ext cx="131" cy="392"/>
          </p:xfrm>
          <a:graphic>
            <a:graphicData uri="http://schemas.openxmlformats.org/presentationml/2006/ole">
              <mc:AlternateContent xmlns:mc="http://schemas.openxmlformats.org/markup-compatibility/2006">
                <mc:Choice xmlns:v="urn:schemas-microsoft-com:vml" Requires="v">
                  <p:oleObj spid="_x0000_s6248" name="CorelDRAW" r:id="rId109" imgW="296037" imgH="886358" progId="CorelDRAW.Graphic.9">
                    <p:embed/>
                  </p:oleObj>
                </mc:Choice>
                <mc:Fallback>
                  <p:oleObj name="CorelDRAW" r:id="rId10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96" y="147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4" name="Freeform 182"/>
            <p:cNvSpPr>
              <a:spLocks/>
            </p:cNvSpPr>
            <p:nvPr/>
          </p:nvSpPr>
          <p:spPr bwMode="auto">
            <a:xfrm flipH="1">
              <a:off x="3440" y="1600"/>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7" name="Object 183"/>
            <p:cNvGraphicFramePr>
              <a:graphicFrameLocks noChangeAspect="1"/>
            </p:cNvGraphicFramePr>
            <p:nvPr/>
          </p:nvGraphicFramePr>
          <p:xfrm flipH="1">
            <a:off x="3618" y="1470"/>
            <a:ext cx="131" cy="392"/>
          </p:xfrm>
          <a:graphic>
            <a:graphicData uri="http://schemas.openxmlformats.org/presentationml/2006/ole">
              <mc:AlternateContent xmlns:mc="http://schemas.openxmlformats.org/markup-compatibility/2006">
                <mc:Choice xmlns:v="urn:schemas-microsoft-com:vml" Requires="v">
                  <p:oleObj spid="_x0000_s6249" name="CorelDRAW" r:id="rId110" imgW="296037" imgH="886358" progId="CorelDRAW.Graphic.9">
                    <p:embed/>
                  </p:oleObj>
                </mc:Choice>
                <mc:Fallback>
                  <p:oleObj name="CorelDRAW" r:id="rId11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18" y="1470"/>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408" name="Object 184"/>
            <p:cNvGraphicFramePr>
              <a:graphicFrameLocks noChangeAspect="1"/>
            </p:cNvGraphicFramePr>
            <p:nvPr/>
          </p:nvGraphicFramePr>
          <p:xfrm flipH="1">
            <a:off x="3528" y="1584"/>
            <a:ext cx="131" cy="392"/>
          </p:xfrm>
          <a:graphic>
            <a:graphicData uri="http://schemas.openxmlformats.org/presentationml/2006/ole">
              <mc:AlternateContent xmlns:mc="http://schemas.openxmlformats.org/markup-compatibility/2006">
                <mc:Choice xmlns:v="urn:schemas-microsoft-com:vml" Requires="v">
                  <p:oleObj spid="_x0000_s6250" name="CorelDRAW" r:id="rId111" imgW="296037" imgH="886358" progId="CorelDRAW.Graphic.9">
                    <p:embed/>
                  </p:oleObj>
                </mc:Choice>
                <mc:Fallback>
                  <p:oleObj name="CorelDRAW" r:id="rId11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28" y="1584"/>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5" name="Freeform 185"/>
            <p:cNvSpPr>
              <a:spLocks/>
            </p:cNvSpPr>
            <p:nvPr/>
          </p:nvSpPr>
          <p:spPr bwMode="auto">
            <a:xfrm flipH="1">
              <a:off x="3650" y="1594"/>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409" name="Object 186"/>
            <p:cNvGraphicFramePr>
              <a:graphicFrameLocks noChangeAspect="1"/>
            </p:cNvGraphicFramePr>
            <p:nvPr/>
          </p:nvGraphicFramePr>
          <p:xfrm flipH="1">
            <a:off x="3726" y="1476"/>
            <a:ext cx="131" cy="392"/>
          </p:xfrm>
          <a:graphic>
            <a:graphicData uri="http://schemas.openxmlformats.org/presentationml/2006/ole">
              <mc:AlternateContent xmlns:mc="http://schemas.openxmlformats.org/markup-compatibility/2006">
                <mc:Choice xmlns:v="urn:schemas-microsoft-com:vml" Requires="v">
                  <p:oleObj spid="_x0000_s6251" name="CorelDRAW" r:id="rId112" imgW="296037" imgH="886358" progId="CorelDRAW.Graphic.9">
                    <p:embed/>
                  </p:oleObj>
                </mc:Choice>
                <mc:Fallback>
                  <p:oleObj name="CorelDRAW" r:id="rId11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26" y="1476"/>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536" name="Freeform 187"/>
            <p:cNvSpPr>
              <a:spLocks/>
            </p:cNvSpPr>
            <p:nvPr/>
          </p:nvSpPr>
          <p:spPr bwMode="auto">
            <a:xfrm flipH="1">
              <a:off x="3752" y="1612"/>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pSp>
      <p:grpSp>
        <p:nvGrpSpPr>
          <p:cNvPr id="182450" name="Group 188"/>
          <p:cNvGrpSpPr>
            <a:grpSpLocks noChangeAspect="1"/>
          </p:cNvGrpSpPr>
          <p:nvPr/>
        </p:nvGrpSpPr>
        <p:grpSpPr bwMode="auto">
          <a:xfrm>
            <a:off x="628652" y="1316038"/>
            <a:ext cx="4083049" cy="1817737"/>
            <a:chOff x="742" y="867"/>
            <a:chExt cx="1901" cy="1139"/>
          </a:xfrm>
        </p:grpSpPr>
        <p:graphicFrame>
          <p:nvGraphicFramePr>
            <p:cNvPr id="182275" name="Object 189"/>
            <p:cNvGraphicFramePr>
              <a:graphicFrameLocks noChangeAspect="1"/>
            </p:cNvGraphicFramePr>
            <p:nvPr/>
          </p:nvGraphicFramePr>
          <p:xfrm flipH="1">
            <a:off x="2056" y="867"/>
            <a:ext cx="131" cy="392"/>
          </p:xfrm>
          <a:graphic>
            <a:graphicData uri="http://schemas.openxmlformats.org/presentationml/2006/ole">
              <mc:AlternateContent xmlns:mc="http://schemas.openxmlformats.org/markup-compatibility/2006">
                <mc:Choice xmlns:v="urn:schemas-microsoft-com:vml" Requires="v">
                  <p:oleObj spid="_x0000_s6252" name="CorelDRAW" r:id="rId113" imgW="296037" imgH="886358" progId="CorelDRAW.Graphic.9">
                    <p:embed/>
                  </p:oleObj>
                </mc:Choice>
                <mc:Fallback>
                  <p:oleObj name="CorelDRAW" r:id="rId11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56" y="86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76" name="Object 190"/>
            <p:cNvGraphicFramePr>
              <a:graphicFrameLocks noChangeAspect="1"/>
            </p:cNvGraphicFramePr>
            <p:nvPr/>
          </p:nvGraphicFramePr>
          <p:xfrm flipH="1">
            <a:off x="1936" y="879"/>
            <a:ext cx="131" cy="392"/>
          </p:xfrm>
          <a:graphic>
            <a:graphicData uri="http://schemas.openxmlformats.org/presentationml/2006/ole">
              <mc:AlternateContent xmlns:mc="http://schemas.openxmlformats.org/markup-compatibility/2006">
                <mc:Choice xmlns:v="urn:schemas-microsoft-com:vml" Requires="v">
                  <p:oleObj spid="_x0000_s6253" name="CorelDRAW" r:id="rId114" imgW="296037" imgH="886358" progId="CorelDRAW.Graphic.9">
                    <p:embed/>
                  </p:oleObj>
                </mc:Choice>
                <mc:Fallback>
                  <p:oleObj name="CorelDRAW" r:id="rId11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36" y="87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58" name="Freeform 191"/>
            <p:cNvSpPr>
              <a:spLocks noChangeAspect="1"/>
            </p:cNvSpPr>
            <p:nvPr/>
          </p:nvSpPr>
          <p:spPr bwMode="auto">
            <a:xfrm flipH="1">
              <a:off x="1980" y="100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77" name="Object 192"/>
            <p:cNvGraphicFramePr>
              <a:graphicFrameLocks noChangeAspect="1"/>
            </p:cNvGraphicFramePr>
            <p:nvPr/>
          </p:nvGraphicFramePr>
          <p:xfrm flipH="1">
            <a:off x="2158" y="873"/>
            <a:ext cx="131" cy="392"/>
          </p:xfrm>
          <a:graphic>
            <a:graphicData uri="http://schemas.openxmlformats.org/presentationml/2006/ole">
              <mc:AlternateContent xmlns:mc="http://schemas.openxmlformats.org/markup-compatibility/2006">
                <mc:Choice xmlns:v="urn:schemas-microsoft-com:vml" Requires="v">
                  <p:oleObj spid="_x0000_s6254" name="CorelDRAW" r:id="rId115" imgW="296037" imgH="886358" progId="CorelDRAW.Graphic.9">
                    <p:embed/>
                  </p:oleObj>
                </mc:Choice>
                <mc:Fallback>
                  <p:oleObj name="CorelDRAW" r:id="rId11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58" y="87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78" name="Object 193"/>
            <p:cNvGraphicFramePr>
              <a:graphicFrameLocks noChangeAspect="1"/>
            </p:cNvGraphicFramePr>
            <p:nvPr/>
          </p:nvGraphicFramePr>
          <p:xfrm flipH="1">
            <a:off x="2068" y="987"/>
            <a:ext cx="131" cy="392"/>
          </p:xfrm>
          <a:graphic>
            <a:graphicData uri="http://schemas.openxmlformats.org/presentationml/2006/ole">
              <mc:AlternateContent xmlns:mc="http://schemas.openxmlformats.org/markup-compatibility/2006">
                <mc:Choice xmlns:v="urn:schemas-microsoft-com:vml" Requires="v">
                  <p:oleObj spid="_x0000_s6255" name="CorelDRAW" r:id="rId116" imgW="296037" imgH="886358" progId="CorelDRAW.Graphic.9">
                    <p:embed/>
                  </p:oleObj>
                </mc:Choice>
                <mc:Fallback>
                  <p:oleObj name="CorelDRAW" r:id="rId11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68" y="98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59" name="Freeform 194"/>
            <p:cNvSpPr>
              <a:spLocks noChangeAspect="1"/>
            </p:cNvSpPr>
            <p:nvPr/>
          </p:nvSpPr>
          <p:spPr bwMode="auto">
            <a:xfrm flipH="1">
              <a:off x="2190" y="99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79" name="Object 195"/>
            <p:cNvGraphicFramePr>
              <a:graphicFrameLocks noChangeAspect="1"/>
            </p:cNvGraphicFramePr>
            <p:nvPr/>
          </p:nvGraphicFramePr>
          <p:xfrm flipH="1">
            <a:off x="2386" y="867"/>
            <a:ext cx="131" cy="392"/>
          </p:xfrm>
          <a:graphic>
            <a:graphicData uri="http://schemas.openxmlformats.org/presentationml/2006/ole">
              <mc:AlternateContent xmlns:mc="http://schemas.openxmlformats.org/markup-compatibility/2006">
                <mc:Choice xmlns:v="urn:schemas-microsoft-com:vml" Requires="v">
                  <p:oleObj spid="_x0000_s6256" name="CorelDRAW" r:id="rId117" imgW="296037" imgH="886358" progId="CorelDRAW.Graphic.9">
                    <p:embed/>
                  </p:oleObj>
                </mc:Choice>
                <mc:Fallback>
                  <p:oleObj name="CorelDRAW" r:id="rId11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86" y="86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80" name="Object 196"/>
            <p:cNvGraphicFramePr>
              <a:graphicFrameLocks noChangeAspect="1"/>
            </p:cNvGraphicFramePr>
            <p:nvPr/>
          </p:nvGraphicFramePr>
          <p:xfrm flipH="1">
            <a:off x="2266" y="879"/>
            <a:ext cx="131" cy="392"/>
          </p:xfrm>
          <a:graphic>
            <a:graphicData uri="http://schemas.openxmlformats.org/presentationml/2006/ole">
              <mc:AlternateContent xmlns:mc="http://schemas.openxmlformats.org/markup-compatibility/2006">
                <mc:Choice xmlns:v="urn:schemas-microsoft-com:vml" Requires="v">
                  <p:oleObj spid="_x0000_s6257" name="CorelDRAW" r:id="rId118" imgW="296037" imgH="886358" progId="CorelDRAW.Graphic.9">
                    <p:embed/>
                  </p:oleObj>
                </mc:Choice>
                <mc:Fallback>
                  <p:oleObj name="CorelDRAW" r:id="rId11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66" y="87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0" name="Freeform 197"/>
            <p:cNvSpPr>
              <a:spLocks noChangeAspect="1"/>
            </p:cNvSpPr>
            <p:nvPr/>
          </p:nvSpPr>
          <p:spPr bwMode="auto">
            <a:xfrm flipH="1">
              <a:off x="2292" y="101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81" name="Object 198"/>
            <p:cNvGraphicFramePr>
              <a:graphicFrameLocks noChangeAspect="1"/>
            </p:cNvGraphicFramePr>
            <p:nvPr/>
          </p:nvGraphicFramePr>
          <p:xfrm flipH="1">
            <a:off x="2488" y="873"/>
            <a:ext cx="131" cy="392"/>
          </p:xfrm>
          <a:graphic>
            <a:graphicData uri="http://schemas.openxmlformats.org/presentationml/2006/ole">
              <mc:AlternateContent xmlns:mc="http://schemas.openxmlformats.org/markup-compatibility/2006">
                <mc:Choice xmlns:v="urn:schemas-microsoft-com:vml" Requires="v">
                  <p:oleObj spid="_x0000_s6258" name="CorelDRAW" r:id="rId119" imgW="296037" imgH="886358" progId="CorelDRAW.Graphic.9">
                    <p:embed/>
                  </p:oleObj>
                </mc:Choice>
                <mc:Fallback>
                  <p:oleObj name="CorelDRAW" r:id="rId11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88" y="87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82" name="Object 199"/>
            <p:cNvGraphicFramePr>
              <a:graphicFrameLocks noChangeAspect="1"/>
            </p:cNvGraphicFramePr>
            <p:nvPr/>
          </p:nvGraphicFramePr>
          <p:xfrm flipH="1">
            <a:off x="2398" y="987"/>
            <a:ext cx="131" cy="392"/>
          </p:xfrm>
          <a:graphic>
            <a:graphicData uri="http://schemas.openxmlformats.org/presentationml/2006/ole">
              <mc:AlternateContent xmlns:mc="http://schemas.openxmlformats.org/markup-compatibility/2006">
                <mc:Choice xmlns:v="urn:schemas-microsoft-com:vml" Requires="v">
                  <p:oleObj spid="_x0000_s6259" name="CorelDRAW" r:id="rId120" imgW="296037" imgH="886358" progId="CorelDRAW.Graphic.9">
                    <p:embed/>
                  </p:oleObj>
                </mc:Choice>
                <mc:Fallback>
                  <p:oleObj name="CorelDRAW" r:id="rId12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98" y="98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1" name="Freeform 200"/>
            <p:cNvSpPr>
              <a:spLocks noChangeAspect="1"/>
            </p:cNvSpPr>
            <p:nvPr/>
          </p:nvSpPr>
          <p:spPr bwMode="auto">
            <a:xfrm flipH="1">
              <a:off x="2520" y="99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83" name="Object 201"/>
            <p:cNvGraphicFramePr>
              <a:graphicFrameLocks noChangeAspect="1"/>
            </p:cNvGraphicFramePr>
            <p:nvPr/>
          </p:nvGraphicFramePr>
          <p:xfrm flipH="1">
            <a:off x="2074" y="1065"/>
            <a:ext cx="131" cy="392"/>
          </p:xfrm>
          <a:graphic>
            <a:graphicData uri="http://schemas.openxmlformats.org/presentationml/2006/ole">
              <mc:AlternateContent xmlns:mc="http://schemas.openxmlformats.org/markup-compatibility/2006">
                <mc:Choice xmlns:v="urn:schemas-microsoft-com:vml" Requires="v">
                  <p:oleObj spid="_x0000_s6260" name="CorelDRAW" r:id="rId121" imgW="296037" imgH="886358" progId="CorelDRAW.Graphic.9">
                    <p:embed/>
                  </p:oleObj>
                </mc:Choice>
                <mc:Fallback>
                  <p:oleObj name="CorelDRAW" r:id="rId12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74" y="106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84" name="Object 202"/>
            <p:cNvGraphicFramePr>
              <a:graphicFrameLocks noChangeAspect="1"/>
            </p:cNvGraphicFramePr>
            <p:nvPr/>
          </p:nvGraphicFramePr>
          <p:xfrm flipH="1">
            <a:off x="1954" y="1077"/>
            <a:ext cx="131" cy="392"/>
          </p:xfrm>
          <a:graphic>
            <a:graphicData uri="http://schemas.openxmlformats.org/presentationml/2006/ole">
              <mc:AlternateContent xmlns:mc="http://schemas.openxmlformats.org/markup-compatibility/2006">
                <mc:Choice xmlns:v="urn:schemas-microsoft-com:vml" Requires="v">
                  <p:oleObj spid="_x0000_s6261" name="CorelDRAW" r:id="rId122" imgW="296037" imgH="886358" progId="CorelDRAW.Graphic.9">
                    <p:embed/>
                  </p:oleObj>
                </mc:Choice>
                <mc:Fallback>
                  <p:oleObj name="CorelDRAW" r:id="rId12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4" y="107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2" name="Freeform 203"/>
            <p:cNvSpPr>
              <a:spLocks noChangeAspect="1"/>
            </p:cNvSpPr>
            <p:nvPr/>
          </p:nvSpPr>
          <p:spPr bwMode="auto">
            <a:xfrm flipH="1">
              <a:off x="1998" y="120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85" name="Object 204"/>
            <p:cNvGraphicFramePr>
              <a:graphicFrameLocks noChangeAspect="1"/>
            </p:cNvGraphicFramePr>
            <p:nvPr/>
          </p:nvGraphicFramePr>
          <p:xfrm flipH="1">
            <a:off x="2176" y="1071"/>
            <a:ext cx="131" cy="392"/>
          </p:xfrm>
          <a:graphic>
            <a:graphicData uri="http://schemas.openxmlformats.org/presentationml/2006/ole">
              <mc:AlternateContent xmlns:mc="http://schemas.openxmlformats.org/markup-compatibility/2006">
                <mc:Choice xmlns:v="urn:schemas-microsoft-com:vml" Requires="v">
                  <p:oleObj spid="_x0000_s6262" name="CorelDRAW" r:id="rId123" imgW="296037" imgH="886358" progId="CorelDRAW.Graphic.9">
                    <p:embed/>
                  </p:oleObj>
                </mc:Choice>
                <mc:Fallback>
                  <p:oleObj name="CorelDRAW" r:id="rId12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76" y="107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86" name="Object 205"/>
            <p:cNvGraphicFramePr>
              <a:graphicFrameLocks noChangeAspect="1"/>
            </p:cNvGraphicFramePr>
            <p:nvPr/>
          </p:nvGraphicFramePr>
          <p:xfrm flipH="1">
            <a:off x="2086" y="1185"/>
            <a:ext cx="131" cy="392"/>
          </p:xfrm>
          <a:graphic>
            <a:graphicData uri="http://schemas.openxmlformats.org/presentationml/2006/ole">
              <mc:AlternateContent xmlns:mc="http://schemas.openxmlformats.org/markup-compatibility/2006">
                <mc:Choice xmlns:v="urn:schemas-microsoft-com:vml" Requires="v">
                  <p:oleObj spid="_x0000_s6263" name="CorelDRAW" r:id="rId124" imgW="296037" imgH="886358" progId="CorelDRAW.Graphic.9">
                    <p:embed/>
                  </p:oleObj>
                </mc:Choice>
                <mc:Fallback>
                  <p:oleObj name="CorelDRAW" r:id="rId12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86" y="11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3" name="Freeform 206"/>
            <p:cNvSpPr>
              <a:spLocks noChangeAspect="1"/>
            </p:cNvSpPr>
            <p:nvPr/>
          </p:nvSpPr>
          <p:spPr bwMode="auto">
            <a:xfrm flipH="1">
              <a:off x="2208" y="119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87" name="Object 207"/>
            <p:cNvGraphicFramePr>
              <a:graphicFrameLocks noChangeAspect="1"/>
            </p:cNvGraphicFramePr>
            <p:nvPr/>
          </p:nvGraphicFramePr>
          <p:xfrm flipH="1">
            <a:off x="2404" y="1065"/>
            <a:ext cx="131" cy="392"/>
          </p:xfrm>
          <a:graphic>
            <a:graphicData uri="http://schemas.openxmlformats.org/presentationml/2006/ole">
              <mc:AlternateContent xmlns:mc="http://schemas.openxmlformats.org/markup-compatibility/2006">
                <mc:Choice xmlns:v="urn:schemas-microsoft-com:vml" Requires="v">
                  <p:oleObj spid="_x0000_s6264" name="CorelDRAW" r:id="rId125" imgW="296037" imgH="886358" progId="CorelDRAW.Graphic.9">
                    <p:embed/>
                  </p:oleObj>
                </mc:Choice>
                <mc:Fallback>
                  <p:oleObj name="CorelDRAW" r:id="rId12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04" y="106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88" name="Object 208"/>
            <p:cNvGraphicFramePr>
              <a:graphicFrameLocks noChangeAspect="1"/>
            </p:cNvGraphicFramePr>
            <p:nvPr/>
          </p:nvGraphicFramePr>
          <p:xfrm flipH="1">
            <a:off x="2284" y="1077"/>
            <a:ext cx="131" cy="392"/>
          </p:xfrm>
          <a:graphic>
            <a:graphicData uri="http://schemas.openxmlformats.org/presentationml/2006/ole">
              <mc:AlternateContent xmlns:mc="http://schemas.openxmlformats.org/markup-compatibility/2006">
                <mc:Choice xmlns:v="urn:schemas-microsoft-com:vml" Requires="v">
                  <p:oleObj spid="_x0000_s6265" name="CorelDRAW" r:id="rId126" imgW="296037" imgH="886358" progId="CorelDRAW.Graphic.9">
                    <p:embed/>
                  </p:oleObj>
                </mc:Choice>
                <mc:Fallback>
                  <p:oleObj name="CorelDRAW" r:id="rId12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4" y="107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4" name="Freeform 209"/>
            <p:cNvSpPr>
              <a:spLocks noChangeAspect="1"/>
            </p:cNvSpPr>
            <p:nvPr/>
          </p:nvSpPr>
          <p:spPr bwMode="auto">
            <a:xfrm flipH="1">
              <a:off x="2310" y="121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89" name="Object 210"/>
            <p:cNvGraphicFramePr>
              <a:graphicFrameLocks noChangeAspect="1"/>
            </p:cNvGraphicFramePr>
            <p:nvPr/>
          </p:nvGraphicFramePr>
          <p:xfrm flipH="1">
            <a:off x="2506" y="1071"/>
            <a:ext cx="131" cy="392"/>
          </p:xfrm>
          <a:graphic>
            <a:graphicData uri="http://schemas.openxmlformats.org/presentationml/2006/ole">
              <mc:AlternateContent xmlns:mc="http://schemas.openxmlformats.org/markup-compatibility/2006">
                <mc:Choice xmlns:v="urn:schemas-microsoft-com:vml" Requires="v">
                  <p:oleObj spid="_x0000_s6266" name="CorelDRAW" r:id="rId127" imgW="296037" imgH="886358" progId="CorelDRAW.Graphic.9">
                    <p:embed/>
                  </p:oleObj>
                </mc:Choice>
                <mc:Fallback>
                  <p:oleObj name="CorelDRAW" r:id="rId12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506" y="107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90" name="Object 211"/>
            <p:cNvGraphicFramePr>
              <a:graphicFrameLocks noChangeAspect="1"/>
            </p:cNvGraphicFramePr>
            <p:nvPr/>
          </p:nvGraphicFramePr>
          <p:xfrm flipH="1">
            <a:off x="2416" y="1185"/>
            <a:ext cx="131" cy="392"/>
          </p:xfrm>
          <a:graphic>
            <a:graphicData uri="http://schemas.openxmlformats.org/presentationml/2006/ole">
              <mc:AlternateContent xmlns:mc="http://schemas.openxmlformats.org/markup-compatibility/2006">
                <mc:Choice xmlns:v="urn:schemas-microsoft-com:vml" Requires="v">
                  <p:oleObj spid="_x0000_s6267" name="CorelDRAW" r:id="rId128" imgW="296037" imgH="886358" progId="CorelDRAW.Graphic.9">
                    <p:embed/>
                  </p:oleObj>
                </mc:Choice>
                <mc:Fallback>
                  <p:oleObj name="CorelDRAW" r:id="rId12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16" y="11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5" name="Freeform 212"/>
            <p:cNvSpPr>
              <a:spLocks noChangeAspect="1"/>
            </p:cNvSpPr>
            <p:nvPr/>
          </p:nvSpPr>
          <p:spPr bwMode="auto">
            <a:xfrm flipH="1">
              <a:off x="2538" y="119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91" name="Object 213"/>
            <p:cNvGraphicFramePr>
              <a:graphicFrameLocks noChangeAspect="1"/>
            </p:cNvGraphicFramePr>
            <p:nvPr/>
          </p:nvGraphicFramePr>
          <p:xfrm flipH="1">
            <a:off x="1408" y="873"/>
            <a:ext cx="131" cy="392"/>
          </p:xfrm>
          <a:graphic>
            <a:graphicData uri="http://schemas.openxmlformats.org/presentationml/2006/ole">
              <mc:AlternateContent xmlns:mc="http://schemas.openxmlformats.org/markup-compatibility/2006">
                <mc:Choice xmlns:v="urn:schemas-microsoft-com:vml" Requires="v">
                  <p:oleObj spid="_x0000_s6268" name="CorelDRAW" r:id="rId129" imgW="296037" imgH="886358" progId="CorelDRAW.Graphic.9">
                    <p:embed/>
                  </p:oleObj>
                </mc:Choice>
                <mc:Fallback>
                  <p:oleObj name="CorelDRAW" r:id="rId12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 y="87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92" name="Object 214"/>
            <p:cNvGraphicFramePr>
              <a:graphicFrameLocks noChangeAspect="1"/>
            </p:cNvGraphicFramePr>
            <p:nvPr/>
          </p:nvGraphicFramePr>
          <p:xfrm flipH="1">
            <a:off x="1288" y="885"/>
            <a:ext cx="131" cy="392"/>
          </p:xfrm>
          <a:graphic>
            <a:graphicData uri="http://schemas.openxmlformats.org/presentationml/2006/ole">
              <mc:AlternateContent xmlns:mc="http://schemas.openxmlformats.org/markup-compatibility/2006">
                <mc:Choice xmlns:v="urn:schemas-microsoft-com:vml" Requires="v">
                  <p:oleObj spid="_x0000_s6269" name="CorelDRAW" r:id="rId130" imgW="296037" imgH="886358" progId="CorelDRAW.Graphic.9">
                    <p:embed/>
                  </p:oleObj>
                </mc:Choice>
                <mc:Fallback>
                  <p:oleObj name="CorelDRAW" r:id="rId13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88" y="8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6" name="Freeform 215"/>
            <p:cNvSpPr>
              <a:spLocks noChangeAspect="1"/>
            </p:cNvSpPr>
            <p:nvPr/>
          </p:nvSpPr>
          <p:spPr bwMode="auto">
            <a:xfrm flipH="1">
              <a:off x="1332" y="1009"/>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93" name="Object 216"/>
            <p:cNvGraphicFramePr>
              <a:graphicFrameLocks noChangeAspect="1"/>
            </p:cNvGraphicFramePr>
            <p:nvPr/>
          </p:nvGraphicFramePr>
          <p:xfrm flipH="1">
            <a:off x="1510" y="879"/>
            <a:ext cx="131" cy="392"/>
          </p:xfrm>
          <a:graphic>
            <a:graphicData uri="http://schemas.openxmlformats.org/presentationml/2006/ole">
              <mc:AlternateContent xmlns:mc="http://schemas.openxmlformats.org/markup-compatibility/2006">
                <mc:Choice xmlns:v="urn:schemas-microsoft-com:vml" Requires="v">
                  <p:oleObj spid="_x0000_s6270" name="CorelDRAW" r:id="rId131" imgW="296037" imgH="886358" progId="CorelDRAW.Graphic.9">
                    <p:embed/>
                  </p:oleObj>
                </mc:Choice>
                <mc:Fallback>
                  <p:oleObj name="CorelDRAW" r:id="rId13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10" y="87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94" name="Object 217"/>
            <p:cNvGraphicFramePr>
              <a:graphicFrameLocks noChangeAspect="1"/>
            </p:cNvGraphicFramePr>
            <p:nvPr/>
          </p:nvGraphicFramePr>
          <p:xfrm flipH="1">
            <a:off x="1420" y="993"/>
            <a:ext cx="131" cy="392"/>
          </p:xfrm>
          <a:graphic>
            <a:graphicData uri="http://schemas.openxmlformats.org/presentationml/2006/ole">
              <mc:AlternateContent xmlns:mc="http://schemas.openxmlformats.org/markup-compatibility/2006">
                <mc:Choice xmlns:v="urn:schemas-microsoft-com:vml" Requires="v">
                  <p:oleObj spid="_x0000_s6271" name="CorelDRAW" r:id="rId132" imgW="296037" imgH="886358" progId="CorelDRAW.Graphic.9">
                    <p:embed/>
                  </p:oleObj>
                </mc:Choice>
                <mc:Fallback>
                  <p:oleObj name="CorelDRAW" r:id="rId13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20" y="99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7" name="Freeform 218"/>
            <p:cNvSpPr>
              <a:spLocks noChangeAspect="1"/>
            </p:cNvSpPr>
            <p:nvPr/>
          </p:nvSpPr>
          <p:spPr bwMode="auto">
            <a:xfrm flipH="1">
              <a:off x="1542" y="100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95" name="Object 219"/>
            <p:cNvGraphicFramePr>
              <a:graphicFrameLocks noChangeAspect="1"/>
            </p:cNvGraphicFramePr>
            <p:nvPr/>
          </p:nvGraphicFramePr>
          <p:xfrm flipH="1">
            <a:off x="1738" y="873"/>
            <a:ext cx="131" cy="392"/>
          </p:xfrm>
          <a:graphic>
            <a:graphicData uri="http://schemas.openxmlformats.org/presentationml/2006/ole">
              <mc:AlternateContent xmlns:mc="http://schemas.openxmlformats.org/markup-compatibility/2006">
                <mc:Choice xmlns:v="urn:schemas-microsoft-com:vml" Requires="v">
                  <p:oleObj spid="_x0000_s6272" name="CorelDRAW" r:id="rId133" imgW="296037" imgH="886358" progId="CorelDRAW.Graphic.9">
                    <p:embed/>
                  </p:oleObj>
                </mc:Choice>
                <mc:Fallback>
                  <p:oleObj name="CorelDRAW" r:id="rId13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38" y="87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96" name="Object 220"/>
            <p:cNvGraphicFramePr>
              <a:graphicFrameLocks noChangeAspect="1"/>
            </p:cNvGraphicFramePr>
            <p:nvPr/>
          </p:nvGraphicFramePr>
          <p:xfrm flipH="1">
            <a:off x="1618" y="885"/>
            <a:ext cx="131" cy="392"/>
          </p:xfrm>
          <a:graphic>
            <a:graphicData uri="http://schemas.openxmlformats.org/presentationml/2006/ole">
              <mc:AlternateContent xmlns:mc="http://schemas.openxmlformats.org/markup-compatibility/2006">
                <mc:Choice xmlns:v="urn:schemas-microsoft-com:vml" Requires="v">
                  <p:oleObj spid="_x0000_s6273" name="CorelDRAW" r:id="rId134" imgW="296037" imgH="886358" progId="CorelDRAW.Graphic.9">
                    <p:embed/>
                  </p:oleObj>
                </mc:Choice>
                <mc:Fallback>
                  <p:oleObj name="CorelDRAW" r:id="rId13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18" y="8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8" name="Freeform 221"/>
            <p:cNvSpPr>
              <a:spLocks noChangeAspect="1"/>
            </p:cNvSpPr>
            <p:nvPr/>
          </p:nvSpPr>
          <p:spPr bwMode="auto">
            <a:xfrm flipH="1">
              <a:off x="1644" y="102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97" name="Object 222"/>
            <p:cNvGraphicFramePr>
              <a:graphicFrameLocks noChangeAspect="1"/>
            </p:cNvGraphicFramePr>
            <p:nvPr/>
          </p:nvGraphicFramePr>
          <p:xfrm flipH="1">
            <a:off x="1840" y="879"/>
            <a:ext cx="131" cy="392"/>
          </p:xfrm>
          <a:graphic>
            <a:graphicData uri="http://schemas.openxmlformats.org/presentationml/2006/ole">
              <mc:AlternateContent xmlns:mc="http://schemas.openxmlformats.org/markup-compatibility/2006">
                <mc:Choice xmlns:v="urn:schemas-microsoft-com:vml" Requires="v">
                  <p:oleObj spid="_x0000_s6274" name="CorelDRAW" r:id="rId135" imgW="296037" imgH="886358" progId="CorelDRAW.Graphic.9">
                    <p:embed/>
                  </p:oleObj>
                </mc:Choice>
                <mc:Fallback>
                  <p:oleObj name="CorelDRAW" r:id="rId13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40" y="87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298" name="Object 223"/>
            <p:cNvGraphicFramePr>
              <a:graphicFrameLocks noChangeAspect="1"/>
            </p:cNvGraphicFramePr>
            <p:nvPr/>
          </p:nvGraphicFramePr>
          <p:xfrm flipH="1">
            <a:off x="1750" y="993"/>
            <a:ext cx="131" cy="392"/>
          </p:xfrm>
          <a:graphic>
            <a:graphicData uri="http://schemas.openxmlformats.org/presentationml/2006/ole">
              <mc:AlternateContent xmlns:mc="http://schemas.openxmlformats.org/markup-compatibility/2006">
                <mc:Choice xmlns:v="urn:schemas-microsoft-com:vml" Requires="v">
                  <p:oleObj spid="_x0000_s6275" name="CorelDRAW" r:id="rId136" imgW="296037" imgH="886358" progId="CorelDRAW.Graphic.9">
                    <p:embed/>
                  </p:oleObj>
                </mc:Choice>
                <mc:Fallback>
                  <p:oleObj name="CorelDRAW" r:id="rId13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50" y="99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69" name="Freeform 224"/>
            <p:cNvSpPr>
              <a:spLocks noChangeAspect="1"/>
            </p:cNvSpPr>
            <p:nvPr/>
          </p:nvSpPr>
          <p:spPr bwMode="auto">
            <a:xfrm flipH="1">
              <a:off x="1872" y="100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299" name="Object 225"/>
            <p:cNvGraphicFramePr>
              <a:graphicFrameLocks noChangeAspect="1"/>
            </p:cNvGraphicFramePr>
            <p:nvPr/>
          </p:nvGraphicFramePr>
          <p:xfrm flipH="1">
            <a:off x="1426" y="1071"/>
            <a:ext cx="131" cy="392"/>
          </p:xfrm>
          <a:graphic>
            <a:graphicData uri="http://schemas.openxmlformats.org/presentationml/2006/ole">
              <mc:AlternateContent xmlns:mc="http://schemas.openxmlformats.org/markup-compatibility/2006">
                <mc:Choice xmlns:v="urn:schemas-microsoft-com:vml" Requires="v">
                  <p:oleObj spid="_x0000_s6276" name="CorelDRAW" r:id="rId137" imgW="296037" imgH="886358" progId="CorelDRAW.Graphic.9">
                    <p:embed/>
                  </p:oleObj>
                </mc:Choice>
                <mc:Fallback>
                  <p:oleObj name="CorelDRAW" r:id="rId13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26" y="107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00" name="Object 226"/>
            <p:cNvGraphicFramePr>
              <a:graphicFrameLocks noChangeAspect="1"/>
            </p:cNvGraphicFramePr>
            <p:nvPr/>
          </p:nvGraphicFramePr>
          <p:xfrm flipH="1">
            <a:off x="1306" y="1083"/>
            <a:ext cx="131" cy="392"/>
          </p:xfrm>
          <a:graphic>
            <a:graphicData uri="http://schemas.openxmlformats.org/presentationml/2006/ole">
              <mc:AlternateContent xmlns:mc="http://schemas.openxmlformats.org/markup-compatibility/2006">
                <mc:Choice xmlns:v="urn:schemas-microsoft-com:vml" Requires="v">
                  <p:oleObj spid="_x0000_s6277" name="CorelDRAW" r:id="rId138" imgW="296037" imgH="886358" progId="CorelDRAW.Graphic.9">
                    <p:embed/>
                  </p:oleObj>
                </mc:Choice>
                <mc:Fallback>
                  <p:oleObj name="CorelDRAW" r:id="rId13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06" y="108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0" name="Freeform 227"/>
            <p:cNvSpPr>
              <a:spLocks noChangeAspect="1"/>
            </p:cNvSpPr>
            <p:nvPr/>
          </p:nvSpPr>
          <p:spPr bwMode="auto">
            <a:xfrm flipH="1">
              <a:off x="1350" y="120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01" name="Object 228"/>
            <p:cNvGraphicFramePr>
              <a:graphicFrameLocks noChangeAspect="1"/>
            </p:cNvGraphicFramePr>
            <p:nvPr/>
          </p:nvGraphicFramePr>
          <p:xfrm flipH="1">
            <a:off x="1528" y="1077"/>
            <a:ext cx="131" cy="392"/>
          </p:xfrm>
          <a:graphic>
            <a:graphicData uri="http://schemas.openxmlformats.org/presentationml/2006/ole">
              <mc:AlternateContent xmlns:mc="http://schemas.openxmlformats.org/markup-compatibility/2006">
                <mc:Choice xmlns:v="urn:schemas-microsoft-com:vml" Requires="v">
                  <p:oleObj spid="_x0000_s6278" name="CorelDRAW" r:id="rId139" imgW="296037" imgH="886358" progId="CorelDRAW.Graphic.9">
                    <p:embed/>
                  </p:oleObj>
                </mc:Choice>
                <mc:Fallback>
                  <p:oleObj name="CorelDRAW" r:id="rId13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28" y="107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02" name="Object 229"/>
            <p:cNvGraphicFramePr>
              <a:graphicFrameLocks noChangeAspect="1"/>
            </p:cNvGraphicFramePr>
            <p:nvPr/>
          </p:nvGraphicFramePr>
          <p:xfrm flipH="1">
            <a:off x="1438" y="1191"/>
            <a:ext cx="131" cy="392"/>
          </p:xfrm>
          <a:graphic>
            <a:graphicData uri="http://schemas.openxmlformats.org/presentationml/2006/ole">
              <mc:AlternateContent xmlns:mc="http://schemas.openxmlformats.org/markup-compatibility/2006">
                <mc:Choice xmlns:v="urn:schemas-microsoft-com:vml" Requires="v">
                  <p:oleObj spid="_x0000_s6279" name="CorelDRAW" r:id="rId140" imgW="296037" imgH="886358" progId="CorelDRAW.Graphic.9">
                    <p:embed/>
                  </p:oleObj>
                </mc:Choice>
                <mc:Fallback>
                  <p:oleObj name="CorelDRAW" r:id="rId14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38" y="119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1" name="Freeform 230"/>
            <p:cNvSpPr>
              <a:spLocks noChangeAspect="1"/>
            </p:cNvSpPr>
            <p:nvPr/>
          </p:nvSpPr>
          <p:spPr bwMode="auto">
            <a:xfrm flipH="1">
              <a:off x="1560" y="120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03" name="Object 231"/>
            <p:cNvGraphicFramePr>
              <a:graphicFrameLocks noChangeAspect="1"/>
            </p:cNvGraphicFramePr>
            <p:nvPr/>
          </p:nvGraphicFramePr>
          <p:xfrm flipH="1">
            <a:off x="1756" y="1071"/>
            <a:ext cx="131" cy="392"/>
          </p:xfrm>
          <a:graphic>
            <a:graphicData uri="http://schemas.openxmlformats.org/presentationml/2006/ole">
              <mc:AlternateContent xmlns:mc="http://schemas.openxmlformats.org/markup-compatibility/2006">
                <mc:Choice xmlns:v="urn:schemas-microsoft-com:vml" Requires="v">
                  <p:oleObj spid="_x0000_s6280" name="CorelDRAW" r:id="rId141" imgW="296037" imgH="886358" progId="CorelDRAW.Graphic.9">
                    <p:embed/>
                  </p:oleObj>
                </mc:Choice>
                <mc:Fallback>
                  <p:oleObj name="CorelDRAW" r:id="rId14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56" y="107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04" name="Object 232"/>
            <p:cNvGraphicFramePr>
              <a:graphicFrameLocks noChangeAspect="1"/>
            </p:cNvGraphicFramePr>
            <p:nvPr/>
          </p:nvGraphicFramePr>
          <p:xfrm flipH="1">
            <a:off x="1636" y="1083"/>
            <a:ext cx="131" cy="392"/>
          </p:xfrm>
          <a:graphic>
            <a:graphicData uri="http://schemas.openxmlformats.org/presentationml/2006/ole">
              <mc:AlternateContent xmlns:mc="http://schemas.openxmlformats.org/markup-compatibility/2006">
                <mc:Choice xmlns:v="urn:schemas-microsoft-com:vml" Requires="v">
                  <p:oleObj spid="_x0000_s6281" name="CorelDRAW" r:id="rId142" imgW="296037" imgH="886358" progId="CorelDRAW.Graphic.9">
                    <p:embed/>
                  </p:oleObj>
                </mc:Choice>
                <mc:Fallback>
                  <p:oleObj name="CorelDRAW" r:id="rId14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36" y="108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2" name="Freeform 233"/>
            <p:cNvSpPr>
              <a:spLocks noChangeAspect="1"/>
            </p:cNvSpPr>
            <p:nvPr/>
          </p:nvSpPr>
          <p:spPr bwMode="auto">
            <a:xfrm flipH="1">
              <a:off x="1662" y="1219"/>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05" name="Object 234"/>
            <p:cNvGraphicFramePr>
              <a:graphicFrameLocks noChangeAspect="1"/>
            </p:cNvGraphicFramePr>
            <p:nvPr/>
          </p:nvGraphicFramePr>
          <p:xfrm flipH="1">
            <a:off x="1858" y="1077"/>
            <a:ext cx="131" cy="392"/>
          </p:xfrm>
          <a:graphic>
            <a:graphicData uri="http://schemas.openxmlformats.org/presentationml/2006/ole">
              <mc:AlternateContent xmlns:mc="http://schemas.openxmlformats.org/markup-compatibility/2006">
                <mc:Choice xmlns:v="urn:schemas-microsoft-com:vml" Requires="v">
                  <p:oleObj spid="_x0000_s6282" name="CorelDRAW" r:id="rId143" imgW="296037" imgH="886358" progId="CorelDRAW.Graphic.9">
                    <p:embed/>
                  </p:oleObj>
                </mc:Choice>
                <mc:Fallback>
                  <p:oleObj name="CorelDRAW" r:id="rId14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58" y="107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06" name="Object 235"/>
            <p:cNvGraphicFramePr>
              <a:graphicFrameLocks noChangeAspect="1"/>
            </p:cNvGraphicFramePr>
            <p:nvPr/>
          </p:nvGraphicFramePr>
          <p:xfrm flipH="1">
            <a:off x="1768" y="1191"/>
            <a:ext cx="131" cy="392"/>
          </p:xfrm>
          <a:graphic>
            <a:graphicData uri="http://schemas.openxmlformats.org/presentationml/2006/ole">
              <mc:AlternateContent xmlns:mc="http://schemas.openxmlformats.org/markup-compatibility/2006">
                <mc:Choice xmlns:v="urn:schemas-microsoft-com:vml" Requires="v">
                  <p:oleObj spid="_x0000_s6283" name="CorelDRAW" r:id="rId144" imgW="296037" imgH="886358" progId="CorelDRAW.Graphic.9">
                    <p:embed/>
                  </p:oleObj>
                </mc:Choice>
                <mc:Fallback>
                  <p:oleObj name="CorelDRAW" r:id="rId14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68" y="119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3" name="Freeform 236"/>
            <p:cNvSpPr>
              <a:spLocks noChangeAspect="1"/>
            </p:cNvSpPr>
            <p:nvPr/>
          </p:nvSpPr>
          <p:spPr bwMode="auto">
            <a:xfrm flipH="1">
              <a:off x="1890" y="120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07" name="Object 237"/>
            <p:cNvGraphicFramePr>
              <a:graphicFrameLocks noChangeAspect="1"/>
            </p:cNvGraphicFramePr>
            <p:nvPr/>
          </p:nvGraphicFramePr>
          <p:xfrm flipH="1">
            <a:off x="2068" y="1299"/>
            <a:ext cx="131" cy="392"/>
          </p:xfrm>
          <a:graphic>
            <a:graphicData uri="http://schemas.openxmlformats.org/presentationml/2006/ole">
              <mc:AlternateContent xmlns:mc="http://schemas.openxmlformats.org/markup-compatibility/2006">
                <mc:Choice xmlns:v="urn:schemas-microsoft-com:vml" Requires="v">
                  <p:oleObj spid="_x0000_s6284" name="CorelDRAW" r:id="rId145" imgW="296037" imgH="886358" progId="CorelDRAW.Graphic.9">
                    <p:embed/>
                  </p:oleObj>
                </mc:Choice>
                <mc:Fallback>
                  <p:oleObj name="CorelDRAW" r:id="rId14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68" y="129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08" name="Object 238"/>
            <p:cNvGraphicFramePr>
              <a:graphicFrameLocks noChangeAspect="1"/>
            </p:cNvGraphicFramePr>
            <p:nvPr/>
          </p:nvGraphicFramePr>
          <p:xfrm flipH="1">
            <a:off x="1948" y="1311"/>
            <a:ext cx="131" cy="392"/>
          </p:xfrm>
          <a:graphic>
            <a:graphicData uri="http://schemas.openxmlformats.org/presentationml/2006/ole">
              <mc:AlternateContent xmlns:mc="http://schemas.openxmlformats.org/markup-compatibility/2006">
                <mc:Choice xmlns:v="urn:schemas-microsoft-com:vml" Requires="v">
                  <p:oleObj spid="_x0000_s6285" name="CorelDRAW" r:id="rId146" imgW="296037" imgH="886358" progId="CorelDRAW.Graphic.9">
                    <p:embed/>
                  </p:oleObj>
                </mc:Choice>
                <mc:Fallback>
                  <p:oleObj name="CorelDRAW" r:id="rId14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48" y="131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4" name="Freeform 239"/>
            <p:cNvSpPr>
              <a:spLocks noChangeAspect="1"/>
            </p:cNvSpPr>
            <p:nvPr/>
          </p:nvSpPr>
          <p:spPr bwMode="auto">
            <a:xfrm flipH="1">
              <a:off x="1992" y="143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09" name="Object 240"/>
            <p:cNvGraphicFramePr>
              <a:graphicFrameLocks noChangeAspect="1"/>
            </p:cNvGraphicFramePr>
            <p:nvPr/>
          </p:nvGraphicFramePr>
          <p:xfrm flipH="1">
            <a:off x="2170" y="1305"/>
            <a:ext cx="131" cy="392"/>
          </p:xfrm>
          <a:graphic>
            <a:graphicData uri="http://schemas.openxmlformats.org/presentationml/2006/ole">
              <mc:AlternateContent xmlns:mc="http://schemas.openxmlformats.org/markup-compatibility/2006">
                <mc:Choice xmlns:v="urn:schemas-microsoft-com:vml" Requires="v">
                  <p:oleObj spid="_x0000_s6286" name="CorelDRAW" r:id="rId147" imgW="296037" imgH="886358" progId="CorelDRAW.Graphic.9">
                    <p:embed/>
                  </p:oleObj>
                </mc:Choice>
                <mc:Fallback>
                  <p:oleObj name="CorelDRAW" r:id="rId14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70" y="130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0" name="Object 241"/>
            <p:cNvGraphicFramePr>
              <a:graphicFrameLocks noChangeAspect="1"/>
            </p:cNvGraphicFramePr>
            <p:nvPr/>
          </p:nvGraphicFramePr>
          <p:xfrm flipH="1">
            <a:off x="2080" y="1419"/>
            <a:ext cx="131" cy="392"/>
          </p:xfrm>
          <a:graphic>
            <a:graphicData uri="http://schemas.openxmlformats.org/presentationml/2006/ole">
              <mc:AlternateContent xmlns:mc="http://schemas.openxmlformats.org/markup-compatibility/2006">
                <mc:Choice xmlns:v="urn:schemas-microsoft-com:vml" Requires="v">
                  <p:oleObj spid="_x0000_s6287" name="CorelDRAW" r:id="rId148" imgW="296037" imgH="886358" progId="CorelDRAW.Graphic.9">
                    <p:embed/>
                  </p:oleObj>
                </mc:Choice>
                <mc:Fallback>
                  <p:oleObj name="CorelDRAW" r:id="rId14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080" y="141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5" name="Freeform 242"/>
            <p:cNvSpPr>
              <a:spLocks noChangeAspect="1"/>
            </p:cNvSpPr>
            <p:nvPr/>
          </p:nvSpPr>
          <p:spPr bwMode="auto">
            <a:xfrm flipH="1">
              <a:off x="2202" y="1429"/>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11" name="Object 243"/>
            <p:cNvGraphicFramePr>
              <a:graphicFrameLocks noChangeAspect="1"/>
            </p:cNvGraphicFramePr>
            <p:nvPr/>
          </p:nvGraphicFramePr>
          <p:xfrm flipH="1">
            <a:off x="2398" y="1299"/>
            <a:ext cx="131" cy="392"/>
          </p:xfrm>
          <a:graphic>
            <a:graphicData uri="http://schemas.openxmlformats.org/presentationml/2006/ole">
              <mc:AlternateContent xmlns:mc="http://schemas.openxmlformats.org/markup-compatibility/2006">
                <mc:Choice xmlns:v="urn:schemas-microsoft-com:vml" Requires="v">
                  <p:oleObj spid="_x0000_s6288" name="CorelDRAW" r:id="rId149" imgW="296037" imgH="886358" progId="CorelDRAW.Graphic.9">
                    <p:embed/>
                  </p:oleObj>
                </mc:Choice>
                <mc:Fallback>
                  <p:oleObj name="CorelDRAW" r:id="rId14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98" y="129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2" name="Object 244"/>
            <p:cNvGraphicFramePr>
              <a:graphicFrameLocks noChangeAspect="1"/>
            </p:cNvGraphicFramePr>
            <p:nvPr/>
          </p:nvGraphicFramePr>
          <p:xfrm flipH="1">
            <a:off x="2278" y="1311"/>
            <a:ext cx="131" cy="392"/>
          </p:xfrm>
          <a:graphic>
            <a:graphicData uri="http://schemas.openxmlformats.org/presentationml/2006/ole">
              <mc:AlternateContent xmlns:mc="http://schemas.openxmlformats.org/markup-compatibility/2006">
                <mc:Choice xmlns:v="urn:schemas-microsoft-com:vml" Requires="v">
                  <p:oleObj spid="_x0000_s6289" name="CorelDRAW" r:id="rId150" imgW="296037" imgH="886358" progId="CorelDRAW.Graphic.9">
                    <p:embed/>
                  </p:oleObj>
                </mc:Choice>
                <mc:Fallback>
                  <p:oleObj name="CorelDRAW" r:id="rId15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78" y="131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6" name="Freeform 245"/>
            <p:cNvSpPr>
              <a:spLocks noChangeAspect="1"/>
            </p:cNvSpPr>
            <p:nvPr/>
          </p:nvSpPr>
          <p:spPr bwMode="auto">
            <a:xfrm flipH="1">
              <a:off x="2304" y="144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13" name="Object 246"/>
            <p:cNvGraphicFramePr>
              <a:graphicFrameLocks noChangeAspect="1"/>
            </p:cNvGraphicFramePr>
            <p:nvPr/>
          </p:nvGraphicFramePr>
          <p:xfrm flipH="1">
            <a:off x="2500" y="1305"/>
            <a:ext cx="131" cy="392"/>
          </p:xfrm>
          <a:graphic>
            <a:graphicData uri="http://schemas.openxmlformats.org/presentationml/2006/ole">
              <mc:AlternateContent xmlns:mc="http://schemas.openxmlformats.org/markup-compatibility/2006">
                <mc:Choice xmlns:v="urn:schemas-microsoft-com:vml" Requires="v">
                  <p:oleObj spid="_x0000_s6290" name="CorelDRAW" r:id="rId151" imgW="296037" imgH="886358" progId="CorelDRAW.Graphic.9">
                    <p:embed/>
                  </p:oleObj>
                </mc:Choice>
                <mc:Fallback>
                  <p:oleObj name="CorelDRAW" r:id="rId15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500" y="130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4" name="Object 247"/>
            <p:cNvGraphicFramePr>
              <a:graphicFrameLocks noChangeAspect="1"/>
            </p:cNvGraphicFramePr>
            <p:nvPr/>
          </p:nvGraphicFramePr>
          <p:xfrm flipH="1">
            <a:off x="2410" y="1419"/>
            <a:ext cx="131" cy="392"/>
          </p:xfrm>
          <a:graphic>
            <a:graphicData uri="http://schemas.openxmlformats.org/presentationml/2006/ole">
              <mc:AlternateContent xmlns:mc="http://schemas.openxmlformats.org/markup-compatibility/2006">
                <mc:Choice xmlns:v="urn:schemas-microsoft-com:vml" Requires="v">
                  <p:oleObj spid="_x0000_s6291" name="CorelDRAW" r:id="rId152" imgW="296037" imgH="886358" progId="CorelDRAW.Graphic.9">
                    <p:embed/>
                  </p:oleObj>
                </mc:Choice>
                <mc:Fallback>
                  <p:oleObj name="CorelDRAW" r:id="rId15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10" y="141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5" name="Object 248"/>
            <p:cNvGraphicFramePr>
              <a:graphicFrameLocks noChangeAspect="1"/>
            </p:cNvGraphicFramePr>
            <p:nvPr/>
          </p:nvGraphicFramePr>
          <p:xfrm flipH="1">
            <a:off x="1420" y="1305"/>
            <a:ext cx="131" cy="392"/>
          </p:xfrm>
          <a:graphic>
            <a:graphicData uri="http://schemas.openxmlformats.org/presentationml/2006/ole">
              <mc:AlternateContent xmlns:mc="http://schemas.openxmlformats.org/markup-compatibility/2006">
                <mc:Choice xmlns:v="urn:schemas-microsoft-com:vml" Requires="v">
                  <p:oleObj spid="_x0000_s6292" name="CorelDRAW" r:id="rId153" imgW="296037" imgH="886358" progId="CorelDRAW.Graphic.9">
                    <p:embed/>
                  </p:oleObj>
                </mc:Choice>
                <mc:Fallback>
                  <p:oleObj name="CorelDRAW" r:id="rId15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20" y="130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6" name="Object 249"/>
            <p:cNvGraphicFramePr>
              <a:graphicFrameLocks noChangeAspect="1"/>
            </p:cNvGraphicFramePr>
            <p:nvPr/>
          </p:nvGraphicFramePr>
          <p:xfrm flipH="1">
            <a:off x="1300" y="1317"/>
            <a:ext cx="131" cy="392"/>
          </p:xfrm>
          <a:graphic>
            <a:graphicData uri="http://schemas.openxmlformats.org/presentationml/2006/ole">
              <mc:AlternateContent xmlns:mc="http://schemas.openxmlformats.org/markup-compatibility/2006">
                <mc:Choice xmlns:v="urn:schemas-microsoft-com:vml" Requires="v">
                  <p:oleObj spid="_x0000_s6293" name="CorelDRAW" r:id="rId154" imgW="296037" imgH="886358" progId="CorelDRAW.Graphic.9">
                    <p:embed/>
                  </p:oleObj>
                </mc:Choice>
                <mc:Fallback>
                  <p:oleObj name="CorelDRAW" r:id="rId15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00" y="131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7" name="Freeform 250"/>
            <p:cNvSpPr>
              <a:spLocks noChangeAspect="1"/>
            </p:cNvSpPr>
            <p:nvPr/>
          </p:nvSpPr>
          <p:spPr bwMode="auto">
            <a:xfrm flipH="1">
              <a:off x="1344" y="144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17" name="Object 251"/>
            <p:cNvGraphicFramePr>
              <a:graphicFrameLocks noChangeAspect="1"/>
            </p:cNvGraphicFramePr>
            <p:nvPr/>
          </p:nvGraphicFramePr>
          <p:xfrm flipH="1">
            <a:off x="1522" y="1311"/>
            <a:ext cx="131" cy="392"/>
          </p:xfrm>
          <a:graphic>
            <a:graphicData uri="http://schemas.openxmlformats.org/presentationml/2006/ole">
              <mc:AlternateContent xmlns:mc="http://schemas.openxmlformats.org/markup-compatibility/2006">
                <mc:Choice xmlns:v="urn:schemas-microsoft-com:vml" Requires="v">
                  <p:oleObj spid="_x0000_s6294" name="CorelDRAW" r:id="rId155" imgW="296037" imgH="886358" progId="CorelDRAW.Graphic.9">
                    <p:embed/>
                  </p:oleObj>
                </mc:Choice>
                <mc:Fallback>
                  <p:oleObj name="CorelDRAW" r:id="rId15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22" y="131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18" name="Object 252"/>
            <p:cNvGraphicFramePr>
              <a:graphicFrameLocks noChangeAspect="1"/>
            </p:cNvGraphicFramePr>
            <p:nvPr/>
          </p:nvGraphicFramePr>
          <p:xfrm flipH="1">
            <a:off x="1432" y="1425"/>
            <a:ext cx="131" cy="392"/>
          </p:xfrm>
          <a:graphic>
            <a:graphicData uri="http://schemas.openxmlformats.org/presentationml/2006/ole">
              <mc:AlternateContent xmlns:mc="http://schemas.openxmlformats.org/markup-compatibility/2006">
                <mc:Choice xmlns:v="urn:schemas-microsoft-com:vml" Requires="v">
                  <p:oleObj spid="_x0000_s6295" name="CorelDRAW" r:id="rId156" imgW="296037" imgH="886358" progId="CorelDRAW.Graphic.9">
                    <p:embed/>
                  </p:oleObj>
                </mc:Choice>
                <mc:Fallback>
                  <p:oleObj name="CorelDRAW" r:id="rId15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32" y="142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8" name="Freeform 253"/>
            <p:cNvSpPr>
              <a:spLocks noChangeAspect="1"/>
            </p:cNvSpPr>
            <p:nvPr/>
          </p:nvSpPr>
          <p:spPr bwMode="auto">
            <a:xfrm flipH="1">
              <a:off x="1554" y="143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19" name="Object 254"/>
            <p:cNvGraphicFramePr>
              <a:graphicFrameLocks noChangeAspect="1"/>
            </p:cNvGraphicFramePr>
            <p:nvPr/>
          </p:nvGraphicFramePr>
          <p:xfrm flipH="1">
            <a:off x="1750" y="1305"/>
            <a:ext cx="131" cy="392"/>
          </p:xfrm>
          <a:graphic>
            <a:graphicData uri="http://schemas.openxmlformats.org/presentationml/2006/ole">
              <mc:AlternateContent xmlns:mc="http://schemas.openxmlformats.org/markup-compatibility/2006">
                <mc:Choice xmlns:v="urn:schemas-microsoft-com:vml" Requires="v">
                  <p:oleObj spid="_x0000_s6296" name="CorelDRAW" r:id="rId157" imgW="296037" imgH="886358" progId="CorelDRAW.Graphic.9">
                    <p:embed/>
                  </p:oleObj>
                </mc:Choice>
                <mc:Fallback>
                  <p:oleObj name="CorelDRAW" r:id="rId15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50" y="130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0" name="Object 255"/>
            <p:cNvGraphicFramePr>
              <a:graphicFrameLocks noChangeAspect="1"/>
            </p:cNvGraphicFramePr>
            <p:nvPr/>
          </p:nvGraphicFramePr>
          <p:xfrm flipH="1">
            <a:off x="1630" y="1317"/>
            <a:ext cx="131" cy="392"/>
          </p:xfrm>
          <a:graphic>
            <a:graphicData uri="http://schemas.openxmlformats.org/presentationml/2006/ole">
              <mc:AlternateContent xmlns:mc="http://schemas.openxmlformats.org/markup-compatibility/2006">
                <mc:Choice xmlns:v="urn:schemas-microsoft-com:vml" Requires="v">
                  <p:oleObj spid="_x0000_s6297" name="CorelDRAW" r:id="rId158" imgW="296037" imgH="886358" progId="CorelDRAW.Graphic.9">
                    <p:embed/>
                  </p:oleObj>
                </mc:Choice>
                <mc:Fallback>
                  <p:oleObj name="CorelDRAW" r:id="rId15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30" y="131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79" name="Freeform 256"/>
            <p:cNvSpPr>
              <a:spLocks noChangeAspect="1"/>
            </p:cNvSpPr>
            <p:nvPr/>
          </p:nvSpPr>
          <p:spPr bwMode="auto">
            <a:xfrm flipH="1">
              <a:off x="1656" y="145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21" name="Object 257"/>
            <p:cNvGraphicFramePr>
              <a:graphicFrameLocks noChangeAspect="1"/>
            </p:cNvGraphicFramePr>
            <p:nvPr/>
          </p:nvGraphicFramePr>
          <p:xfrm flipH="1">
            <a:off x="1852" y="1311"/>
            <a:ext cx="131" cy="392"/>
          </p:xfrm>
          <a:graphic>
            <a:graphicData uri="http://schemas.openxmlformats.org/presentationml/2006/ole">
              <mc:AlternateContent xmlns:mc="http://schemas.openxmlformats.org/markup-compatibility/2006">
                <mc:Choice xmlns:v="urn:schemas-microsoft-com:vml" Requires="v">
                  <p:oleObj spid="_x0000_s6298" name="CorelDRAW" r:id="rId159" imgW="296037" imgH="886358" progId="CorelDRAW.Graphic.9">
                    <p:embed/>
                  </p:oleObj>
                </mc:Choice>
                <mc:Fallback>
                  <p:oleObj name="CorelDRAW" r:id="rId15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52" y="1311"/>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2" name="Object 258"/>
            <p:cNvGraphicFramePr>
              <a:graphicFrameLocks noChangeAspect="1"/>
            </p:cNvGraphicFramePr>
            <p:nvPr/>
          </p:nvGraphicFramePr>
          <p:xfrm flipH="1">
            <a:off x="1762" y="1425"/>
            <a:ext cx="131" cy="392"/>
          </p:xfrm>
          <a:graphic>
            <a:graphicData uri="http://schemas.openxmlformats.org/presentationml/2006/ole">
              <mc:AlternateContent xmlns:mc="http://schemas.openxmlformats.org/markup-compatibility/2006">
                <mc:Choice xmlns:v="urn:schemas-microsoft-com:vml" Requires="v">
                  <p:oleObj spid="_x0000_s6299" name="CorelDRAW" r:id="rId160" imgW="296037" imgH="886358" progId="CorelDRAW.Graphic.9">
                    <p:embed/>
                  </p:oleObj>
                </mc:Choice>
                <mc:Fallback>
                  <p:oleObj name="CorelDRAW" r:id="rId16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62" y="142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0" name="Freeform 259"/>
            <p:cNvSpPr>
              <a:spLocks noChangeAspect="1"/>
            </p:cNvSpPr>
            <p:nvPr/>
          </p:nvSpPr>
          <p:spPr bwMode="auto">
            <a:xfrm flipH="1">
              <a:off x="1884" y="143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481" name="Freeform 260"/>
            <p:cNvSpPr>
              <a:spLocks noChangeAspect="1"/>
            </p:cNvSpPr>
            <p:nvPr/>
          </p:nvSpPr>
          <p:spPr bwMode="auto">
            <a:xfrm flipH="1">
              <a:off x="768" y="901"/>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23" name="Object 261"/>
            <p:cNvGraphicFramePr>
              <a:graphicFrameLocks noChangeAspect="1"/>
            </p:cNvGraphicFramePr>
            <p:nvPr/>
          </p:nvGraphicFramePr>
          <p:xfrm flipH="1">
            <a:off x="856" y="885"/>
            <a:ext cx="131" cy="392"/>
          </p:xfrm>
          <a:graphic>
            <a:graphicData uri="http://schemas.openxmlformats.org/presentationml/2006/ole">
              <mc:AlternateContent xmlns:mc="http://schemas.openxmlformats.org/markup-compatibility/2006">
                <mc:Choice xmlns:v="urn:schemas-microsoft-com:vml" Requires="v">
                  <p:oleObj spid="_x0000_s6300" name="CorelDRAW" r:id="rId161" imgW="296037" imgH="886358" progId="CorelDRAW.Graphic.9">
                    <p:embed/>
                  </p:oleObj>
                </mc:Choice>
                <mc:Fallback>
                  <p:oleObj name="CorelDRAW" r:id="rId16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6" y="8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2" name="Freeform 262"/>
            <p:cNvSpPr>
              <a:spLocks noChangeAspect="1"/>
            </p:cNvSpPr>
            <p:nvPr/>
          </p:nvSpPr>
          <p:spPr bwMode="auto">
            <a:xfrm flipH="1">
              <a:off x="978" y="89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483" name="Freeform 263"/>
            <p:cNvSpPr>
              <a:spLocks noChangeAspect="1"/>
            </p:cNvSpPr>
            <p:nvPr/>
          </p:nvSpPr>
          <p:spPr bwMode="auto">
            <a:xfrm flipH="1">
              <a:off x="1080" y="91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24" name="Object 264"/>
            <p:cNvGraphicFramePr>
              <a:graphicFrameLocks noChangeAspect="1"/>
            </p:cNvGraphicFramePr>
            <p:nvPr/>
          </p:nvGraphicFramePr>
          <p:xfrm flipH="1">
            <a:off x="1186" y="885"/>
            <a:ext cx="131" cy="392"/>
          </p:xfrm>
          <a:graphic>
            <a:graphicData uri="http://schemas.openxmlformats.org/presentationml/2006/ole">
              <mc:AlternateContent xmlns:mc="http://schemas.openxmlformats.org/markup-compatibility/2006">
                <mc:Choice xmlns:v="urn:schemas-microsoft-com:vml" Requires="v">
                  <p:oleObj spid="_x0000_s6301" name="CorelDRAW" r:id="rId162" imgW="296037" imgH="886358" progId="CorelDRAW.Graphic.9">
                    <p:embed/>
                  </p:oleObj>
                </mc:Choice>
                <mc:Fallback>
                  <p:oleObj name="CorelDRAW" r:id="rId162"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86" y="88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5" name="Object 265"/>
            <p:cNvGraphicFramePr>
              <a:graphicFrameLocks noChangeAspect="1"/>
            </p:cNvGraphicFramePr>
            <p:nvPr/>
          </p:nvGraphicFramePr>
          <p:xfrm flipH="1">
            <a:off x="862" y="963"/>
            <a:ext cx="131" cy="392"/>
          </p:xfrm>
          <a:graphic>
            <a:graphicData uri="http://schemas.openxmlformats.org/presentationml/2006/ole">
              <mc:AlternateContent xmlns:mc="http://schemas.openxmlformats.org/markup-compatibility/2006">
                <mc:Choice xmlns:v="urn:schemas-microsoft-com:vml" Requires="v">
                  <p:oleObj spid="_x0000_s6302" name="CorelDRAW" r:id="rId163" imgW="296037" imgH="886358" progId="CorelDRAW.Graphic.9">
                    <p:embed/>
                  </p:oleObj>
                </mc:Choice>
                <mc:Fallback>
                  <p:oleObj name="CorelDRAW" r:id="rId163"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62" y="96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6" name="Object 266"/>
            <p:cNvGraphicFramePr>
              <a:graphicFrameLocks noChangeAspect="1"/>
            </p:cNvGraphicFramePr>
            <p:nvPr/>
          </p:nvGraphicFramePr>
          <p:xfrm flipH="1">
            <a:off x="742" y="975"/>
            <a:ext cx="131" cy="392"/>
          </p:xfrm>
          <a:graphic>
            <a:graphicData uri="http://schemas.openxmlformats.org/presentationml/2006/ole">
              <mc:AlternateContent xmlns:mc="http://schemas.openxmlformats.org/markup-compatibility/2006">
                <mc:Choice xmlns:v="urn:schemas-microsoft-com:vml" Requires="v">
                  <p:oleObj spid="_x0000_s6303" name="CorelDRAW" r:id="rId164" imgW="296037" imgH="886358" progId="CorelDRAW.Graphic.9">
                    <p:embed/>
                  </p:oleObj>
                </mc:Choice>
                <mc:Fallback>
                  <p:oleObj name="CorelDRAW" r:id="rId164"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42" y="97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7" name="Object 267"/>
            <p:cNvGraphicFramePr>
              <a:graphicFrameLocks noChangeAspect="1"/>
            </p:cNvGraphicFramePr>
            <p:nvPr/>
          </p:nvGraphicFramePr>
          <p:xfrm flipH="1">
            <a:off x="964" y="969"/>
            <a:ext cx="131" cy="392"/>
          </p:xfrm>
          <a:graphic>
            <a:graphicData uri="http://schemas.openxmlformats.org/presentationml/2006/ole">
              <mc:AlternateContent xmlns:mc="http://schemas.openxmlformats.org/markup-compatibility/2006">
                <mc:Choice xmlns:v="urn:schemas-microsoft-com:vml" Requires="v">
                  <p:oleObj spid="_x0000_s6304" name="CorelDRAW" r:id="rId165" imgW="296037" imgH="886358" progId="CorelDRAW.Graphic.9">
                    <p:embed/>
                  </p:oleObj>
                </mc:Choice>
                <mc:Fallback>
                  <p:oleObj name="CorelDRAW" r:id="rId165"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4" y="969"/>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28" name="Object 268"/>
            <p:cNvGraphicFramePr>
              <a:graphicFrameLocks noChangeAspect="1"/>
            </p:cNvGraphicFramePr>
            <p:nvPr/>
          </p:nvGraphicFramePr>
          <p:xfrm flipH="1">
            <a:off x="874" y="1083"/>
            <a:ext cx="131" cy="392"/>
          </p:xfrm>
          <a:graphic>
            <a:graphicData uri="http://schemas.openxmlformats.org/presentationml/2006/ole">
              <mc:AlternateContent xmlns:mc="http://schemas.openxmlformats.org/markup-compatibility/2006">
                <mc:Choice xmlns:v="urn:schemas-microsoft-com:vml" Requires="v">
                  <p:oleObj spid="_x0000_s6305" name="CorelDRAW" r:id="rId166" imgW="296037" imgH="886358" progId="CorelDRAW.Graphic.9">
                    <p:embed/>
                  </p:oleObj>
                </mc:Choice>
                <mc:Fallback>
                  <p:oleObj name="CorelDRAW" r:id="rId166"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74" y="108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4" name="Freeform 269"/>
            <p:cNvSpPr>
              <a:spLocks noChangeAspect="1"/>
            </p:cNvSpPr>
            <p:nvPr/>
          </p:nvSpPr>
          <p:spPr bwMode="auto">
            <a:xfrm flipH="1">
              <a:off x="996" y="109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29" name="Object 270"/>
            <p:cNvGraphicFramePr>
              <a:graphicFrameLocks noChangeAspect="1"/>
            </p:cNvGraphicFramePr>
            <p:nvPr/>
          </p:nvGraphicFramePr>
          <p:xfrm flipH="1">
            <a:off x="1192" y="963"/>
            <a:ext cx="131" cy="392"/>
          </p:xfrm>
          <a:graphic>
            <a:graphicData uri="http://schemas.openxmlformats.org/presentationml/2006/ole">
              <mc:AlternateContent xmlns:mc="http://schemas.openxmlformats.org/markup-compatibility/2006">
                <mc:Choice xmlns:v="urn:schemas-microsoft-com:vml" Requires="v">
                  <p:oleObj spid="_x0000_s6306" name="CorelDRAW" r:id="rId167" imgW="296037" imgH="886358" progId="CorelDRAW.Graphic.9">
                    <p:embed/>
                  </p:oleObj>
                </mc:Choice>
                <mc:Fallback>
                  <p:oleObj name="CorelDRAW" r:id="rId167"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92" y="96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2330" name="Object 271"/>
            <p:cNvGraphicFramePr>
              <a:graphicFrameLocks noChangeAspect="1"/>
            </p:cNvGraphicFramePr>
            <p:nvPr/>
          </p:nvGraphicFramePr>
          <p:xfrm flipH="1">
            <a:off x="1072" y="975"/>
            <a:ext cx="131" cy="392"/>
          </p:xfrm>
          <a:graphic>
            <a:graphicData uri="http://schemas.openxmlformats.org/presentationml/2006/ole">
              <mc:AlternateContent xmlns:mc="http://schemas.openxmlformats.org/markup-compatibility/2006">
                <mc:Choice xmlns:v="urn:schemas-microsoft-com:vml" Requires="v">
                  <p:oleObj spid="_x0000_s6307" name="CorelDRAW" r:id="rId168" imgW="296037" imgH="886358" progId="CorelDRAW.Graphic.9">
                    <p:embed/>
                  </p:oleObj>
                </mc:Choice>
                <mc:Fallback>
                  <p:oleObj name="CorelDRAW" r:id="rId168"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72" y="975"/>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5" name="Freeform 272"/>
            <p:cNvSpPr>
              <a:spLocks noChangeAspect="1"/>
            </p:cNvSpPr>
            <p:nvPr/>
          </p:nvSpPr>
          <p:spPr bwMode="auto">
            <a:xfrm flipH="1">
              <a:off x="1086" y="109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31" name="Object 273"/>
            <p:cNvGraphicFramePr>
              <a:graphicFrameLocks noChangeAspect="1"/>
            </p:cNvGraphicFramePr>
            <p:nvPr/>
          </p:nvGraphicFramePr>
          <p:xfrm flipH="1">
            <a:off x="1204" y="1083"/>
            <a:ext cx="131" cy="392"/>
          </p:xfrm>
          <a:graphic>
            <a:graphicData uri="http://schemas.openxmlformats.org/presentationml/2006/ole">
              <mc:AlternateContent xmlns:mc="http://schemas.openxmlformats.org/markup-compatibility/2006">
                <mc:Choice xmlns:v="urn:schemas-microsoft-com:vml" Requires="v">
                  <p:oleObj spid="_x0000_s6308" name="CorelDRAW" r:id="rId169" imgW="296037" imgH="886358" progId="CorelDRAW.Graphic.9">
                    <p:embed/>
                  </p:oleObj>
                </mc:Choice>
                <mc:Fallback>
                  <p:oleObj name="CorelDRAW" r:id="rId169"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04" y="108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6" name="Freeform 274"/>
            <p:cNvSpPr>
              <a:spLocks noChangeAspect="1"/>
            </p:cNvSpPr>
            <p:nvPr/>
          </p:nvSpPr>
          <p:spPr bwMode="auto">
            <a:xfrm flipH="1">
              <a:off x="1236" y="1225"/>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1523" name="Text Box 275"/>
            <p:cNvSpPr txBox="1">
              <a:spLocks noChangeAspect="1" noChangeArrowheads="1"/>
            </p:cNvSpPr>
            <p:nvPr/>
          </p:nvSpPr>
          <p:spPr bwMode="auto">
            <a:xfrm>
              <a:off x="1048" y="1836"/>
              <a:ext cx="1481" cy="170"/>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80000"/>
                </a:lnSpc>
                <a:spcBef>
                  <a:spcPct val="50000"/>
                </a:spcBef>
                <a:spcAft>
                  <a:spcPct val="0"/>
                </a:spcAft>
              </a:pPr>
              <a:r>
                <a:rPr kumimoji="1" lang="en-US" sz="1400" b="1" dirty="0">
                  <a:solidFill>
                    <a:srgbClr val="000000"/>
                  </a:solidFill>
                </a:rPr>
                <a:t>Community Volunteers</a:t>
              </a:r>
              <a:endParaRPr kumimoji="1" lang="en-US" sz="2400" u="sng" dirty="0">
                <a:solidFill>
                  <a:srgbClr val="000000"/>
                </a:solidFill>
                <a:latin typeface="Kabel Ult BT" charset="0"/>
              </a:endParaRPr>
            </a:p>
          </p:txBody>
        </p:sp>
        <p:graphicFrame>
          <p:nvGraphicFramePr>
            <p:cNvPr id="182332" name="Object 276"/>
            <p:cNvGraphicFramePr>
              <a:graphicFrameLocks noChangeAspect="1"/>
            </p:cNvGraphicFramePr>
            <p:nvPr/>
          </p:nvGraphicFramePr>
          <p:xfrm flipH="1">
            <a:off x="934" y="1227"/>
            <a:ext cx="131" cy="392"/>
          </p:xfrm>
          <a:graphic>
            <a:graphicData uri="http://schemas.openxmlformats.org/presentationml/2006/ole">
              <mc:AlternateContent xmlns:mc="http://schemas.openxmlformats.org/markup-compatibility/2006">
                <mc:Choice xmlns:v="urn:schemas-microsoft-com:vml" Requires="v">
                  <p:oleObj spid="_x0000_s6309" name="CorelDRAW" r:id="rId170" imgW="296037" imgH="886358" progId="CorelDRAW.Graphic.9">
                    <p:embed/>
                  </p:oleObj>
                </mc:Choice>
                <mc:Fallback>
                  <p:oleObj name="CorelDRAW" r:id="rId170"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34" y="1227"/>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88" name="Freeform 277"/>
            <p:cNvSpPr>
              <a:spLocks noChangeAspect="1"/>
            </p:cNvSpPr>
            <p:nvPr/>
          </p:nvSpPr>
          <p:spPr bwMode="auto">
            <a:xfrm flipH="1">
              <a:off x="1056" y="123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489" name="Freeform 278"/>
            <p:cNvSpPr>
              <a:spLocks noChangeAspect="1"/>
            </p:cNvSpPr>
            <p:nvPr/>
          </p:nvSpPr>
          <p:spPr bwMode="auto">
            <a:xfrm flipH="1">
              <a:off x="1146" y="1237"/>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aphicFrame>
          <p:nvGraphicFramePr>
            <p:cNvPr id="182333" name="Object 279"/>
            <p:cNvGraphicFramePr>
              <a:graphicFrameLocks noChangeAspect="1"/>
            </p:cNvGraphicFramePr>
            <p:nvPr/>
          </p:nvGraphicFramePr>
          <p:xfrm flipH="1">
            <a:off x="1012" y="1323"/>
            <a:ext cx="131" cy="392"/>
          </p:xfrm>
          <a:graphic>
            <a:graphicData uri="http://schemas.openxmlformats.org/presentationml/2006/ole">
              <mc:AlternateContent xmlns:mc="http://schemas.openxmlformats.org/markup-compatibility/2006">
                <mc:Choice xmlns:v="urn:schemas-microsoft-com:vml" Requires="v">
                  <p:oleObj spid="_x0000_s6310" name="CorelDRAW" r:id="rId171" imgW="296037" imgH="886358" progId="CorelDRAW.Graphic.9">
                    <p:embed/>
                  </p:oleObj>
                </mc:Choice>
                <mc:Fallback>
                  <p:oleObj name="CorelDRAW" r:id="rId171" imgW="296037" imgH="886358"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2" y="1323"/>
                          <a:ext cx="131" cy="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2490" name="Freeform 280"/>
            <p:cNvSpPr>
              <a:spLocks noChangeAspect="1"/>
            </p:cNvSpPr>
            <p:nvPr/>
          </p:nvSpPr>
          <p:spPr bwMode="auto">
            <a:xfrm flipH="1">
              <a:off x="1134" y="133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491" name="Freeform 281"/>
            <p:cNvSpPr>
              <a:spLocks noChangeAspect="1"/>
            </p:cNvSpPr>
            <p:nvPr/>
          </p:nvSpPr>
          <p:spPr bwMode="auto">
            <a:xfrm flipH="1">
              <a:off x="1224" y="1333"/>
              <a:ext cx="105" cy="365"/>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1192284041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grpSp>
      <p:grpSp>
        <p:nvGrpSpPr>
          <p:cNvPr id="182451" name="Group 308"/>
          <p:cNvGrpSpPr>
            <a:grpSpLocks/>
          </p:cNvGrpSpPr>
          <p:nvPr/>
        </p:nvGrpSpPr>
        <p:grpSpPr bwMode="auto">
          <a:xfrm>
            <a:off x="2806701" y="5181601"/>
            <a:ext cx="2273300" cy="1339850"/>
            <a:chOff x="1074" y="3298"/>
            <a:chExt cx="1074" cy="844"/>
          </a:xfrm>
        </p:grpSpPr>
        <p:sp>
          <p:nvSpPr>
            <p:cNvPr id="182456" name="Freeform 286"/>
            <p:cNvSpPr>
              <a:spLocks/>
            </p:cNvSpPr>
            <p:nvPr/>
          </p:nvSpPr>
          <p:spPr bwMode="auto">
            <a:xfrm>
              <a:off x="1443" y="3322"/>
              <a:ext cx="168" cy="470"/>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1535" name="Text Box 287"/>
            <p:cNvSpPr txBox="1">
              <a:spLocks noChangeArrowheads="1"/>
            </p:cNvSpPr>
            <p:nvPr/>
          </p:nvSpPr>
          <p:spPr bwMode="auto">
            <a:xfrm>
              <a:off x="1074" y="3869"/>
              <a:ext cx="1074" cy="273"/>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50000"/>
                </a:lnSpc>
                <a:spcBef>
                  <a:spcPct val="50000"/>
                </a:spcBef>
                <a:spcAft>
                  <a:spcPct val="0"/>
                </a:spcAft>
              </a:pPr>
              <a:r>
                <a:rPr kumimoji="1" lang="en-US" sz="1400" b="1" dirty="0">
                  <a:solidFill>
                    <a:srgbClr val="000000"/>
                  </a:solidFill>
                </a:rPr>
                <a:t>School</a:t>
              </a:r>
            </a:p>
            <a:p>
              <a:pPr algn="ctr" fontAlgn="base">
                <a:lnSpc>
                  <a:spcPct val="50000"/>
                </a:lnSpc>
                <a:spcBef>
                  <a:spcPct val="50000"/>
                </a:spcBef>
                <a:spcAft>
                  <a:spcPct val="0"/>
                </a:spcAft>
              </a:pPr>
              <a:r>
                <a:rPr kumimoji="1" lang="en-US" sz="1400" b="1" dirty="0">
                  <a:solidFill>
                    <a:srgbClr val="000000"/>
                  </a:solidFill>
                </a:rPr>
                <a:t> Counselors</a:t>
              </a:r>
              <a:endParaRPr kumimoji="1" lang="en-US" sz="2400" u="sng" dirty="0">
                <a:solidFill>
                  <a:srgbClr val="000000"/>
                </a:solidFill>
                <a:latin typeface="Kabel Ult BT" charset="0"/>
              </a:endParaRPr>
            </a:p>
          </p:txBody>
        </p:sp>
        <p:graphicFrame>
          <p:nvGraphicFramePr>
            <p:cNvPr id="182274" name="Object 288"/>
            <p:cNvGraphicFramePr>
              <a:graphicFrameLocks noChangeAspect="1"/>
            </p:cNvGraphicFramePr>
            <p:nvPr/>
          </p:nvGraphicFramePr>
          <p:xfrm>
            <a:off x="1589" y="3298"/>
            <a:ext cx="186" cy="502"/>
          </p:xfrm>
          <a:graphic>
            <a:graphicData uri="http://schemas.openxmlformats.org/presentationml/2006/ole">
              <mc:AlternateContent xmlns:mc="http://schemas.openxmlformats.org/markup-compatibility/2006">
                <mc:Choice xmlns:v="urn:schemas-microsoft-com:vml" Requires="v">
                  <p:oleObj spid="_x0000_s6311" name="CorelDRAW" r:id="rId172" imgW="296037" imgH="886358" progId="CorelDRAW.Graphic.9">
                    <p:embed/>
                  </p:oleObj>
                </mc:Choice>
                <mc:Fallback>
                  <p:oleObj name="CorelDRAW" r:id="rId172" imgW="296037" imgH="886358" progId="CorelDRAW.Graphic.9">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3298"/>
                          <a:ext cx="186" cy="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182452" name="Group 301"/>
          <p:cNvGrpSpPr>
            <a:grpSpLocks/>
          </p:cNvGrpSpPr>
          <p:nvPr/>
        </p:nvGrpSpPr>
        <p:grpSpPr bwMode="auto">
          <a:xfrm>
            <a:off x="7010401" y="4495800"/>
            <a:ext cx="2273300" cy="1108075"/>
            <a:chOff x="3264" y="2880"/>
            <a:chExt cx="1074" cy="698"/>
          </a:xfrm>
        </p:grpSpPr>
        <p:sp>
          <p:nvSpPr>
            <p:cNvPr id="182453" name="Freeform 298"/>
            <p:cNvSpPr>
              <a:spLocks noChangeAspect="1"/>
            </p:cNvSpPr>
            <p:nvPr/>
          </p:nvSpPr>
          <p:spPr bwMode="auto">
            <a:xfrm>
              <a:off x="3625" y="2880"/>
              <a:ext cx="150" cy="466"/>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2454" name="Freeform 299"/>
            <p:cNvSpPr>
              <a:spLocks noChangeAspect="1"/>
            </p:cNvSpPr>
            <p:nvPr/>
          </p:nvSpPr>
          <p:spPr bwMode="auto">
            <a:xfrm>
              <a:off x="3763" y="2886"/>
              <a:ext cx="150" cy="466"/>
            </a:xfrm>
            <a:custGeom>
              <a:avLst/>
              <a:gdLst>
                <a:gd name="T0" fmla="*/ 2147483647 w 28"/>
                <a:gd name="T1" fmla="*/ 2147483647 h 87"/>
                <a:gd name="T2" fmla="*/ 2147483647 w 28"/>
                <a:gd name="T3" fmla="*/ 2147483647 h 87"/>
                <a:gd name="T4" fmla="*/ 2147483647 w 28"/>
                <a:gd name="T5" fmla="*/ 2147483647 h 87"/>
                <a:gd name="T6" fmla="*/ 2147483647 w 28"/>
                <a:gd name="T7" fmla="*/ 2147483647 h 87"/>
                <a:gd name="T8" fmla="*/ 2147483647 w 28"/>
                <a:gd name="T9" fmla="*/ 2147483647 h 87"/>
                <a:gd name="T10" fmla="*/ 2147483647 w 28"/>
                <a:gd name="T11" fmla="*/ 2147483647 h 87"/>
                <a:gd name="T12" fmla="*/ 2147483647 w 28"/>
                <a:gd name="T13" fmla="*/ 0 h 87"/>
                <a:gd name="T14" fmla="*/ 2147483647 w 28"/>
                <a:gd name="T15" fmla="*/ 2147483647 h 87"/>
                <a:gd name="T16" fmla="*/ 2147483647 w 28"/>
                <a:gd name="T17" fmla="*/ 2147483647 h 87"/>
                <a:gd name="T18" fmla="*/ 2147483647 w 28"/>
                <a:gd name="T19" fmla="*/ 2147483647 h 87"/>
                <a:gd name="T20" fmla="*/ 2147483647 w 28"/>
                <a:gd name="T21" fmla="*/ 2147483647 h 87"/>
                <a:gd name="T22" fmla="*/ 2147483647 w 28"/>
                <a:gd name="T23" fmla="*/ 2147483647 h 87"/>
                <a:gd name="T24" fmla="*/ 2147483647 w 28"/>
                <a:gd name="T25" fmla="*/ 2147483647 h 87"/>
                <a:gd name="T26" fmla="*/ 2147483647 w 28"/>
                <a:gd name="T27" fmla="*/ 2147483647 h 87"/>
                <a:gd name="T28" fmla="*/ 2147483647 w 28"/>
                <a:gd name="T29" fmla="*/ 2147483647 h 87"/>
                <a:gd name="T30" fmla="*/ 2147483647 w 28"/>
                <a:gd name="T31" fmla="*/ 2147483647 h 87"/>
                <a:gd name="T32" fmla="*/ 2147483647 w 28"/>
                <a:gd name="T33" fmla="*/ 2147483647 h 87"/>
                <a:gd name="T34" fmla="*/ 2147483647 w 28"/>
                <a:gd name="T35" fmla="*/ 2147483647 h 87"/>
                <a:gd name="T36" fmla="*/ 2147483647 w 28"/>
                <a:gd name="T37" fmla="*/ 2147483647 h 87"/>
                <a:gd name="T38" fmla="*/ 2147483647 w 28"/>
                <a:gd name="T39" fmla="*/ 2147483647 h 87"/>
                <a:gd name="T40" fmla="*/ 0 w 28"/>
                <a:gd name="T41" fmla="*/ 2147483647 h 87"/>
                <a:gd name="T42" fmla="*/ 2147483647 w 28"/>
                <a:gd name="T43" fmla="*/ 2147483647 h 87"/>
                <a:gd name="T44" fmla="*/ 2147483647 w 28"/>
                <a:gd name="T45" fmla="*/ 2147483647 h 87"/>
                <a:gd name="T46" fmla="*/ 2147483647 w 28"/>
                <a:gd name="T47" fmla="*/ 2147483647 h 87"/>
                <a:gd name="T48" fmla="*/ 2147483647 w 28"/>
                <a:gd name="T49" fmla="*/ 2147483647 h 87"/>
                <a:gd name="T50" fmla="*/ 2147483647 w 28"/>
                <a:gd name="T51" fmla="*/ 2147483647 h 87"/>
                <a:gd name="T52" fmla="*/ 0 w 28"/>
                <a:gd name="T53" fmla="*/ 2147483647 h 87"/>
                <a:gd name="T54" fmla="*/ 0 w 28"/>
                <a:gd name="T55" fmla="*/ 2147483647 h 87"/>
                <a:gd name="T56" fmla="*/ 2147483647 w 28"/>
                <a:gd name="T57" fmla="*/ 2147483647 h 87"/>
                <a:gd name="T58" fmla="*/ 2147483647 w 28"/>
                <a:gd name="T59" fmla="*/ 2147483647 h 87"/>
                <a:gd name="T60" fmla="*/ 2147483647 w 28"/>
                <a:gd name="T61" fmla="*/ 2147483647 h 87"/>
                <a:gd name="T62" fmla="*/ 2147483647 w 28"/>
                <a:gd name="T63" fmla="*/ 2147483647 h 87"/>
                <a:gd name="T64" fmla="*/ 2147483647 w 28"/>
                <a:gd name="T65" fmla="*/ 2147483647 h 87"/>
                <a:gd name="T66" fmla="*/ 2147483647 w 28"/>
                <a:gd name="T67" fmla="*/ 2147483647 h 87"/>
                <a:gd name="T68" fmla="*/ 2147483647 w 28"/>
                <a:gd name="T69" fmla="*/ 2147483647 h 87"/>
                <a:gd name="T70" fmla="*/ 2147483647 w 28"/>
                <a:gd name="T71" fmla="*/ 2147483647 h 87"/>
                <a:gd name="T72" fmla="*/ 2147483647 w 28"/>
                <a:gd name="T73" fmla="*/ 2147483647 h 87"/>
                <a:gd name="T74" fmla="*/ 2147483647 w 28"/>
                <a:gd name="T75" fmla="*/ 214748364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87"/>
                <a:gd name="T116" fmla="*/ 28 w 28"/>
                <a:gd name="T117" fmla="*/ 87 h 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87">
                  <a:moveTo>
                    <a:pt x="20" y="7"/>
                  </a:moveTo>
                  <a:cubicBezTo>
                    <a:pt x="20" y="9"/>
                    <a:pt x="19" y="11"/>
                    <a:pt x="18" y="12"/>
                  </a:cubicBezTo>
                  <a:cubicBezTo>
                    <a:pt x="17" y="14"/>
                    <a:pt x="16" y="14"/>
                    <a:pt x="14" y="14"/>
                  </a:cubicBezTo>
                  <a:cubicBezTo>
                    <a:pt x="13" y="14"/>
                    <a:pt x="11" y="14"/>
                    <a:pt x="10" y="12"/>
                  </a:cubicBezTo>
                  <a:cubicBezTo>
                    <a:pt x="9" y="11"/>
                    <a:pt x="8" y="9"/>
                    <a:pt x="8" y="7"/>
                  </a:cubicBezTo>
                  <a:cubicBezTo>
                    <a:pt x="8" y="5"/>
                    <a:pt x="9" y="3"/>
                    <a:pt x="10" y="2"/>
                  </a:cubicBezTo>
                  <a:cubicBezTo>
                    <a:pt x="11" y="1"/>
                    <a:pt x="13" y="0"/>
                    <a:pt x="14" y="0"/>
                  </a:cubicBezTo>
                  <a:cubicBezTo>
                    <a:pt x="16" y="0"/>
                    <a:pt x="17" y="1"/>
                    <a:pt x="18" y="2"/>
                  </a:cubicBezTo>
                  <a:cubicBezTo>
                    <a:pt x="19" y="3"/>
                    <a:pt x="20" y="5"/>
                    <a:pt x="20" y="7"/>
                  </a:cubicBezTo>
                  <a:moveTo>
                    <a:pt x="28" y="58"/>
                  </a:moveTo>
                  <a:lnTo>
                    <a:pt x="21" y="58"/>
                  </a:lnTo>
                  <a:lnTo>
                    <a:pt x="21" y="83"/>
                  </a:lnTo>
                  <a:cubicBezTo>
                    <a:pt x="21" y="86"/>
                    <a:pt x="20" y="87"/>
                    <a:pt x="18" y="87"/>
                  </a:cubicBezTo>
                  <a:cubicBezTo>
                    <a:pt x="16" y="87"/>
                    <a:pt x="15" y="86"/>
                    <a:pt x="15" y="83"/>
                  </a:cubicBezTo>
                  <a:lnTo>
                    <a:pt x="15" y="58"/>
                  </a:lnTo>
                  <a:lnTo>
                    <a:pt x="13" y="58"/>
                  </a:lnTo>
                  <a:lnTo>
                    <a:pt x="13" y="83"/>
                  </a:lnTo>
                  <a:cubicBezTo>
                    <a:pt x="13" y="86"/>
                    <a:pt x="12" y="87"/>
                    <a:pt x="10" y="87"/>
                  </a:cubicBezTo>
                  <a:cubicBezTo>
                    <a:pt x="8" y="87"/>
                    <a:pt x="7" y="86"/>
                    <a:pt x="7" y="83"/>
                  </a:cubicBezTo>
                  <a:lnTo>
                    <a:pt x="7" y="58"/>
                  </a:lnTo>
                  <a:lnTo>
                    <a:pt x="0" y="58"/>
                  </a:lnTo>
                  <a:lnTo>
                    <a:pt x="7" y="40"/>
                  </a:lnTo>
                  <a:lnTo>
                    <a:pt x="7" y="23"/>
                  </a:lnTo>
                  <a:lnTo>
                    <a:pt x="6" y="23"/>
                  </a:lnTo>
                  <a:lnTo>
                    <a:pt x="6" y="39"/>
                  </a:lnTo>
                  <a:cubicBezTo>
                    <a:pt x="6" y="41"/>
                    <a:pt x="5" y="42"/>
                    <a:pt x="3" y="42"/>
                  </a:cubicBezTo>
                  <a:cubicBezTo>
                    <a:pt x="1" y="42"/>
                    <a:pt x="0" y="41"/>
                    <a:pt x="0" y="39"/>
                  </a:cubicBezTo>
                  <a:lnTo>
                    <a:pt x="0" y="23"/>
                  </a:lnTo>
                  <a:cubicBezTo>
                    <a:pt x="0" y="18"/>
                    <a:pt x="3" y="15"/>
                    <a:pt x="7" y="15"/>
                  </a:cubicBezTo>
                  <a:lnTo>
                    <a:pt x="21" y="15"/>
                  </a:lnTo>
                  <a:cubicBezTo>
                    <a:pt x="26" y="15"/>
                    <a:pt x="28" y="18"/>
                    <a:pt x="28" y="23"/>
                  </a:cubicBezTo>
                  <a:lnTo>
                    <a:pt x="28" y="39"/>
                  </a:lnTo>
                  <a:cubicBezTo>
                    <a:pt x="28" y="41"/>
                    <a:pt x="27" y="42"/>
                    <a:pt x="25" y="42"/>
                  </a:cubicBezTo>
                  <a:cubicBezTo>
                    <a:pt x="24" y="42"/>
                    <a:pt x="23" y="41"/>
                    <a:pt x="23" y="39"/>
                  </a:cubicBezTo>
                  <a:lnTo>
                    <a:pt x="23" y="23"/>
                  </a:lnTo>
                  <a:lnTo>
                    <a:pt x="21" y="23"/>
                  </a:lnTo>
                  <a:lnTo>
                    <a:pt x="21" y="40"/>
                  </a:lnTo>
                  <a:lnTo>
                    <a:pt x="28" y="58"/>
                  </a:lnTo>
                </a:path>
              </a:pathLst>
            </a:custGeom>
            <a:solidFill>
              <a:srgbClr val="F48000"/>
            </a:solidFill>
            <a:ln w="0">
              <a:solidFill>
                <a:srgbClr val="25221E"/>
              </a:solidFill>
              <a:round/>
              <a:headEnd/>
              <a:tailEnd/>
            </a:ln>
          </p:spPr>
          <p:txBody>
            <a:bodyP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
          <p:nvSpPr>
            <p:cNvPr id="181548" name="Text Box 300"/>
            <p:cNvSpPr txBox="1">
              <a:spLocks noChangeAspect="1" noChangeArrowheads="1"/>
            </p:cNvSpPr>
            <p:nvPr/>
          </p:nvSpPr>
          <p:spPr bwMode="auto">
            <a:xfrm>
              <a:off x="3264" y="3407"/>
              <a:ext cx="1074" cy="171"/>
            </a:xfrm>
            <a:prstGeom prst="rect">
              <a:avLst/>
            </a:prstGeom>
            <a:noFill/>
            <a:ln w="9525">
              <a:noFill/>
              <a:miter lim="800000"/>
              <a:headEnd/>
              <a:tailEnd/>
            </a:ln>
            <a:effectLst>
              <a:outerShdw blurRad="63500" dist="17961" dir="2700000" algn="ctr" rotWithShape="0">
                <a:srgbClr val="000000">
                  <a:alpha val="74997"/>
                </a:srgbClr>
              </a:outerShdw>
            </a:effec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fontAlgn="base">
                <a:lnSpc>
                  <a:spcPct val="80000"/>
                </a:lnSpc>
                <a:spcBef>
                  <a:spcPct val="50000"/>
                </a:spcBef>
                <a:spcAft>
                  <a:spcPct val="0"/>
                </a:spcAft>
              </a:pPr>
              <a:r>
                <a:rPr kumimoji="1" lang="en-US" sz="1400" b="1" dirty="0">
                  <a:solidFill>
                    <a:srgbClr val="000000"/>
                  </a:solidFill>
                </a:rPr>
                <a:t>Parent/Guardian</a:t>
              </a:r>
              <a:endParaRPr kumimoji="1" lang="en-US" sz="2400" u="sng" dirty="0">
                <a:solidFill>
                  <a:srgbClr val="000000"/>
                </a:solidFill>
                <a:latin typeface="Kabel Ult BT"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Framing your role </a:t>
            </a:r>
          </a:p>
        </p:txBody>
      </p:sp>
      <p:sp>
        <p:nvSpPr>
          <p:cNvPr id="3" name="Content Placeholder 2"/>
          <p:cNvSpPr>
            <a:spLocks noGrp="1"/>
          </p:cNvSpPr>
          <p:nvPr>
            <p:ph idx="1"/>
          </p:nvPr>
        </p:nvSpPr>
        <p:spPr/>
        <p:txBody>
          <a:bodyPr/>
          <a:lstStyle/>
          <a:p>
            <a:r>
              <a:rPr lang="en-US" sz="6600" dirty="0"/>
              <a:t>What is your role in a career pathways system?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431800"/>
            <a:ext cx="9855201" cy="1143000"/>
          </a:xfrm>
        </p:spPr>
        <p:txBody>
          <a:bodyPr>
            <a:normAutofit fontScale="90000"/>
          </a:bodyPr>
          <a:lstStyle/>
          <a:p>
            <a:pPr lvl="0"/>
            <a:r>
              <a:rPr lang="en-US" dirty="0"/>
              <a:t>Counselors as Facilitators: </a:t>
            </a:r>
            <a:br>
              <a:rPr lang="en-US" dirty="0"/>
            </a:br>
            <a:r>
              <a:rPr lang="en-US" dirty="0"/>
              <a:t>Work to Engage Other Partners</a:t>
            </a:r>
          </a:p>
        </p:txBody>
      </p:sp>
      <p:sp>
        <p:nvSpPr>
          <p:cNvPr id="3" name="Content Placeholder 2"/>
          <p:cNvSpPr>
            <a:spLocks noGrp="1"/>
          </p:cNvSpPr>
          <p:nvPr>
            <p:ph sz="half" idx="1"/>
          </p:nvPr>
        </p:nvSpPr>
        <p:spPr>
          <a:xfrm>
            <a:off x="406400" y="1828801"/>
            <a:ext cx="5588000" cy="4297363"/>
          </a:xfrm>
        </p:spPr>
        <p:txBody>
          <a:bodyPr>
            <a:normAutofit/>
          </a:bodyPr>
          <a:lstStyle/>
          <a:p>
            <a:r>
              <a:rPr lang="en-US" sz="3200" dirty="0">
                <a:solidFill>
                  <a:schemeClr val="tx2"/>
                </a:solidFill>
              </a:rPr>
              <a:t>Career &amp; Technical Education Educators</a:t>
            </a:r>
          </a:p>
          <a:p>
            <a:r>
              <a:rPr lang="en-US" sz="3200" dirty="0">
                <a:solidFill>
                  <a:schemeClr val="tx2"/>
                </a:solidFill>
              </a:rPr>
              <a:t>Adult Education Educators</a:t>
            </a:r>
          </a:p>
          <a:p>
            <a:r>
              <a:rPr lang="en-US" sz="3200" dirty="0">
                <a:solidFill>
                  <a:schemeClr val="tx2"/>
                </a:solidFill>
              </a:rPr>
              <a:t>Post-secondary Educators</a:t>
            </a:r>
          </a:p>
          <a:p>
            <a:r>
              <a:rPr lang="en-US" sz="3200" dirty="0">
                <a:solidFill>
                  <a:schemeClr val="tx2"/>
                </a:solidFill>
              </a:rPr>
              <a:t>Administrators</a:t>
            </a:r>
          </a:p>
          <a:p>
            <a:r>
              <a:rPr lang="en-US" sz="3200" dirty="0">
                <a:solidFill>
                  <a:schemeClr val="tx2"/>
                </a:solidFill>
              </a:rPr>
              <a:t>Career Navigators</a:t>
            </a:r>
          </a:p>
          <a:p>
            <a:endParaRPr lang="en-US" sz="3200" dirty="0">
              <a:solidFill>
                <a:schemeClr val="tx2"/>
              </a:solidFill>
            </a:endParaRPr>
          </a:p>
        </p:txBody>
      </p:sp>
      <p:sp>
        <p:nvSpPr>
          <p:cNvPr id="4" name="Content Placeholder 3"/>
          <p:cNvSpPr>
            <a:spLocks noGrp="1"/>
          </p:cNvSpPr>
          <p:nvPr>
            <p:ph sz="half" idx="2"/>
          </p:nvPr>
        </p:nvSpPr>
        <p:spPr>
          <a:xfrm>
            <a:off x="6197600" y="1828801"/>
            <a:ext cx="5384800" cy="4297363"/>
          </a:xfrm>
        </p:spPr>
        <p:txBody>
          <a:bodyPr>
            <a:normAutofit/>
          </a:bodyPr>
          <a:lstStyle/>
          <a:p>
            <a:r>
              <a:rPr lang="en-US" sz="3200" dirty="0">
                <a:solidFill>
                  <a:schemeClr val="tx2"/>
                </a:solidFill>
              </a:rPr>
              <a:t>Business/Industry partners </a:t>
            </a:r>
            <a:r>
              <a:rPr lang="en-US" sz="2000" i="1" dirty="0">
                <a:solidFill>
                  <a:schemeClr val="tx2"/>
                </a:solidFill>
              </a:rPr>
              <a:t>(advisory boards)</a:t>
            </a:r>
            <a:endParaRPr lang="en-US" sz="3200" i="1" dirty="0">
              <a:solidFill>
                <a:schemeClr val="tx2"/>
              </a:solidFill>
            </a:endParaRPr>
          </a:p>
          <a:p>
            <a:r>
              <a:rPr lang="en-US" sz="3200" dirty="0">
                <a:solidFill>
                  <a:schemeClr val="tx2"/>
                </a:solidFill>
              </a:rPr>
              <a:t>Parents &amp; students</a:t>
            </a:r>
          </a:p>
          <a:p>
            <a:r>
              <a:rPr lang="en-US" sz="3200" dirty="0">
                <a:solidFill>
                  <a:schemeClr val="tx2"/>
                </a:solidFill>
              </a:rPr>
              <a:t>Workforce boards &amp; chambers of commerce</a:t>
            </a:r>
          </a:p>
          <a:p>
            <a:r>
              <a:rPr lang="en-US" sz="3200" dirty="0">
                <a:solidFill>
                  <a:schemeClr val="tx2"/>
                </a:solidFill>
              </a:rPr>
              <a:t>Military</a:t>
            </a:r>
          </a:p>
          <a:p>
            <a:r>
              <a:rPr lang="en-US" sz="3200" dirty="0">
                <a:solidFill>
                  <a:schemeClr val="tx2"/>
                </a:solidFill>
              </a:rPr>
              <a:t>Community Partners</a:t>
            </a:r>
            <a:br>
              <a:rPr lang="en-US" sz="3200" dirty="0"/>
            </a:br>
            <a:endParaRPr lang="en-US" sz="3200" dirty="0"/>
          </a:p>
          <a:p>
            <a:endParaRPr lang="en-US" sz="3200" dirty="0"/>
          </a:p>
        </p:txBody>
      </p:sp>
    </p:spTree>
    <p:extLst>
      <p:ext uri="{BB962C8B-B14F-4D97-AF65-F5344CB8AC3E}">
        <p14:creationId xmlns:p14="http://schemas.microsoft.com/office/powerpoint/2010/main" val="747720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idx="1"/>
          </p:nvPr>
        </p:nvSpPr>
        <p:spPr>
          <a:xfrm>
            <a:off x="508000" y="1371600"/>
            <a:ext cx="6096000" cy="5181600"/>
          </a:xfrm>
          <a:solidFill>
            <a:schemeClr val="tx1"/>
          </a:solidFill>
          <a:ln w="50800">
            <a:solidFill>
              <a:schemeClr val="bg1"/>
            </a:solidFill>
            <a:miter lim="800000"/>
            <a:headEnd/>
            <a:tailEnd/>
          </a:ln>
        </p:spPr>
        <p:txBody>
          <a:bodyPr/>
          <a:lstStyle/>
          <a:p>
            <a:pPr eaLnBrk="1" hangingPunct="1">
              <a:spcBef>
                <a:spcPct val="50000"/>
              </a:spcBef>
              <a:buFontTx/>
              <a:buNone/>
            </a:pPr>
            <a:r>
              <a:rPr lang="en-US" b="1" dirty="0">
                <a:solidFill>
                  <a:schemeClr val="bg1"/>
                </a:solidFill>
                <a:latin typeface="Calisto MT" charset="0"/>
                <a:ea typeface="ＭＳ Ｐゴシック" charset="0"/>
                <a:cs typeface="ＭＳ Ｐゴシック" charset="0"/>
              </a:rPr>
              <a:t>Explain/promote Career Pathway Programs to . . .</a:t>
            </a:r>
          </a:p>
          <a:p>
            <a:pPr eaLnBrk="1" hangingPunct="1">
              <a:spcBef>
                <a:spcPct val="50000"/>
              </a:spcBef>
              <a:buFontTx/>
              <a:buNone/>
            </a:pPr>
            <a:endParaRPr lang="en-US" b="1" dirty="0">
              <a:solidFill>
                <a:schemeClr val="bg1"/>
              </a:solidFill>
              <a:latin typeface="Calisto MT" charset="0"/>
              <a:ea typeface="ＭＳ Ｐゴシック" charset="0"/>
              <a:cs typeface="ＭＳ Ｐゴシック" charset="0"/>
            </a:endParaRP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Students</a:t>
            </a: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Parents</a:t>
            </a: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ALL Educators</a:t>
            </a: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ALL Administrators</a:t>
            </a: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Boards &amp; Governing Entities</a:t>
            </a:r>
          </a:p>
          <a:p>
            <a:pPr lvl="1" eaLnBrk="1" hangingPunct="1">
              <a:lnSpc>
                <a:spcPct val="90000"/>
              </a:lnSpc>
              <a:spcBef>
                <a:spcPct val="50000"/>
              </a:spcBef>
              <a:buClr>
                <a:srgbClr val="FFFF00"/>
              </a:buClr>
              <a:buFont typeface="Wingdings" charset="0"/>
              <a:buChar char="Ø"/>
            </a:pPr>
            <a:r>
              <a:rPr lang="en-US" b="1" dirty="0">
                <a:solidFill>
                  <a:schemeClr val="bg1"/>
                </a:solidFill>
                <a:latin typeface="Calisto MT" charset="0"/>
                <a:ea typeface="ＭＳ Ｐゴシック" charset="0"/>
              </a:rPr>
              <a:t>Business/Industry</a:t>
            </a:r>
            <a:endParaRPr lang="en-US" b="1" dirty="0">
              <a:latin typeface="Calisto MT" charset="0"/>
              <a:ea typeface="ＭＳ Ｐゴシック" charset="0"/>
            </a:endParaRPr>
          </a:p>
        </p:txBody>
      </p:sp>
      <p:sp>
        <p:nvSpPr>
          <p:cNvPr id="159749" name="TextBox 5"/>
          <p:cNvSpPr txBox="1">
            <a:spLocks noChangeArrowheads="1"/>
          </p:cNvSpPr>
          <p:nvPr/>
        </p:nvSpPr>
        <p:spPr bwMode="auto">
          <a:xfrm>
            <a:off x="508000" y="304801"/>
            <a:ext cx="54173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3600" b="1" dirty="0">
                <a:solidFill>
                  <a:srgbClr val="FF0000"/>
                </a:solidFill>
              </a:rPr>
              <a:t>Communication is KEY!</a:t>
            </a:r>
          </a:p>
        </p:txBody>
      </p:sp>
      <p:pic>
        <p:nvPicPr>
          <p:cNvPr id="15975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0297" y="686415"/>
            <a:ext cx="36068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idx="1"/>
          </p:nvPr>
        </p:nvSpPr>
        <p:spPr>
          <a:xfrm>
            <a:off x="6110941" y="2078318"/>
            <a:ext cx="5588000" cy="4648200"/>
          </a:xfrm>
          <a:ln w="50800">
            <a:solidFill>
              <a:schemeClr val="folHlink"/>
            </a:solidFill>
            <a:miter lim="800000"/>
            <a:headEnd/>
            <a:tailEnd/>
          </a:ln>
        </p:spPr>
        <p:txBody>
          <a:bodyPr/>
          <a:lstStyle/>
          <a:p>
            <a:pPr eaLnBrk="1" hangingPunct="1">
              <a:lnSpc>
                <a:spcPct val="80000"/>
              </a:lnSpc>
            </a:pPr>
            <a:endParaRPr lang="en-US" sz="2000" dirty="0">
              <a:solidFill>
                <a:srgbClr val="0000FF"/>
              </a:solidFill>
              <a:latin typeface="Arial Black" charset="0"/>
              <a:ea typeface="ＭＳ Ｐゴシック" charset="0"/>
              <a:cs typeface="ＭＳ Ｐゴシック" charset="0"/>
            </a:endParaRPr>
          </a:p>
          <a:p>
            <a:pPr eaLnBrk="1" hangingPunct="1">
              <a:lnSpc>
                <a:spcPct val="80000"/>
              </a:lnSpc>
            </a:pPr>
            <a:endParaRPr lang="en-US" dirty="0">
              <a:solidFill>
                <a:srgbClr val="0000FF"/>
              </a:solidFill>
              <a:latin typeface="Arial Black" charset="0"/>
              <a:ea typeface="ＭＳ Ｐゴシック" charset="0"/>
              <a:cs typeface="ＭＳ Ｐゴシック" charset="0"/>
            </a:endParaRPr>
          </a:p>
          <a:p>
            <a:pPr eaLnBrk="1" hangingPunct="1">
              <a:lnSpc>
                <a:spcPct val="80000"/>
              </a:lnSpc>
            </a:pPr>
            <a:r>
              <a:rPr lang="en-US" sz="2000" dirty="0">
                <a:solidFill>
                  <a:srgbClr val="0000FF"/>
                </a:solidFill>
                <a:latin typeface="Arial Black" charset="0"/>
                <a:ea typeface="ＭＳ Ｐゴシック" charset="0"/>
                <a:cs typeface="ＭＳ Ｐゴシック" charset="0"/>
              </a:rPr>
              <a:t>Labor Marketing Information (LMI)</a:t>
            </a:r>
          </a:p>
          <a:p>
            <a:pPr lvl="1" eaLnBrk="1" hangingPunct="1">
              <a:lnSpc>
                <a:spcPct val="80000"/>
              </a:lnSpc>
              <a:buClr>
                <a:srgbClr val="FF0000"/>
              </a:buClr>
            </a:pPr>
            <a:r>
              <a:rPr lang="en-US" sz="2000" b="1" dirty="0">
                <a:latin typeface="Calisto MT" charset="0"/>
                <a:ea typeface="ＭＳ Ｐゴシック" charset="0"/>
              </a:rPr>
              <a:t>Bureau of Labor Statistics – Federal</a:t>
            </a:r>
          </a:p>
          <a:p>
            <a:pPr lvl="1" eaLnBrk="1" hangingPunct="1">
              <a:lnSpc>
                <a:spcPct val="80000"/>
              </a:lnSpc>
              <a:buClr>
                <a:srgbClr val="FF0000"/>
              </a:buClr>
            </a:pPr>
            <a:r>
              <a:rPr lang="en-US" sz="2000" b="1" dirty="0">
                <a:latin typeface="Calisto MT" charset="0"/>
                <a:ea typeface="ＭＳ Ｐゴシック" charset="0"/>
              </a:rPr>
              <a:t>State Departments of Labor</a:t>
            </a:r>
          </a:p>
          <a:p>
            <a:pPr eaLnBrk="1" hangingPunct="1">
              <a:lnSpc>
                <a:spcPct val="80000"/>
              </a:lnSpc>
            </a:pPr>
            <a:r>
              <a:rPr lang="en-US" sz="2000" b="1" dirty="0">
                <a:solidFill>
                  <a:srgbClr val="0000FF"/>
                </a:solidFill>
                <a:latin typeface="Arial Black" charset="0"/>
                <a:ea typeface="ＭＳ Ｐゴシック" charset="0"/>
                <a:cs typeface="ＭＳ Ｐゴシック" charset="0"/>
              </a:rPr>
              <a:t>Education, Skills, and Wages</a:t>
            </a:r>
          </a:p>
          <a:p>
            <a:pPr lvl="1" eaLnBrk="1" hangingPunct="1">
              <a:lnSpc>
                <a:spcPct val="80000"/>
              </a:lnSpc>
              <a:buClr>
                <a:srgbClr val="FF0000"/>
              </a:buClr>
            </a:pPr>
            <a:r>
              <a:rPr lang="en-US" sz="2000" b="1" dirty="0">
                <a:latin typeface="Calisto MT" charset="0"/>
                <a:ea typeface="ＭＳ Ｐゴシック" charset="0"/>
              </a:rPr>
              <a:t>Bureau of Labor Statistics </a:t>
            </a:r>
            <a:r>
              <a:rPr lang="en-US" sz="2000" b="1" dirty="0">
                <a:solidFill>
                  <a:srgbClr val="FF0000"/>
                </a:solidFill>
                <a:latin typeface="Calisto MT" charset="0"/>
                <a:ea typeface="ＭＳ Ｐゴシック" charset="0"/>
                <a:hlinkClick r:id="rId3"/>
              </a:rPr>
              <a:t>www.bls.gov/oes</a:t>
            </a:r>
            <a:endParaRPr lang="en-US" sz="2000" b="1" dirty="0">
              <a:solidFill>
                <a:srgbClr val="FF0000"/>
              </a:solidFill>
              <a:latin typeface="Calisto MT" charset="0"/>
              <a:ea typeface="ＭＳ Ｐゴシック" charset="0"/>
            </a:endParaRPr>
          </a:p>
          <a:p>
            <a:pPr lvl="1" eaLnBrk="1" hangingPunct="1">
              <a:lnSpc>
                <a:spcPct val="80000"/>
              </a:lnSpc>
              <a:buClr>
                <a:srgbClr val="FF0000"/>
              </a:buClr>
            </a:pPr>
            <a:r>
              <a:rPr lang="en-US" sz="2000" b="1" dirty="0">
                <a:latin typeface="Calisto MT" charset="0"/>
                <a:ea typeface="ＭＳ Ｐゴシック" charset="0"/>
              </a:rPr>
              <a:t>O</a:t>
            </a:r>
            <a:r>
              <a:rPr lang="ja-JP" altLang="en-US" sz="2000" b="1" dirty="0">
                <a:latin typeface="Calisto MT" charset="0"/>
                <a:ea typeface="ＭＳ Ｐゴシック" charset="0"/>
              </a:rPr>
              <a:t>’</a:t>
            </a:r>
            <a:r>
              <a:rPr lang="en-US" sz="2000" b="1" dirty="0">
                <a:latin typeface="Calisto MT" charset="0"/>
                <a:ea typeface="ＭＳ Ｐゴシック" charset="0"/>
              </a:rPr>
              <a:t>NET  </a:t>
            </a:r>
            <a:r>
              <a:rPr lang="en-US" sz="2000" b="1" dirty="0">
                <a:solidFill>
                  <a:srgbClr val="FF0000"/>
                </a:solidFill>
                <a:latin typeface="Calisto MT" charset="0"/>
                <a:ea typeface="ＭＳ Ｐゴシック" charset="0"/>
                <a:hlinkClick r:id="rId4"/>
              </a:rPr>
              <a:t>www.onetcenter.org</a:t>
            </a:r>
            <a:endParaRPr lang="en-US" sz="2000" b="1" dirty="0">
              <a:solidFill>
                <a:srgbClr val="FF0000"/>
              </a:solidFill>
              <a:latin typeface="Calisto MT" charset="0"/>
              <a:ea typeface="ＭＳ Ｐゴシック" charset="0"/>
            </a:endParaRPr>
          </a:p>
          <a:p>
            <a:pPr lvl="1" eaLnBrk="1" hangingPunct="1">
              <a:lnSpc>
                <a:spcPct val="80000"/>
              </a:lnSpc>
              <a:buClr>
                <a:srgbClr val="FF0000"/>
              </a:buClr>
            </a:pPr>
            <a:r>
              <a:rPr lang="en-US" sz="2000" b="1" dirty="0">
                <a:latin typeface="Calisto MT" charset="0"/>
                <a:ea typeface="ＭＳ Ｐゴシック" charset="0"/>
              </a:rPr>
              <a:t>Occupational Outlook Handbook</a:t>
            </a:r>
          </a:p>
        </p:txBody>
      </p:sp>
      <p:sp>
        <p:nvSpPr>
          <p:cNvPr id="16179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hangingPunct="1"/>
            <a:fld id="{C1F6FFAD-6504-4D4B-AA9E-12813D54EA46}" type="slidenum">
              <a:rPr lang="en-US" sz="1400">
                <a:solidFill>
                  <a:srgbClr val="595959"/>
                </a:solidFill>
              </a:rPr>
              <a:pPr eaLnBrk="1" hangingPunct="1"/>
              <a:t>16</a:t>
            </a:fld>
            <a:endParaRPr lang="en-US" sz="1400" dirty="0">
              <a:solidFill>
                <a:srgbClr val="595959"/>
              </a:solidFill>
            </a:endParaRPr>
          </a:p>
        </p:txBody>
      </p:sp>
      <p:sp>
        <p:nvSpPr>
          <p:cNvPr id="161796" name="TextBox 4"/>
          <p:cNvSpPr txBox="1">
            <a:spLocks noChangeArrowheads="1"/>
          </p:cNvSpPr>
          <p:nvPr/>
        </p:nvSpPr>
        <p:spPr bwMode="auto">
          <a:xfrm>
            <a:off x="1422401" y="304800"/>
            <a:ext cx="73702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3600" dirty="0">
                <a:solidFill>
                  <a:prstClr val="black"/>
                </a:solidFill>
              </a:rPr>
              <a:t>What Stakeholders Should Know &amp; </a:t>
            </a:r>
          </a:p>
          <a:p>
            <a:pPr eaLnBrk="1" fontAlgn="base" hangingPunct="1">
              <a:spcBef>
                <a:spcPct val="0"/>
              </a:spcBef>
              <a:spcAft>
                <a:spcPct val="0"/>
              </a:spcAft>
            </a:pPr>
            <a:r>
              <a:rPr lang="en-US" sz="3600" dirty="0">
                <a:solidFill>
                  <a:prstClr val="black"/>
                </a:solidFill>
              </a:rPr>
              <a:t>Communicate About the Workforce</a:t>
            </a:r>
          </a:p>
        </p:txBody>
      </p:sp>
      <p:pic>
        <p:nvPicPr>
          <p:cNvPr id="16179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5376333"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5"/>
          <p:cNvPicPr>
            <a:picLocks noChangeAspect="1" noChangeArrowheads="1"/>
          </p:cNvPicPr>
          <p:nvPr/>
        </p:nvPicPr>
        <p:blipFill>
          <a:blip r:embed="rId3">
            <a:extLst>
              <a:ext uri="{28A0092B-C50C-407E-A947-70E740481C1C}">
                <a14:useLocalDpi xmlns:a14="http://schemas.microsoft.com/office/drawing/2010/main" val="0"/>
              </a:ext>
            </a:extLst>
          </a:blip>
          <a:srcRect l="14174" t="39360" r="2670" b="12398"/>
          <a:stretch>
            <a:fillRect/>
          </a:stretch>
        </p:blipFill>
        <p:spPr bwMode="auto">
          <a:xfrm>
            <a:off x="508000" y="1447800"/>
            <a:ext cx="11277600" cy="4721225"/>
          </a:xfrm>
          <a:prstGeom prst="rect">
            <a:avLst/>
          </a:prstGeom>
          <a:noFill/>
          <a:ln w="508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603" name="Picture 6"/>
          <p:cNvPicPr>
            <a:picLocks noChangeAspect="1" noChangeArrowheads="1"/>
          </p:cNvPicPr>
          <p:nvPr/>
        </p:nvPicPr>
        <p:blipFill>
          <a:blip r:embed="rId3">
            <a:extLst>
              <a:ext uri="{28A0092B-C50C-407E-A947-70E740481C1C}">
                <a14:useLocalDpi xmlns:a14="http://schemas.microsoft.com/office/drawing/2010/main" val="0"/>
              </a:ext>
            </a:extLst>
          </a:blip>
          <a:srcRect l="50443" t="92723" r="7974"/>
          <a:stretch>
            <a:fillRect/>
          </a:stretch>
        </p:blipFill>
        <p:spPr bwMode="auto">
          <a:xfrm>
            <a:off x="2133600" y="6324600"/>
            <a:ext cx="965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04" name="Picture 7"/>
          <p:cNvPicPr>
            <a:picLocks noChangeAspect="1" noChangeArrowheads="1"/>
          </p:cNvPicPr>
          <p:nvPr/>
        </p:nvPicPr>
        <p:blipFill>
          <a:blip r:embed="rId3">
            <a:extLst>
              <a:ext uri="{28A0092B-C50C-407E-A947-70E740481C1C}">
                <a14:useLocalDpi xmlns:a14="http://schemas.microsoft.com/office/drawing/2010/main" val="0"/>
              </a:ext>
            </a:extLst>
          </a:blip>
          <a:srcRect r="1781" b="89839"/>
          <a:stretch>
            <a:fillRect/>
          </a:stretch>
        </p:blipFill>
        <p:spPr bwMode="auto">
          <a:xfrm>
            <a:off x="508001" y="381000"/>
            <a:ext cx="11275484" cy="609600"/>
          </a:xfrm>
          <a:prstGeom prst="rect">
            <a:avLst/>
          </a:prstGeom>
          <a:noFill/>
          <a:ln w="635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153605" name="Text Box 8"/>
          <p:cNvSpPr txBox="1">
            <a:spLocks noChangeArrowheads="1"/>
          </p:cNvSpPr>
          <p:nvPr/>
        </p:nvSpPr>
        <p:spPr bwMode="auto">
          <a:xfrm>
            <a:off x="1277766" y="1760538"/>
            <a:ext cx="3388067" cy="584776"/>
          </a:xfrm>
          <a:prstGeom prst="rect">
            <a:avLst/>
          </a:prstGeom>
          <a:solidFill>
            <a:schemeClr val="bg1"/>
          </a:solidFill>
          <a:ln w="31750">
            <a:solidFill>
              <a:srgbClr val="00FF00"/>
            </a:solidFill>
            <a:miter lim="800000"/>
            <a:headEnd/>
            <a:tailEnd/>
          </a:ln>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600" b="1" dirty="0">
                <a:solidFill>
                  <a:srgbClr val="000000"/>
                </a:solidFill>
              </a:rPr>
              <a:t>Who is </a:t>
            </a:r>
            <a:r>
              <a:rPr lang="en-US" sz="1600" dirty="0">
                <a:solidFill>
                  <a:srgbClr val="FF0000"/>
                </a:solidFill>
                <a:latin typeface="Arial Black" charset="0"/>
              </a:rPr>
              <a:t>MOST</a:t>
            </a:r>
            <a:r>
              <a:rPr lang="en-US" sz="1600" b="1" dirty="0">
                <a:solidFill>
                  <a:srgbClr val="000000"/>
                </a:solidFill>
              </a:rPr>
              <a:t> responsible for</a:t>
            </a:r>
          </a:p>
          <a:p>
            <a:pPr algn="ctr" eaLnBrk="1" fontAlgn="base" hangingPunct="1">
              <a:spcBef>
                <a:spcPct val="0"/>
              </a:spcBef>
              <a:spcAft>
                <a:spcPct val="0"/>
              </a:spcAft>
            </a:pPr>
            <a:r>
              <a:rPr lang="en-US" sz="1600" b="1" dirty="0">
                <a:solidFill>
                  <a:srgbClr val="000000"/>
                </a:solidFill>
              </a:rPr>
              <a:t>building a college going culture</a:t>
            </a:r>
            <a:r>
              <a:rPr lang="en-US" sz="1600" dirty="0">
                <a:solidFill>
                  <a:srgbClr val="000000"/>
                </a:solidFill>
              </a:rPr>
              <a:t>?</a:t>
            </a:r>
          </a:p>
        </p:txBody>
      </p:sp>
      <p:sp>
        <p:nvSpPr>
          <p:cNvPr id="153606" name="Text Box 9"/>
          <p:cNvSpPr txBox="1">
            <a:spLocks noChangeArrowheads="1"/>
          </p:cNvSpPr>
          <p:nvPr/>
        </p:nvSpPr>
        <p:spPr bwMode="auto">
          <a:xfrm>
            <a:off x="5486400" y="1752601"/>
            <a:ext cx="6299200" cy="1477328"/>
          </a:xfrm>
          <a:prstGeom prst="rect">
            <a:avLst/>
          </a:prstGeom>
          <a:solidFill>
            <a:schemeClr val="bg1"/>
          </a:solidFill>
          <a:ln w="31750">
            <a:solidFill>
              <a:srgbClr val="00FF00"/>
            </a:solidFill>
            <a:miter lim="800000"/>
            <a:headEnd/>
            <a:tailEnd/>
          </a:ln>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500" b="1" dirty="0">
                <a:solidFill>
                  <a:srgbClr val="000000"/>
                </a:solidFill>
              </a:rPr>
              <a:t>Parents:  How knowledgeable would you say you are about the source of information &amp; counsel </a:t>
            </a:r>
          </a:p>
          <a:p>
            <a:pPr algn="ctr" eaLnBrk="1" fontAlgn="base" hangingPunct="1">
              <a:spcBef>
                <a:spcPct val="0"/>
              </a:spcBef>
              <a:spcAft>
                <a:spcPct val="0"/>
              </a:spcAft>
            </a:pPr>
            <a:r>
              <a:rPr lang="en-US" sz="1500" b="1" dirty="0">
                <a:solidFill>
                  <a:srgbClr val="000000"/>
                </a:solidFill>
              </a:rPr>
              <a:t>on college education, such as admissions information, scholarships, &amp; grants, etc.?</a:t>
            </a:r>
          </a:p>
          <a:p>
            <a:pPr algn="ctr" eaLnBrk="1" fontAlgn="base" hangingPunct="1">
              <a:spcBef>
                <a:spcPct val="0"/>
              </a:spcBef>
              <a:spcAft>
                <a:spcPct val="0"/>
              </a:spcAft>
            </a:pPr>
            <a:endParaRPr lang="en-US" sz="1500" b="1" dirty="0">
              <a:solidFill>
                <a:srgbClr val="000000"/>
              </a:solidFill>
            </a:endParaRPr>
          </a:p>
          <a:p>
            <a:pPr algn="ctr" eaLnBrk="1" fontAlgn="base" hangingPunct="1">
              <a:spcBef>
                <a:spcPct val="0"/>
              </a:spcBef>
              <a:spcAft>
                <a:spcPct val="0"/>
              </a:spcAft>
            </a:pPr>
            <a:r>
              <a:rPr lang="en-US" sz="1500" dirty="0">
                <a:solidFill>
                  <a:srgbClr val="FF0000"/>
                </a:solidFill>
                <a:latin typeface="Arial Black" charset="0"/>
              </a:rPr>
              <a:t>74% of parents – NOT VERY KNOWLEDGEABLE</a:t>
            </a:r>
            <a:endParaRPr lang="en-US" sz="800" dirty="0">
              <a:solidFill>
                <a:srgbClr val="000000"/>
              </a:solidFill>
              <a:latin typeface="Arial Black" charset="0"/>
            </a:endParaRPr>
          </a:p>
        </p:txBody>
      </p:sp>
      <p:sp>
        <p:nvSpPr>
          <p:cNvPr id="153607" name="Oval 10"/>
          <p:cNvSpPr>
            <a:spLocks noChangeArrowheads="1"/>
          </p:cNvSpPr>
          <p:nvPr/>
        </p:nvSpPr>
        <p:spPr bwMode="auto">
          <a:xfrm>
            <a:off x="1320800" y="5181600"/>
            <a:ext cx="1117600" cy="3810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800" dirty="0">
              <a:solidFill>
                <a:srgbClr val="000000"/>
              </a:solidFill>
              <a:latin typeface="Arial" charset="0"/>
              <a:ea typeface="ＭＳ Ｐゴシック" charset="0"/>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274638"/>
            <a:ext cx="10972800" cy="715962"/>
          </a:xfrm>
        </p:spPr>
        <p:txBody>
          <a:bodyPr anchor="b"/>
          <a:lstStyle/>
          <a:p>
            <a:pPr eaLnBrk="1" hangingPunct="1"/>
            <a:r>
              <a:rPr lang="en-US" sz="4000" dirty="0">
                <a:solidFill>
                  <a:schemeClr val="tx1"/>
                </a:solidFill>
                <a:latin typeface="Arial Black" charset="0"/>
                <a:ea typeface="ＭＳ Ｐゴシック" charset="0"/>
                <a:cs typeface="ＭＳ Ｐゴシック" charset="0"/>
              </a:rPr>
              <a:t>Need for Career Planning</a:t>
            </a:r>
          </a:p>
        </p:txBody>
      </p:sp>
      <p:sp>
        <p:nvSpPr>
          <p:cNvPr id="148483" name="Rectangle 3"/>
          <p:cNvSpPr>
            <a:spLocks noGrp="1" noChangeArrowheads="1"/>
          </p:cNvSpPr>
          <p:nvPr>
            <p:ph type="body" idx="4294967295"/>
          </p:nvPr>
        </p:nvSpPr>
        <p:spPr>
          <a:xfrm>
            <a:off x="6197600" y="1143000"/>
            <a:ext cx="5994400" cy="5181600"/>
          </a:xfrm>
          <a:solidFill>
            <a:schemeClr val="bg1"/>
          </a:solidFill>
          <a:ln w="76200" cap="flat">
            <a:solidFill>
              <a:schemeClr val="bg1"/>
            </a:solidFill>
            <a:prstDash val="sysDot"/>
            <a:miter lim="800000"/>
            <a:headEnd/>
            <a:tailEnd/>
          </a:ln>
        </p:spPr>
        <p:txBody>
          <a:bodyPr/>
          <a:lstStyle/>
          <a:p>
            <a:pPr marL="447675" indent="-447675" eaLnBrk="1" hangingPunct="1">
              <a:lnSpc>
                <a:spcPct val="90000"/>
              </a:lnSpc>
              <a:spcBef>
                <a:spcPct val="55000"/>
              </a:spcBef>
              <a:buFont typeface="Wingdings" charset="0"/>
              <a:buNone/>
            </a:pPr>
            <a:endParaRPr lang="en-US" b="1" dirty="0">
              <a:latin typeface="Calisto MT" charset="0"/>
              <a:ea typeface="ＭＳ Ｐゴシック" charset="0"/>
              <a:cs typeface="ＭＳ Ｐゴシック" charset="0"/>
            </a:endParaRPr>
          </a:p>
          <a:p>
            <a:pPr marL="447675" indent="-447675" eaLnBrk="1" hangingPunct="1">
              <a:lnSpc>
                <a:spcPct val="90000"/>
              </a:lnSpc>
              <a:spcBef>
                <a:spcPct val="55000"/>
              </a:spcBef>
            </a:pPr>
            <a:r>
              <a:rPr lang="en-US" b="1" dirty="0">
                <a:latin typeface="Calisto MT" charset="0"/>
                <a:ea typeface="ＭＳ Ｐゴシック" charset="0"/>
                <a:cs typeface="ＭＳ Ｐゴシック" charset="0"/>
              </a:rPr>
              <a:t>ONLY 32% of people planned and chose their job </a:t>
            </a:r>
          </a:p>
          <a:p>
            <a:pPr marL="447675" indent="-447675" eaLnBrk="1" hangingPunct="1">
              <a:lnSpc>
                <a:spcPct val="90000"/>
              </a:lnSpc>
              <a:spcBef>
                <a:spcPct val="55000"/>
              </a:spcBef>
            </a:pPr>
            <a:r>
              <a:rPr lang="en-US" b="1" dirty="0">
                <a:latin typeface="Calisto MT" charset="0"/>
                <a:ea typeface="ＭＳ Ｐゴシック" charset="0"/>
                <a:cs typeface="ＭＳ Ｐゴシック" charset="0"/>
              </a:rPr>
              <a:t>With planning comes opportunity, but FAR TOO MANY people do NOT understand or implement a career planning process</a:t>
            </a:r>
          </a:p>
          <a:p>
            <a:pPr marL="447675" indent="-447675" eaLnBrk="1" hangingPunct="1">
              <a:lnSpc>
                <a:spcPct val="90000"/>
              </a:lnSpc>
              <a:spcBef>
                <a:spcPct val="55000"/>
              </a:spcBef>
            </a:pPr>
            <a:r>
              <a:rPr lang="en-US" b="1" dirty="0">
                <a:latin typeface="Calisto MT" charset="0"/>
                <a:ea typeface="ＭＳ Ｐゴシック" charset="0"/>
                <a:cs typeface="ＭＳ Ｐゴシック" charset="0"/>
              </a:rPr>
              <a:t>Impact of career planning is stronger than any psychological influence on people</a:t>
            </a:r>
          </a:p>
        </p:txBody>
      </p:sp>
      <p:sp>
        <p:nvSpPr>
          <p:cNvPr id="148484" name="Text Box 4"/>
          <p:cNvSpPr txBox="1">
            <a:spLocks noChangeArrowheads="1"/>
          </p:cNvSpPr>
          <p:nvPr/>
        </p:nvSpPr>
        <p:spPr bwMode="auto">
          <a:xfrm>
            <a:off x="7697281" y="6396038"/>
            <a:ext cx="4177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1200" b="1" dirty="0">
              <a:solidFill>
                <a:prstClr val="white"/>
              </a:solidFill>
            </a:endParaRPr>
          </a:p>
          <a:p>
            <a:pPr algn="r" eaLnBrk="1" fontAlgn="base" hangingPunct="1">
              <a:spcBef>
                <a:spcPct val="0"/>
              </a:spcBef>
              <a:spcAft>
                <a:spcPct val="0"/>
              </a:spcAft>
            </a:pPr>
            <a:r>
              <a:rPr lang="en-US" sz="1200" b="1" dirty="0">
                <a:solidFill>
                  <a:prstClr val="black"/>
                </a:solidFill>
              </a:rPr>
              <a:t>Taking Charge Of Your Career Direction –  R.D. Lock </a:t>
            </a:r>
          </a:p>
        </p:txBody>
      </p:sp>
      <p:pic>
        <p:nvPicPr>
          <p:cNvPr id="14848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64" y="1142999"/>
            <a:ext cx="6160636" cy="5417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736" y="2516446"/>
            <a:ext cx="10972800" cy="1066800"/>
          </a:xfrm>
        </p:spPr>
        <p:txBody>
          <a:bodyPr>
            <a:normAutofit fontScale="90000"/>
          </a:bodyPr>
          <a:lstStyle/>
          <a:p>
            <a:r>
              <a:rPr lang="en-US" sz="6000" dirty="0">
                <a:latin typeface="+mn-lt"/>
                <a:cs typeface="Microsoft Sans Serif" pitchFamily="34" charset="0"/>
              </a:rPr>
              <a:t>Tell me AGAIN why </a:t>
            </a:r>
            <a:br>
              <a:rPr lang="en-US" sz="6000" dirty="0">
                <a:latin typeface="+mn-lt"/>
                <a:cs typeface="Microsoft Sans Serif" pitchFamily="34" charset="0"/>
              </a:rPr>
            </a:br>
            <a:r>
              <a:rPr lang="en-US" sz="6000" dirty="0">
                <a:latin typeface="+mn-lt"/>
                <a:cs typeface="Microsoft Sans Serif" pitchFamily="34" charset="0"/>
              </a:rPr>
              <a:t>the 10 Components and </a:t>
            </a:r>
            <a:br>
              <a:rPr lang="en-US" sz="6000" dirty="0">
                <a:latin typeface="+mn-lt"/>
                <a:cs typeface="Microsoft Sans Serif" pitchFamily="34" charset="0"/>
              </a:rPr>
            </a:br>
            <a:r>
              <a:rPr lang="en-US" sz="6000" dirty="0">
                <a:latin typeface="+mn-lt"/>
                <a:cs typeface="Microsoft Sans Serif" pitchFamily="34" charset="0"/>
              </a:rPr>
              <a:t>the 6 Key Elements</a:t>
            </a:r>
            <a:br>
              <a:rPr lang="en-US" sz="6000" dirty="0">
                <a:latin typeface="+mn-lt"/>
                <a:cs typeface="Microsoft Sans Serif" pitchFamily="34" charset="0"/>
              </a:rPr>
            </a:br>
            <a:r>
              <a:rPr lang="en-US" sz="6000" dirty="0">
                <a:latin typeface="+mn-lt"/>
                <a:cs typeface="Microsoft Sans Serif" pitchFamily="34" charset="0"/>
              </a:rPr>
              <a:t> are so important!</a:t>
            </a:r>
          </a:p>
        </p:txBody>
      </p:sp>
    </p:spTree>
    <p:extLst>
      <p:ext uri="{BB962C8B-B14F-4D97-AF65-F5344CB8AC3E}">
        <p14:creationId xmlns:p14="http://schemas.microsoft.com/office/powerpoint/2010/main" val="421248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708816" y="1409444"/>
            <a:ext cx="10351663" cy="2005014"/>
          </a:xfrm>
        </p:spPr>
        <p:txBody>
          <a:bodyPr>
            <a:normAutofit fontScale="90000"/>
          </a:bodyPr>
          <a:lstStyle/>
          <a:p>
            <a:r>
              <a:rPr lang="en-US" dirty="0">
                <a:latin typeface="Century Gothic" panose="020B0502020202020204" pitchFamily="34" charset="0"/>
                <a:ea typeface="MS Gothic" panose="020B0609070205080204" pitchFamily="49" charset="-128"/>
                <a:cs typeface="Times New Roman" panose="02020603050405020304" pitchFamily="18" charset="0"/>
              </a:rPr>
              <a:t>ALL-IN: </a:t>
            </a:r>
            <a:br>
              <a:rPr lang="en-US" dirty="0">
                <a:latin typeface="Century Gothic" panose="020B0502020202020204" pitchFamily="34" charset="0"/>
                <a:ea typeface="MS Gothic" panose="020B0609070205080204" pitchFamily="49" charset="-128"/>
                <a:cs typeface="Times New Roman" panose="02020603050405020304" pitchFamily="18" charset="0"/>
              </a:rPr>
            </a:br>
            <a:r>
              <a:rPr lang="en-US" dirty="0">
                <a:latin typeface="Century Gothic" panose="020B0502020202020204" pitchFamily="34" charset="0"/>
                <a:ea typeface="MS Gothic" panose="020B0609070205080204" pitchFamily="49" charset="-128"/>
                <a:cs typeface="Times New Roman" panose="02020603050405020304" pitchFamily="18" charset="0"/>
              </a:rPr>
              <a:t>Counseling &amp; Guidance </a:t>
            </a:r>
            <a:br>
              <a:rPr lang="en-US" dirty="0">
                <a:latin typeface="Century Gothic" panose="020B0502020202020204" pitchFamily="34" charset="0"/>
                <a:ea typeface="MS Gothic" panose="020B0609070205080204" pitchFamily="49" charset="-128"/>
                <a:cs typeface="Times New Roman" panose="02020603050405020304" pitchFamily="18" charset="0"/>
              </a:rPr>
            </a:br>
            <a:r>
              <a:rPr lang="en-US" dirty="0">
                <a:latin typeface="Century Gothic" panose="020B0502020202020204" pitchFamily="34" charset="0"/>
                <a:ea typeface="MS Gothic" panose="020B0609070205080204" pitchFamily="49" charset="-128"/>
                <a:cs typeface="Times New Roman" panose="02020603050405020304" pitchFamily="18" charset="0"/>
              </a:rPr>
              <a:t>in a Career Pathways System</a:t>
            </a:r>
            <a:br>
              <a:rPr lang="en-US" dirty="0">
                <a:latin typeface="Century Gothic" panose="020B0502020202020204" pitchFamily="34" charset="0"/>
                <a:ea typeface="MS Gothic" panose="020B0609070205080204" pitchFamily="49" charset="-128"/>
                <a:cs typeface="Times New Roman" panose="02020603050405020304" pitchFamily="18" charset="0"/>
              </a:rPr>
            </a:br>
            <a:endParaRPr lang="en-US" dirty="0"/>
          </a:p>
        </p:txBody>
      </p:sp>
      <p:sp>
        <p:nvSpPr>
          <p:cNvPr id="13" name="Text Placeholder 12"/>
          <p:cNvSpPr>
            <a:spLocks noGrp="1"/>
          </p:cNvSpPr>
          <p:nvPr>
            <p:ph type="body" sz="quarter" idx="15"/>
          </p:nvPr>
        </p:nvSpPr>
        <p:spPr>
          <a:xfrm>
            <a:off x="2211388" y="4419601"/>
            <a:ext cx="8228012" cy="246221"/>
          </a:xfrm>
        </p:spPr>
        <p:txBody>
          <a:bodyPr/>
          <a:lstStyle/>
          <a:p>
            <a:pPr lvl="3"/>
            <a:r>
              <a:rPr lang="en-US" dirty="0"/>
              <a:t>August 5, 2016</a:t>
            </a:r>
          </a:p>
        </p:txBody>
      </p:sp>
      <p:sp>
        <p:nvSpPr>
          <p:cNvPr id="2" name="Text Placeholder 1"/>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37349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mn-lt"/>
                <a:cs typeface="Microsoft Sans Serif" pitchFamily="34" charset="0"/>
              </a:rPr>
              <a:t>POS: 10 Components</a:t>
            </a:r>
          </a:p>
        </p:txBody>
      </p:sp>
      <p:sp>
        <p:nvSpPr>
          <p:cNvPr id="3" name="Content Placeholder 2"/>
          <p:cNvSpPr>
            <a:spLocks noGrp="1"/>
          </p:cNvSpPr>
          <p:nvPr>
            <p:ph idx="1"/>
          </p:nvPr>
        </p:nvSpPr>
        <p:spPr>
          <a:xfrm>
            <a:off x="508000" y="1676400"/>
            <a:ext cx="6502400" cy="4876800"/>
          </a:xfrm>
        </p:spPr>
        <p:txBody>
          <a:bodyPr anchor="ctr" anchorCtr="0">
            <a:noAutofit/>
          </a:bodyPr>
          <a:lstStyle/>
          <a:p>
            <a:pPr marL="0" indent="0">
              <a:buNone/>
            </a:pPr>
            <a:r>
              <a:rPr lang="en-US" sz="2800" dirty="0">
                <a:latin typeface="+mn-lt"/>
                <a:cs typeface="Microsoft Sans Serif" pitchFamily="34" charset="0"/>
              </a:rPr>
              <a:t>“…OCTAE has issued a design framework to clarify/define POS/career pathways requirements </a:t>
            </a:r>
            <a:r>
              <a:rPr lang="en-US" sz="2800" i="1" dirty="0">
                <a:latin typeface="+mn-lt"/>
                <a:cs typeface="Microsoft Sans Serif" pitchFamily="34" charset="0"/>
              </a:rPr>
              <a:t>(Perkins) </a:t>
            </a:r>
            <a:r>
              <a:rPr lang="en-US" sz="2800" dirty="0">
                <a:latin typeface="+mn-lt"/>
                <a:cs typeface="Microsoft Sans Serif" pitchFamily="34" charset="0"/>
              </a:rPr>
              <a:t>…”</a:t>
            </a:r>
          </a:p>
          <a:p>
            <a:pPr marL="0" indent="0"/>
            <a:r>
              <a:rPr lang="en-US" sz="2800" dirty="0">
                <a:latin typeface="+mn-lt"/>
                <a:cs typeface="Microsoft Sans Serif" pitchFamily="34" charset="0"/>
              </a:rPr>
              <a:t>10 supporting elements </a:t>
            </a:r>
          </a:p>
          <a:p>
            <a:pPr marL="0" indent="0"/>
            <a:r>
              <a:rPr lang="en-US" sz="2800" dirty="0">
                <a:latin typeface="+mn-lt"/>
                <a:cs typeface="Microsoft Sans Serif" pitchFamily="34" charset="0"/>
              </a:rPr>
              <a:t>Useful quality assurance marker</a:t>
            </a:r>
          </a:p>
          <a:p>
            <a:pPr marL="0" indent="0"/>
            <a:r>
              <a:rPr lang="en-US" sz="2800" dirty="0">
                <a:latin typeface="+mn-lt"/>
                <a:cs typeface="Microsoft Sans Serif" pitchFamily="34" charset="0"/>
              </a:rPr>
              <a:t>Provides suggested readiness &amp; capacity guidance</a:t>
            </a:r>
          </a:p>
        </p:txBody>
      </p:sp>
      <p:pic>
        <p:nvPicPr>
          <p:cNvPr id="6" name="Picture 5" descr="MPR title page.jpg"/>
          <p:cNvPicPr>
            <a:picLocks noChangeAspect="1"/>
          </p:cNvPicPr>
          <p:nvPr/>
        </p:nvPicPr>
        <p:blipFill>
          <a:blip r:embed="rId3" cstate="print"/>
          <a:stretch>
            <a:fillRect/>
          </a:stretch>
        </p:blipFill>
        <p:spPr>
          <a:xfrm>
            <a:off x="7636696" y="2163098"/>
            <a:ext cx="4555304" cy="4694902"/>
          </a:xfrm>
          <a:prstGeom prst="rect">
            <a:avLst/>
          </a:prstGeom>
        </p:spPr>
      </p:pic>
    </p:spTree>
    <p:extLst>
      <p:ext uri="{BB962C8B-B14F-4D97-AF65-F5344CB8AC3E}">
        <p14:creationId xmlns:p14="http://schemas.microsoft.com/office/powerpoint/2010/main" val="20732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Title 4"/>
          <p:cNvSpPr>
            <a:spLocks noGrp="1"/>
          </p:cNvSpPr>
          <p:nvPr>
            <p:ph type="title"/>
          </p:nvPr>
        </p:nvSpPr>
        <p:spPr>
          <a:xfrm>
            <a:off x="706582" y="788349"/>
            <a:ext cx="10401685" cy="538609"/>
          </a:xfrm>
        </p:spPr>
        <p:txBody>
          <a:bodyPr wrap="square">
            <a:spAutoFit/>
          </a:bodyPr>
          <a:lstStyle/>
          <a:p>
            <a:pPr marL="514350" indent="-514350">
              <a:lnSpc>
                <a:spcPts val="4200"/>
              </a:lnSpc>
              <a:buFont typeface="+mj-lt"/>
              <a:buAutoNum type="arabicPeriod" startAt="8"/>
            </a:pPr>
            <a:r>
              <a:rPr lang="en-US" sz="3200" dirty="0">
                <a:solidFill>
                  <a:schemeClr val="tx1"/>
                </a:solidFill>
                <a:latin typeface="+mn-lt"/>
                <a:ea typeface="ＭＳ Ｐゴシック" charset="-128"/>
                <a:cs typeface="Microsoft Sans Serif" pitchFamily="34" charset="0"/>
              </a:rPr>
              <a:t>Guidance counseling and academic advisement </a:t>
            </a:r>
          </a:p>
        </p:txBody>
      </p:sp>
      <p:sp>
        <p:nvSpPr>
          <p:cNvPr id="4" name="Content Placeholder 3"/>
          <p:cNvSpPr>
            <a:spLocks noGrp="1"/>
          </p:cNvSpPr>
          <p:nvPr>
            <p:ph idx="1"/>
          </p:nvPr>
        </p:nvSpPr>
        <p:spPr>
          <a:xfrm>
            <a:off x="5689600" y="2198788"/>
            <a:ext cx="6197600" cy="5078313"/>
          </a:xfrm>
        </p:spPr>
        <p:txBody>
          <a:bodyPr wrap="square">
            <a:noAutofit/>
          </a:bodyPr>
          <a:lstStyle/>
          <a:p>
            <a:pPr marL="274320" indent="-274320">
              <a:spcBef>
                <a:spcPts val="600"/>
              </a:spcBef>
            </a:pPr>
            <a:r>
              <a:rPr lang="en-US" sz="2000" dirty="0">
                <a:latin typeface="+mn-lt"/>
                <a:ea typeface="ＭＳ Ｐゴシック" charset="-128"/>
                <a:cs typeface="Microsoft Sans Serif" pitchFamily="34" charset="0"/>
              </a:rPr>
              <a:t>Based on state/ local guidance and counseling standards</a:t>
            </a:r>
          </a:p>
          <a:p>
            <a:pPr marL="274320" indent="-274320">
              <a:spcBef>
                <a:spcPts val="600"/>
              </a:spcBef>
            </a:pPr>
            <a:r>
              <a:rPr lang="en-US" sz="2000" dirty="0">
                <a:latin typeface="+mn-lt"/>
                <a:ea typeface="ＭＳ Ｐゴシック" charset="-128"/>
                <a:cs typeface="Microsoft Sans Serif" pitchFamily="34" charset="0"/>
              </a:rPr>
              <a:t>Ensure up-to-date information </a:t>
            </a:r>
          </a:p>
          <a:p>
            <a:pPr marL="274320" indent="-274320">
              <a:spcBef>
                <a:spcPts val="600"/>
              </a:spcBef>
            </a:pPr>
            <a:r>
              <a:rPr lang="en-US" sz="2000" dirty="0">
                <a:latin typeface="+mn-lt"/>
                <a:ea typeface="ＭＳ Ｐゴシック" charset="-128"/>
                <a:cs typeface="Microsoft Sans Serif" pitchFamily="34" charset="0"/>
              </a:rPr>
              <a:t>Offer information and tools about postsecondary and career options</a:t>
            </a:r>
          </a:p>
          <a:p>
            <a:pPr marL="274320" indent="-274320">
              <a:spcBef>
                <a:spcPts val="600"/>
              </a:spcBef>
            </a:pPr>
            <a:r>
              <a:rPr lang="en-US" sz="2000" dirty="0">
                <a:latin typeface="+mn-lt"/>
                <a:ea typeface="ＭＳ Ｐゴシック" charset="-128"/>
                <a:cs typeface="Microsoft Sans Serif" pitchFamily="34" charset="0"/>
              </a:rPr>
              <a:t>Offer resources to identify career interests and aptitudes</a:t>
            </a:r>
          </a:p>
          <a:p>
            <a:pPr marL="274320" indent="-274320">
              <a:spcBef>
                <a:spcPts val="600"/>
              </a:spcBef>
            </a:pPr>
            <a:r>
              <a:rPr lang="en-US" sz="2000" dirty="0">
                <a:latin typeface="+mn-lt"/>
                <a:ea typeface="ＭＳ Ｐゴシック" charset="-128"/>
                <a:cs typeface="Microsoft Sans Serif" pitchFamily="34" charset="0"/>
              </a:rPr>
              <a:t>Provide information and resources to parents </a:t>
            </a:r>
          </a:p>
          <a:p>
            <a:pPr marL="274320" indent="-274320">
              <a:spcBef>
                <a:spcPts val="600"/>
              </a:spcBef>
            </a:pPr>
            <a:r>
              <a:rPr lang="en-US" sz="2000" dirty="0">
                <a:latin typeface="+mn-lt"/>
                <a:ea typeface="ＭＳ Ｐゴシック" charset="-128"/>
                <a:cs typeface="Microsoft Sans Serif" pitchFamily="34" charset="0"/>
              </a:rPr>
              <a:t>Offer web-based resources/tools</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567" y="1629294"/>
            <a:ext cx="5277941" cy="5183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5363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34" y="308474"/>
            <a:ext cx="10972800" cy="1143000"/>
          </a:xfrm>
        </p:spPr>
        <p:txBody>
          <a:bodyPr>
            <a:noAutofit/>
          </a:bodyPr>
          <a:lstStyle/>
          <a:p>
            <a:r>
              <a:rPr lang="en-US" sz="1800" b="1" dirty="0">
                <a:solidFill>
                  <a:srgbClr val="FF0000"/>
                </a:solidFill>
              </a:rPr>
              <a:t>Activity – Page 2: </a:t>
            </a:r>
            <a:br>
              <a:rPr lang="en-US" sz="1800" b="1" dirty="0">
                <a:solidFill>
                  <a:srgbClr val="FF0000"/>
                </a:solidFill>
              </a:rPr>
            </a:br>
            <a:r>
              <a:rPr lang="en-US" sz="1800" b="1" i="1" dirty="0">
                <a:solidFill>
                  <a:srgbClr val="FF0000"/>
                </a:solidFill>
              </a:rPr>
              <a:t>How can we involve different groups in the career development process?</a:t>
            </a:r>
            <a:br>
              <a:rPr lang="en-US" sz="1800" b="1" i="1" dirty="0">
                <a:solidFill>
                  <a:srgbClr val="FF0000"/>
                </a:solidFill>
              </a:rPr>
            </a:br>
            <a:r>
              <a:rPr lang="en-US" sz="1800" b="1" i="1" dirty="0">
                <a:solidFill>
                  <a:srgbClr val="FF0000"/>
                </a:solidFill>
              </a:rPr>
              <a:t>Report Out </a:t>
            </a:r>
          </a:p>
        </p:txBody>
      </p:sp>
      <p:graphicFrame>
        <p:nvGraphicFramePr>
          <p:cNvPr id="6" name="Content Placeholder 5"/>
          <p:cNvGraphicFramePr>
            <a:graphicFrameLocks noGrp="1"/>
          </p:cNvGraphicFramePr>
          <p:nvPr>
            <p:ph type="tbl" idx="1"/>
            <p:extLst>
              <p:ext uri="{D42A27DB-BD31-4B8C-83A1-F6EECF244321}">
                <p14:modId xmlns:p14="http://schemas.microsoft.com/office/powerpoint/2010/main" val="1177784841"/>
              </p:ext>
            </p:extLst>
          </p:nvPr>
        </p:nvGraphicFramePr>
        <p:xfrm>
          <a:off x="706583" y="1164720"/>
          <a:ext cx="9775536" cy="5252705"/>
        </p:xfrm>
        <a:graphic>
          <a:graphicData uri="http://schemas.openxmlformats.org/drawingml/2006/table">
            <a:tbl>
              <a:tblPr/>
              <a:tblGrid>
                <a:gridCol w="4887768">
                  <a:extLst>
                    <a:ext uri="{9D8B030D-6E8A-4147-A177-3AD203B41FA5}">
                      <a16:colId xmlns:a16="http://schemas.microsoft.com/office/drawing/2014/main" val="20000"/>
                    </a:ext>
                  </a:extLst>
                </a:gridCol>
                <a:gridCol w="4887768">
                  <a:extLst>
                    <a:ext uri="{9D8B030D-6E8A-4147-A177-3AD203B41FA5}">
                      <a16:colId xmlns:a16="http://schemas.microsoft.com/office/drawing/2014/main" val="20001"/>
                    </a:ext>
                  </a:extLst>
                </a:gridCol>
              </a:tblGrid>
              <a:tr h="836153">
                <a:tc>
                  <a:txBody>
                    <a:bodyPr/>
                    <a:lstStyle/>
                    <a:p>
                      <a:pPr marL="0" marR="0" algn="ctr">
                        <a:lnSpc>
                          <a:spcPct val="115000"/>
                        </a:lnSpc>
                        <a:spcBef>
                          <a:spcPts val="0"/>
                        </a:spcBef>
                        <a:spcAft>
                          <a:spcPts val="0"/>
                        </a:spcAft>
                      </a:pPr>
                      <a:r>
                        <a:rPr lang="en-US" sz="1800" b="1" dirty="0">
                          <a:latin typeface="Calibri"/>
                          <a:ea typeface="Times New Roman"/>
                          <a:cs typeface="Times New Roman"/>
                        </a:rPr>
                        <a:t>Team member</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a:latin typeface="Calibri"/>
                          <a:ea typeface="Times New Roman"/>
                          <a:cs typeface="Times New Roman"/>
                        </a:rPr>
                        <a:t>How can this group be involved in </a:t>
                      </a:r>
                    </a:p>
                    <a:p>
                      <a:pPr marL="0" marR="0" algn="l">
                        <a:lnSpc>
                          <a:spcPct val="115000"/>
                        </a:lnSpc>
                        <a:spcBef>
                          <a:spcPts val="0"/>
                        </a:spcBef>
                        <a:spcAft>
                          <a:spcPts val="0"/>
                        </a:spcAft>
                      </a:pPr>
                      <a:r>
                        <a:rPr lang="en-US" sz="1800" b="1" dirty="0">
                          <a:latin typeface="Calibri"/>
                          <a:ea typeface="Times New Roman"/>
                          <a:cs typeface="Times New Roman"/>
                        </a:rPr>
                        <a:t>the career development process?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709">
                <a:tc rowSpan="5">
                  <a:txBody>
                    <a:bodyPr/>
                    <a:lstStyle/>
                    <a:p>
                      <a:pPr marL="0" marR="0">
                        <a:lnSpc>
                          <a:spcPct val="115000"/>
                        </a:lnSpc>
                        <a:spcBef>
                          <a:spcPts val="0"/>
                        </a:spcBef>
                        <a:spcAft>
                          <a:spcPts val="0"/>
                        </a:spcAft>
                      </a:pPr>
                      <a:r>
                        <a:rPr lang="en-US" sz="1800" b="1" dirty="0">
                          <a:latin typeface="Calibri"/>
                          <a:ea typeface="Times New Roman"/>
                          <a:cs typeface="Times New Roman"/>
                        </a:rPr>
                        <a:t>Career &amp; Technical Education Educators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Adult Education Educators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92709">
                <a:tc rowSpan="5">
                  <a:txBody>
                    <a:bodyPr/>
                    <a:lstStyle/>
                    <a:p>
                      <a:pPr marL="0" marR="0">
                        <a:lnSpc>
                          <a:spcPct val="115000"/>
                        </a:lnSpc>
                        <a:spcBef>
                          <a:spcPts val="0"/>
                        </a:spcBef>
                        <a:spcAft>
                          <a:spcPts val="0"/>
                        </a:spcAft>
                      </a:pPr>
                      <a:r>
                        <a:rPr lang="en-US" sz="1800" b="1">
                          <a:latin typeface="Calibri"/>
                          <a:ea typeface="Times New Roman"/>
                          <a:cs typeface="Times New Roman"/>
                        </a:rPr>
                        <a:t>Post-secondary Educators</a:t>
                      </a:r>
                      <a:endParaRPr lang="en-US" sz="18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Career Navigators</a:t>
                      </a: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Administrators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Business/Industry partners (advisory boards) </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Parents &amp; students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92709">
                <a:tc rowSpan="4">
                  <a:txBody>
                    <a:bodyPr/>
                    <a:lstStyle/>
                    <a:p>
                      <a:pPr marL="0" marR="0">
                        <a:lnSpc>
                          <a:spcPct val="115000"/>
                        </a:lnSpc>
                        <a:spcBef>
                          <a:spcPts val="0"/>
                        </a:spcBef>
                        <a:spcAft>
                          <a:spcPts val="0"/>
                        </a:spcAft>
                      </a:pPr>
                      <a:r>
                        <a:rPr lang="en-US" sz="1800" b="1" dirty="0">
                          <a:latin typeface="Calibri"/>
                          <a:ea typeface="Times New Roman"/>
                          <a:cs typeface="Times New Roman"/>
                        </a:rPr>
                        <a:t>Workforce boards &amp; chambers of commerce</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92709">
                <a:tc rowSpan="3">
                  <a:txBody>
                    <a:bodyPr/>
                    <a:lstStyle/>
                    <a:p>
                      <a:pPr marL="0" marR="0">
                        <a:lnSpc>
                          <a:spcPct val="115000"/>
                        </a:lnSpc>
                        <a:spcBef>
                          <a:spcPts val="0"/>
                        </a:spcBef>
                        <a:spcAft>
                          <a:spcPts val="0"/>
                        </a:spcAft>
                      </a:pPr>
                      <a:r>
                        <a:rPr lang="en-US" sz="1800" b="1" dirty="0">
                          <a:latin typeface="Calibri"/>
                          <a:ea typeface="Times New Roman"/>
                          <a:cs typeface="Times New Roman"/>
                        </a:rPr>
                        <a:t>Military</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7"/>
                  </a:ext>
                </a:extLst>
              </a:tr>
              <a:tr h="92709">
                <a:tc rowSpan="5">
                  <a:txBody>
                    <a:bodyPr/>
                    <a:lstStyle/>
                    <a:p>
                      <a:pPr marL="0" marR="0">
                        <a:lnSpc>
                          <a:spcPct val="115000"/>
                        </a:lnSpc>
                        <a:spcBef>
                          <a:spcPts val="0"/>
                        </a:spcBef>
                        <a:spcAft>
                          <a:spcPts val="0"/>
                        </a:spcAft>
                      </a:pPr>
                      <a:r>
                        <a:rPr lang="en-US" sz="1800" b="1" dirty="0">
                          <a:latin typeface="Calibri"/>
                          <a:ea typeface="Times New Roman"/>
                          <a:cs typeface="Times New Roman"/>
                        </a:rPr>
                        <a:t>Community Partners</a:t>
                      </a:r>
                      <a:endParaRPr lang="en-US" sz="18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
                  </a:ext>
                </a:extLst>
              </a:tr>
              <a:tr h="92709">
                <a:tc vMerge="1">
                  <a:txBody>
                    <a:bodyPr/>
                    <a:lstStyle/>
                    <a:p>
                      <a:endParaRPr lang="en-US"/>
                    </a:p>
                  </a:txBody>
                  <a:tcPr/>
                </a:tc>
                <a:tc>
                  <a:txBody>
                    <a:bodyPr/>
                    <a:lstStyle/>
                    <a:p>
                      <a:pPr marL="0" marR="0">
                        <a:lnSpc>
                          <a:spcPct val="115000"/>
                        </a:lnSpc>
                        <a:spcBef>
                          <a:spcPts val="0"/>
                        </a:spcBef>
                        <a:spcAft>
                          <a:spcPts val="0"/>
                        </a:spcAft>
                      </a:pPr>
                      <a:endParaRPr lang="en-US" sz="600" dirty="0">
                        <a:latin typeface="Calibri"/>
                        <a:ea typeface="Times New Roman"/>
                        <a:cs typeface="Times New Roman"/>
                      </a:endParaRPr>
                    </a:p>
                  </a:txBody>
                  <a:tcPr marL="42069" marR="420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2"/>
                  </a:ext>
                </a:extLst>
              </a:tr>
            </a:tbl>
          </a:graphicData>
        </a:graphic>
      </p:graphicFrame>
      <p:sp>
        <p:nvSpPr>
          <p:cNvPr id="1025" name="Rectangle 1"/>
          <p:cNvSpPr>
            <a:spLocks noChangeArrowheads="1"/>
          </p:cNvSpPr>
          <p:nvPr/>
        </p:nvSpPr>
        <p:spPr bwMode="auto">
          <a:xfrm>
            <a:off x="0" y="-477053"/>
            <a:ext cx="220295"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b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1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b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63334052"/>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Career Guidance Support  </a:t>
            </a:r>
            <a:br>
              <a:rPr lang="en-US" dirty="0"/>
            </a:br>
            <a:endParaRPr lang="en-US" dirty="0"/>
          </a:p>
        </p:txBody>
      </p:sp>
      <p:sp>
        <p:nvSpPr>
          <p:cNvPr id="3" name="Content Placeholder 2"/>
          <p:cNvSpPr>
            <a:spLocks noGrp="1"/>
          </p:cNvSpPr>
          <p:nvPr>
            <p:ph idx="1"/>
          </p:nvPr>
        </p:nvSpPr>
        <p:spPr>
          <a:xfrm>
            <a:off x="914400" y="1893917"/>
            <a:ext cx="11277600" cy="4373563"/>
          </a:xfrm>
        </p:spPr>
        <p:txBody>
          <a:bodyPr/>
          <a:lstStyle/>
          <a:p>
            <a:r>
              <a:rPr lang="en-US" sz="4000" dirty="0"/>
              <a:t>Legislation &amp; Standards</a:t>
            </a:r>
          </a:p>
          <a:p>
            <a:r>
              <a:rPr lang="en-US" sz="4000" dirty="0"/>
              <a:t>American School Counselors Association </a:t>
            </a:r>
          </a:p>
          <a:p>
            <a:r>
              <a:rPr lang="en-US" sz="4000" dirty="0"/>
              <a:t>National Career Development Association </a:t>
            </a:r>
          </a:p>
          <a:p>
            <a:r>
              <a:rPr lang="en-US" sz="4000" dirty="0"/>
              <a:t>Arkansas Career Navigators &amp; WAGE programs</a:t>
            </a:r>
          </a:p>
          <a:p>
            <a:endParaRPr lang="en-US" sz="4000" dirty="0"/>
          </a:p>
        </p:txBody>
      </p:sp>
    </p:spTree>
    <p:extLst>
      <p:ext uri="{BB962C8B-B14F-4D97-AF65-F5344CB8AC3E}">
        <p14:creationId xmlns:p14="http://schemas.microsoft.com/office/powerpoint/2010/main" val="1955307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895600"/>
            <a:ext cx="9759142" cy="3962400"/>
          </a:xfrm>
        </p:spPr>
        <p:txBody>
          <a:bodyPr/>
          <a:lstStyle/>
          <a:p>
            <a:pPr eaLnBrk="1" hangingPunct="1"/>
            <a:r>
              <a:rPr lang="en-US" sz="4000" dirty="0">
                <a:solidFill>
                  <a:srgbClr val="3333CC"/>
                </a:solidFill>
                <a:latin typeface="Arial" charset="0"/>
                <a:ea typeface="ＭＳ Ｐゴシック" charset="0"/>
                <a:cs typeface="ＭＳ Ｐゴシック" charset="0"/>
              </a:rPr>
              <a:t>                  </a:t>
            </a:r>
            <a:r>
              <a:rPr lang="ja-JP" altLang="en-US" sz="4000" dirty="0">
                <a:solidFill>
                  <a:srgbClr val="3333CC"/>
                </a:solidFill>
                <a:latin typeface="Arial" charset="0"/>
                <a:ea typeface="ＭＳ Ｐゴシック" charset="0"/>
                <a:cs typeface="ＭＳ Ｐゴシック" charset="0"/>
              </a:rPr>
              <a:t>“</a:t>
            </a:r>
            <a:r>
              <a:rPr lang="en-US" sz="4000" i="1" dirty="0">
                <a:solidFill>
                  <a:srgbClr val="3333CC"/>
                </a:solidFill>
                <a:latin typeface="Arial" charset="0"/>
                <a:ea typeface="ＭＳ Ｐゴシック" charset="0"/>
                <a:cs typeface="ＭＳ Ｐゴシック" charset="0"/>
              </a:rPr>
              <a:t>ROAD MAPS,</a:t>
            </a:r>
            <a:r>
              <a:rPr lang="ja-JP" altLang="en-US" sz="4000" i="1" dirty="0">
                <a:solidFill>
                  <a:srgbClr val="3333CC"/>
                </a:solidFill>
                <a:latin typeface="Arial" charset="0"/>
                <a:ea typeface="ＭＳ Ｐゴシック" charset="0"/>
                <a:cs typeface="ＭＳ Ｐゴシック" charset="0"/>
              </a:rPr>
              <a:t>”</a:t>
            </a:r>
            <a:r>
              <a:rPr lang="en-US" sz="4000" i="1" dirty="0">
                <a:solidFill>
                  <a:srgbClr val="3333CC"/>
                </a:solidFill>
                <a:latin typeface="Arial" charset="0"/>
                <a:ea typeface="ＭＳ Ｐゴシック" charset="0"/>
                <a:cs typeface="ＭＳ Ｐゴシック" charset="0"/>
              </a:rPr>
              <a:t> jointly produced by educators &amp; employers, showing the connections between</a:t>
            </a:r>
            <a:br>
              <a:rPr lang="en-US" sz="4000" i="1" dirty="0">
                <a:solidFill>
                  <a:srgbClr val="3333CC"/>
                </a:solidFill>
                <a:latin typeface="Arial" charset="0"/>
                <a:ea typeface="ＭＳ Ｐゴシック" charset="0"/>
                <a:cs typeface="ＭＳ Ｐゴシック" charset="0"/>
              </a:rPr>
            </a:br>
            <a:r>
              <a:rPr lang="en-US" sz="4000" i="1" dirty="0">
                <a:solidFill>
                  <a:srgbClr val="3333CC"/>
                </a:solidFill>
                <a:latin typeface="Arial" charset="0"/>
                <a:ea typeface="ＭＳ Ｐゴシック" charset="0"/>
                <a:cs typeface="ＭＳ Ｐゴシック" charset="0"/>
              </a:rPr>
              <a:t>education &amp; training programs and jobs in a given sector at different levels.</a:t>
            </a:r>
            <a:br>
              <a:rPr lang="en-US" sz="4000" i="1" dirty="0">
                <a:solidFill>
                  <a:srgbClr val="FFFF00"/>
                </a:solidFill>
                <a:latin typeface="Arial" charset="0"/>
                <a:ea typeface="ＭＳ Ｐゴシック" charset="0"/>
                <a:cs typeface="ＭＳ Ｐゴシック" charset="0"/>
              </a:rPr>
            </a:br>
            <a:r>
              <a:rPr lang="en-US" sz="1600" i="1" dirty="0">
                <a:solidFill>
                  <a:srgbClr val="FF0000"/>
                </a:solidFill>
                <a:latin typeface="Arial Narrow" charset="0"/>
                <a:ea typeface="ＭＳ Ｐゴシック" charset="0"/>
                <a:cs typeface="ＭＳ Ｐゴシック" charset="0"/>
              </a:rPr>
              <a:t>Career Pathway Primer &amp; Planning Guide:  </a:t>
            </a:r>
            <a:r>
              <a:rPr lang="en-US" sz="1600" b="0" i="1" dirty="0">
                <a:solidFill>
                  <a:srgbClr val="FF0000"/>
                </a:solidFill>
                <a:latin typeface="Arial Narrow" charset="0"/>
                <a:ea typeface="ＭＳ Ｐゴシック" charset="0"/>
                <a:cs typeface="ＭＳ Ｐゴシック" charset="0"/>
              </a:rPr>
              <a:t>Davis Jenkins, University of Illinois at Chicago</a:t>
            </a:r>
            <a:br>
              <a:rPr lang="en-US" sz="1600" b="0" dirty="0">
                <a:solidFill>
                  <a:srgbClr val="FF0000"/>
                </a:solidFill>
                <a:latin typeface="Arial Narrow" charset="0"/>
                <a:ea typeface="ＭＳ Ｐゴシック" charset="0"/>
                <a:cs typeface="ＭＳ Ｐゴシック" charset="0"/>
              </a:rPr>
            </a:br>
            <a:endParaRPr lang="en-US" sz="1600" b="0" dirty="0">
              <a:solidFill>
                <a:srgbClr val="FF0000"/>
              </a:solidFill>
              <a:latin typeface="Arial Narrow" charset="0"/>
              <a:ea typeface="ＭＳ Ｐゴシック" charset="0"/>
              <a:cs typeface="ＭＳ Ｐゴシック" charset="0"/>
            </a:endParaRPr>
          </a:p>
        </p:txBody>
      </p:sp>
      <p:sp>
        <p:nvSpPr>
          <p:cNvPr id="129027" name="WordArt 3"/>
          <p:cNvSpPr>
            <a:spLocks noChangeArrowheads="1" noChangeShapeType="1" noTextEdit="1"/>
          </p:cNvSpPr>
          <p:nvPr/>
        </p:nvSpPr>
        <p:spPr bwMode="auto">
          <a:xfrm rot="1533949">
            <a:off x="5536941" y="942110"/>
            <a:ext cx="6110817" cy="24765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dirty="0">
                <a:ln w="9525">
                  <a:solidFill>
                    <a:srgbClr val="3333CC"/>
                  </a:solidFill>
                  <a:round/>
                  <a:headEnd/>
                  <a:tailEnd/>
                </a:ln>
                <a:solidFill>
                  <a:srgbClr val="0070C0"/>
                </a:solidFill>
                <a:effectLst>
                  <a:outerShdw blurRad="63500" dist="53882" dir="2700000" algn="ctr" rotWithShape="0">
                    <a:srgbClr val="9999FF">
                      <a:alpha val="79999"/>
                    </a:srgbClr>
                  </a:outerShdw>
                </a:effectLst>
                <a:latin typeface="Impact"/>
                <a:ea typeface="Impact"/>
                <a:cs typeface="Impact"/>
              </a:rPr>
              <a:t>Career Pathways</a:t>
            </a:r>
          </a:p>
        </p:txBody>
      </p:sp>
      <p:pic>
        <p:nvPicPr>
          <p:cNvPr id="1290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99561">
            <a:off x="274707" y="776197"/>
            <a:ext cx="4978400" cy="248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endParaRPr lang="en-US" dirty="0">
              <a:solidFill>
                <a:srgbClr val="FFFFFF"/>
              </a:solidFill>
            </a:endParaRPr>
          </a:p>
        </p:txBody>
      </p:sp>
    </p:spTree>
    <p:extLst>
      <p:ext uri="{BB962C8B-B14F-4D97-AF65-F5344CB8AC3E}">
        <p14:creationId xmlns:p14="http://schemas.microsoft.com/office/powerpoint/2010/main" val="329400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p:cNvPicPr>
            <a:picLocks noChangeAspect="1" noChangeArrowheads="1"/>
          </p:cNvPicPr>
          <p:nvPr/>
        </p:nvPicPr>
        <p:blipFill>
          <a:blip r:embed="rId3">
            <a:extLst>
              <a:ext uri="{28A0092B-C50C-407E-A947-70E740481C1C}">
                <a14:useLocalDpi xmlns:a14="http://schemas.microsoft.com/office/drawing/2010/main" val="0"/>
              </a:ext>
            </a:extLst>
          </a:blip>
          <a:srcRect b="12682"/>
          <a:stretch>
            <a:fillRect/>
          </a:stretch>
        </p:blipFill>
        <p:spPr bwMode="auto">
          <a:xfrm>
            <a:off x="406400" y="1219200"/>
            <a:ext cx="10668000" cy="509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57200"/>
            <a:ext cx="11277600" cy="83820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81252" name="Picture 6"/>
          <p:cNvPicPr>
            <a:picLocks noChangeAspect="1" noChangeArrowheads="1"/>
          </p:cNvPicPr>
          <p:nvPr/>
        </p:nvPicPr>
        <p:blipFill>
          <a:blip r:embed="rId3">
            <a:extLst>
              <a:ext uri="{28A0092B-C50C-407E-A947-70E740481C1C}">
                <a14:useLocalDpi xmlns:a14="http://schemas.microsoft.com/office/drawing/2010/main" val="0"/>
              </a:ext>
            </a:extLst>
          </a:blip>
          <a:srcRect l="7661" t="88553" r="6693"/>
          <a:stretch>
            <a:fillRect/>
          </a:stretch>
        </p:blipFill>
        <p:spPr bwMode="auto">
          <a:xfrm>
            <a:off x="2747433" y="5942014"/>
            <a:ext cx="9137651" cy="687387"/>
          </a:xfrm>
          <a:prstGeom prst="rect">
            <a:avLst/>
          </a:prstGeom>
          <a:noFill/>
          <a:ln w="25400">
            <a:solidFill>
              <a:srgbClr val="CC3300"/>
            </a:solidFill>
            <a:miter lim="800000"/>
            <a:headEnd/>
            <a:tailEnd/>
          </a:ln>
          <a:extLst>
            <a:ext uri="{909E8E84-426E-40dd-AFC4-6F175D3DCCD1}">
              <a14:hiddenFill xmlns:a14="http://schemas.microsoft.com/office/drawing/2010/main" xmlns="">
                <a:solidFill>
                  <a:srgbClr val="FFFFFF"/>
                </a:solidFill>
              </a14:hiddenFill>
            </a:ext>
          </a:extLst>
        </p:spPr>
      </p:pic>
      <p:sp>
        <p:nvSpPr>
          <p:cNvPr id="181253" name="Text Box 8"/>
          <p:cNvSpPr txBox="1">
            <a:spLocks noChangeArrowheads="1"/>
          </p:cNvSpPr>
          <p:nvPr/>
        </p:nvSpPr>
        <p:spPr bwMode="auto">
          <a:xfrm>
            <a:off x="2878976" y="53370"/>
            <a:ext cx="559302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dirty="0">
                <a:solidFill>
                  <a:srgbClr val="000000"/>
                </a:solidFill>
                <a:latin typeface="Arial Black" charset="0"/>
              </a:rPr>
              <a:t>Keeping Students in School</a:t>
            </a:r>
          </a:p>
        </p:txBody>
      </p:sp>
      <p:sp>
        <p:nvSpPr>
          <p:cNvPr id="2" name="Footer Placeholder 1"/>
          <p:cNvSpPr>
            <a:spLocks noGrp="1"/>
          </p:cNvSpPr>
          <p:nvPr>
            <p:ph type="ftr" sz="quarter" idx="10"/>
          </p:nvPr>
        </p:nvSpPr>
        <p:spPr/>
        <p:txBody>
          <a:bodyPr/>
          <a:lstStyle/>
          <a:p>
            <a:pPr>
              <a:defRPr/>
            </a:pPr>
            <a:endParaRPr lang="en-US" dirty="0">
              <a:solidFill>
                <a:srgbClr val="000000"/>
              </a:solidFill>
            </a:endParaRPr>
          </a:p>
        </p:txBody>
      </p:sp>
    </p:spTree>
    <p:extLst>
      <p:ext uri="{BB962C8B-B14F-4D97-AF65-F5344CB8AC3E}">
        <p14:creationId xmlns:p14="http://schemas.microsoft.com/office/powerpoint/2010/main" val="494051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5"/>
          <p:cNvSpPr>
            <a:spLocks noGrp="1" noChangeArrowheads="1"/>
          </p:cNvSpPr>
          <p:nvPr>
            <p:ph sz="half" idx="1"/>
          </p:nvPr>
        </p:nvSpPr>
        <p:spPr>
          <a:xfrm>
            <a:off x="406400" y="1295400"/>
            <a:ext cx="5384800" cy="4953000"/>
          </a:xfrm>
          <a:solidFill>
            <a:srgbClr val="0066FF"/>
          </a:solidFill>
          <a:ln w="50800">
            <a:solidFill>
              <a:srgbClr val="0000FF"/>
            </a:solidFill>
            <a:miter lim="800000"/>
            <a:headEnd/>
            <a:tailEnd/>
          </a:ln>
        </p:spPr>
        <p:txBody>
          <a:bodyPr/>
          <a:lstStyle/>
          <a:p>
            <a:pPr algn="ctr" eaLnBrk="1" hangingPunct="1">
              <a:lnSpc>
                <a:spcPct val="80000"/>
              </a:lnSpc>
              <a:buFontTx/>
              <a:buNone/>
            </a:pPr>
            <a:r>
              <a:rPr lang="en-US" sz="3200" dirty="0">
                <a:solidFill>
                  <a:schemeClr val="bg1"/>
                </a:solidFill>
                <a:latin typeface="Arial Black" charset="0"/>
                <a:ea typeface="ＭＳ Ｐゴシック" charset="0"/>
                <a:cs typeface="ＭＳ Ｐゴシック" charset="0"/>
              </a:rPr>
              <a:t>ACRN</a:t>
            </a:r>
          </a:p>
          <a:p>
            <a:pPr eaLnBrk="1" hangingPunct="1">
              <a:lnSpc>
                <a:spcPct val="85000"/>
              </a:lnSpc>
              <a:spcBef>
                <a:spcPct val="40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Create/manage a Career Plan</a:t>
            </a:r>
          </a:p>
          <a:p>
            <a:pPr eaLnBrk="1" hangingPunct="1">
              <a:lnSpc>
                <a:spcPct val="85000"/>
              </a:lnSpc>
              <a:spcBef>
                <a:spcPct val="40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Use decision-making process in planning</a:t>
            </a:r>
          </a:p>
          <a:p>
            <a:pPr eaLnBrk="1" hangingPunct="1">
              <a:lnSpc>
                <a:spcPct val="85000"/>
              </a:lnSpc>
              <a:spcBef>
                <a:spcPct val="40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Use accurate, current, &amp; unbiased career information</a:t>
            </a:r>
          </a:p>
          <a:p>
            <a:pPr eaLnBrk="1" hangingPunct="1">
              <a:lnSpc>
                <a:spcPct val="85000"/>
              </a:lnSpc>
              <a:spcBef>
                <a:spcPct val="40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Master academic, occupational &amp; employ-ability skills to reach career goals</a:t>
            </a:r>
          </a:p>
          <a:p>
            <a:pPr eaLnBrk="1" hangingPunct="1">
              <a:lnSpc>
                <a:spcPct val="85000"/>
              </a:lnSpc>
              <a:spcBef>
                <a:spcPct val="40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 Integrate changing employment trends, societal needs and economic conditions into career plans</a:t>
            </a:r>
          </a:p>
        </p:txBody>
      </p:sp>
      <p:sp>
        <p:nvSpPr>
          <p:cNvPr id="455686" name="Rectangle 6"/>
          <p:cNvSpPr>
            <a:spLocks noGrp="1" noChangeArrowheads="1"/>
          </p:cNvSpPr>
          <p:nvPr>
            <p:ph sz="half" idx="2"/>
          </p:nvPr>
        </p:nvSpPr>
        <p:spPr>
          <a:xfrm>
            <a:off x="6197600" y="1295400"/>
            <a:ext cx="5588000" cy="4953000"/>
          </a:xfrm>
          <a:solidFill>
            <a:srgbClr val="0000FF"/>
          </a:solidFill>
          <a:ln w="50800">
            <a:solidFill>
              <a:schemeClr val="folHlink"/>
            </a:solidFill>
            <a:miter lim="800000"/>
            <a:headEnd/>
            <a:tailEnd/>
          </a:ln>
        </p:spPr>
        <p:txBody>
          <a:bodyPr/>
          <a:lstStyle/>
          <a:p>
            <a:pPr algn="ctr" eaLnBrk="1" hangingPunct="1">
              <a:lnSpc>
                <a:spcPct val="80000"/>
              </a:lnSpc>
              <a:buFontTx/>
              <a:buNone/>
            </a:pPr>
            <a:r>
              <a:rPr lang="en-US" sz="3200" dirty="0">
                <a:solidFill>
                  <a:schemeClr val="bg1"/>
                </a:solidFill>
                <a:latin typeface="Arial Black" charset="0"/>
                <a:ea typeface="ＭＳ Ｐゴシック" charset="0"/>
                <a:cs typeface="ＭＳ Ｐゴシック" charset="0"/>
              </a:rPr>
              <a:t>ASCA</a:t>
            </a:r>
          </a:p>
          <a:p>
            <a:pPr eaLnBrk="1" hangingPunct="1">
              <a:lnSpc>
                <a:spcPct val="80000"/>
              </a:lnSpc>
              <a:spcBef>
                <a:spcPct val="5000"/>
              </a:spcBef>
            </a:pPr>
            <a:r>
              <a:rPr lang="en-US" b="1" dirty="0">
                <a:solidFill>
                  <a:schemeClr val="bg1"/>
                </a:solidFill>
                <a:latin typeface="Arial" panose="020B0604020202020204" pitchFamily="34" charset="0"/>
                <a:ea typeface="ＭＳ Ｐゴシック" charset="0"/>
                <a:cs typeface="Arial" panose="020B0604020202020204" pitchFamily="34" charset="0"/>
              </a:rPr>
              <a:t>Standard A: </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Develop Career Awareness</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Develop Employment Readiness</a:t>
            </a:r>
          </a:p>
          <a:p>
            <a:pPr lvl="1" eaLnBrk="1" hangingPunct="1">
              <a:lnSpc>
                <a:spcPct val="80000"/>
              </a:lnSpc>
              <a:spcBef>
                <a:spcPct val="5000"/>
              </a:spcBef>
            </a:pP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lnSpc>
                <a:spcPct val="80000"/>
              </a:lnSpc>
              <a:spcBef>
                <a:spcPct val="5000"/>
              </a:spcBef>
            </a:pPr>
            <a:r>
              <a:rPr lang="en-US" b="1" dirty="0">
                <a:solidFill>
                  <a:schemeClr val="bg1"/>
                </a:solidFill>
                <a:latin typeface="Arial" panose="020B0604020202020204" pitchFamily="34" charset="0"/>
                <a:ea typeface="ＭＳ Ｐゴシック" charset="0"/>
                <a:cs typeface="Arial" panose="020B0604020202020204" pitchFamily="34" charset="0"/>
              </a:rPr>
              <a:t>Standard B: </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Acquire career information</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Identify career goals</a:t>
            </a:r>
          </a:p>
          <a:p>
            <a:pPr lvl="1" eaLnBrk="1" hangingPunct="1">
              <a:lnSpc>
                <a:spcPct val="80000"/>
              </a:lnSpc>
              <a:spcBef>
                <a:spcPct val="5000"/>
              </a:spcBef>
              <a:buFontTx/>
              <a:buNone/>
            </a:pP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lnSpc>
                <a:spcPct val="80000"/>
              </a:lnSpc>
              <a:spcBef>
                <a:spcPct val="5000"/>
              </a:spcBef>
            </a:pPr>
            <a:r>
              <a:rPr lang="en-US" b="1" dirty="0">
                <a:solidFill>
                  <a:schemeClr val="bg1"/>
                </a:solidFill>
                <a:latin typeface="Arial" panose="020B0604020202020204" pitchFamily="34" charset="0"/>
                <a:ea typeface="ＭＳ Ｐゴシック" charset="0"/>
                <a:cs typeface="Arial" panose="020B0604020202020204" pitchFamily="34" charset="0"/>
              </a:rPr>
              <a:t>Standard C: </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Understand relationship between personal qualities, education, training and work</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Acquire knowledge to achieve career goals</a:t>
            </a:r>
          </a:p>
          <a:p>
            <a:pPr lvl="1" eaLnBrk="1" hangingPunct="1">
              <a:lnSpc>
                <a:spcPct val="80000"/>
              </a:lnSpc>
              <a:spcBef>
                <a:spcPct val="5000"/>
              </a:spcBef>
            </a:pPr>
            <a:r>
              <a:rPr lang="en-US" sz="2000" b="1" dirty="0">
                <a:solidFill>
                  <a:schemeClr val="bg1"/>
                </a:solidFill>
                <a:latin typeface="Arial" panose="020B0604020202020204" pitchFamily="34" charset="0"/>
                <a:ea typeface="ＭＳ Ｐゴシック" charset="0"/>
                <a:cs typeface="Arial" panose="020B0604020202020204" pitchFamily="34" charset="0"/>
              </a:rPr>
              <a:t>Apply skills to achieve career goals</a:t>
            </a:r>
            <a:endParaRPr lang="en-US" sz="2000" dirty="0">
              <a:solidFill>
                <a:schemeClr val="bg1"/>
              </a:solidFill>
              <a:latin typeface="Arial" panose="020B0604020202020204" pitchFamily="34" charset="0"/>
              <a:ea typeface="ＭＳ Ｐゴシック" charset="0"/>
              <a:cs typeface="Arial" panose="020B0604020202020204" pitchFamily="34" charset="0"/>
            </a:endParaRPr>
          </a:p>
        </p:txBody>
      </p:sp>
      <p:graphicFrame>
        <p:nvGraphicFramePr>
          <p:cNvPr id="455689" name="Object 2"/>
          <p:cNvGraphicFramePr>
            <a:graphicFrameLocks noChangeAspect="1"/>
          </p:cNvGraphicFramePr>
          <p:nvPr/>
        </p:nvGraphicFramePr>
        <p:xfrm>
          <a:off x="10566400" y="1219200"/>
          <a:ext cx="635000" cy="533400"/>
        </p:xfrm>
        <a:graphic>
          <a:graphicData uri="http://schemas.openxmlformats.org/presentationml/2006/ole">
            <mc:AlternateContent xmlns:mc="http://schemas.openxmlformats.org/markup-compatibility/2006">
              <mc:Choice xmlns:v="urn:schemas-microsoft-com:vml" Requires="v">
                <p:oleObj spid="_x0000_s2071" name="Photo Editor Photo" r:id="rId4" imgW="5619048" imgH="5619048" progId="MSPhotoEd.3">
                  <p:embed/>
                </p:oleObj>
              </mc:Choice>
              <mc:Fallback>
                <p:oleObj name="Photo Editor Photo" r:id="rId4" imgW="5619048" imgH="5619048" progId="MSPhotoEd.3">
                  <p:embed/>
                  <p:pic>
                    <p:nvPicPr>
                      <p:cNvPr id="45568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6400" y="1219200"/>
                        <a:ext cx="63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55691" name="Rectangle 11"/>
          <p:cNvSpPr>
            <a:spLocks noChangeArrowheads="1"/>
          </p:cNvSpPr>
          <p:nvPr/>
        </p:nvSpPr>
        <p:spPr bwMode="auto">
          <a:xfrm>
            <a:off x="304800" y="6248400"/>
            <a:ext cx="5486400" cy="609600"/>
          </a:xfrm>
          <a:prstGeom prst="rect">
            <a:avLst/>
          </a:prstGeom>
          <a:noFill/>
          <a:ln w="9525">
            <a:noFill/>
            <a:miter lim="800000"/>
            <a:headEnd/>
            <a:tailEnd/>
          </a:ln>
          <a:effectLst/>
        </p:spPr>
        <p:txBody>
          <a:bodyPr/>
          <a:lstStyle/>
          <a:p>
            <a:pPr marL="342900" indent="-342900" algn="ctr" fontAlgn="base">
              <a:spcBef>
                <a:spcPct val="0"/>
              </a:spcBef>
              <a:spcAft>
                <a:spcPct val="0"/>
              </a:spcAft>
              <a:buClr>
                <a:srgbClr val="56633C"/>
              </a:buClr>
              <a:buFont typeface="Wingdings" charset="0"/>
              <a:buNone/>
            </a:pPr>
            <a:r>
              <a:rPr lang="en-US" sz="1400" b="1" dirty="0">
                <a:solidFill>
                  <a:prstClr val="black"/>
                </a:solidFill>
                <a:effectLst>
                  <a:outerShdw blurRad="38100" dist="38100" dir="2700000" algn="tl">
                    <a:srgbClr val="FFFFFF"/>
                  </a:outerShdw>
                </a:effectLst>
                <a:latin typeface="Arial" charset="0"/>
                <a:ea typeface="ＭＳ Ｐゴシック" charset="0"/>
                <a:cs typeface="Arial" charset="0"/>
              </a:rPr>
              <a:t>American Career Resources Network (ACRN)</a:t>
            </a:r>
          </a:p>
          <a:p>
            <a:pPr marL="742950" lvl="1" indent="-285750" algn="ctr" fontAlgn="base">
              <a:spcBef>
                <a:spcPct val="0"/>
              </a:spcBef>
              <a:spcAft>
                <a:spcPct val="0"/>
              </a:spcAft>
              <a:buClr>
                <a:srgbClr val="56633C"/>
              </a:buClr>
              <a:buFont typeface="Wingdings" charset="0"/>
              <a:buNone/>
            </a:pPr>
            <a:r>
              <a:rPr lang="en-US" sz="1400" b="1" dirty="0">
                <a:solidFill>
                  <a:prstClr val="black"/>
                </a:solidFill>
                <a:latin typeface="Arial" charset="0"/>
                <a:ea typeface="ＭＳ Ｐゴシック" charset="0"/>
                <a:cs typeface="ＭＳ Ｐゴシック" charset="0"/>
                <a:hlinkClick r:id="rId6"/>
              </a:rPr>
              <a:t>http://www.acrnetwork.org/ncdg.htm</a:t>
            </a:r>
            <a:r>
              <a:rPr lang="en-US" sz="1400" b="1">
                <a:solidFill>
                  <a:prstClr val="black"/>
                </a:solidFill>
                <a:effectLst>
                  <a:outerShdw blurRad="38100" dist="38100" dir="2700000" algn="tl">
                    <a:srgbClr val="FFFFFF"/>
                  </a:outerShdw>
                </a:effectLst>
                <a:latin typeface="Arial" charset="0"/>
                <a:ea typeface="ＭＳ Ｐゴシック" charset="0"/>
                <a:cs typeface="ＭＳ Ｐゴシック" charset="0"/>
              </a:rPr>
              <a:t> </a:t>
            </a:r>
          </a:p>
        </p:txBody>
      </p:sp>
      <p:sp>
        <p:nvSpPr>
          <p:cNvPr id="455692" name="Rectangle 12"/>
          <p:cNvSpPr>
            <a:spLocks noChangeArrowheads="1"/>
          </p:cNvSpPr>
          <p:nvPr/>
        </p:nvSpPr>
        <p:spPr bwMode="auto">
          <a:xfrm>
            <a:off x="6299200" y="6324600"/>
            <a:ext cx="5892800" cy="533400"/>
          </a:xfrm>
          <a:prstGeom prst="rect">
            <a:avLst/>
          </a:prstGeom>
          <a:noFill/>
          <a:ln w="9525">
            <a:noFill/>
            <a:miter lim="800000"/>
            <a:headEnd/>
            <a:tailEnd/>
          </a:ln>
          <a:effectLst/>
        </p:spPr>
        <p:txBody>
          <a:bodyPr/>
          <a:lstStyle/>
          <a:p>
            <a:pPr marL="342900" indent="-342900" fontAlgn="base">
              <a:spcBef>
                <a:spcPct val="0"/>
              </a:spcBef>
              <a:spcAft>
                <a:spcPct val="0"/>
              </a:spcAft>
              <a:buClr>
                <a:srgbClr val="56633C"/>
              </a:buClr>
              <a:buFont typeface="Wingdings" charset="2"/>
              <a:buNone/>
              <a:defRPr/>
            </a:pPr>
            <a:r>
              <a:rPr lang="en-US" sz="1400" b="1" dirty="0">
                <a:solidFill>
                  <a:prstClr val="black"/>
                </a:solidFill>
                <a:effectLst>
                  <a:outerShdw blurRad="38100" dist="38100" dir="2700000" algn="tl">
                    <a:srgbClr val="DDDDDD"/>
                  </a:outerShdw>
                </a:effectLst>
                <a:latin typeface="Arial" charset="0"/>
                <a:ea typeface="Arial" charset="0"/>
                <a:cs typeface="Arial" charset="0"/>
              </a:rPr>
              <a:t>American School Counseling Association (ASCA)</a:t>
            </a:r>
            <a:endParaRPr lang="en-US" sz="1400" dirty="0">
              <a:solidFill>
                <a:prstClr val="black"/>
              </a:solidFill>
              <a:latin typeface="Arial" charset="0"/>
              <a:ea typeface="Arial" charset="0"/>
              <a:cs typeface="Arial" charset="0"/>
            </a:endParaRPr>
          </a:p>
          <a:p>
            <a:pPr marL="742950" lvl="1" indent="-285750" fontAlgn="base">
              <a:spcBef>
                <a:spcPct val="0"/>
              </a:spcBef>
              <a:spcAft>
                <a:spcPct val="0"/>
              </a:spcAft>
              <a:buClr>
                <a:srgbClr val="56633C"/>
              </a:buClr>
              <a:buFont typeface="Wingdings" charset="2"/>
              <a:buNone/>
              <a:defRPr/>
            </a:pPr>
            <a:r>
              <a:rPr lang="en-US" sz="1400" dirty="0">
                <a:solidFill>
                  <a:prstClr val="black"/>
                </a:solidFill>
                <a:latin typeface="Arial" charset="0"/>
                <a:ea typeface="ＭＳ Ｐゴシック" charset="-128"/>
                <a:cs typeface="ＭＳ Ｐゴシック" charset="-128"/>
              </a:rPr>
              <a:t>	</a:t>
            </a:r>
            <a:r>
              <a:rPr lang="en-US" sz="1400" b="1" dirty="0">
                <a:solidFill>
                  <a:prstClr val="black"/>
                </a:solidFill>
                <a:latin typeface="Arial" charset="0"/>
                <a:ea typeface="ＭＳ Ｐゴシック" charset="-128"/>
                <a:cs typeface="ＭＳ Ｐゴシック" charset="-128"/>
              </a:rPr>
              <a:t>http://www.schoolcounselor.org/</a:t>
            </a:r>
          </a:p>
        </p:txBody>
      </p:sp>
      <p:sp>
        <p:nvSpPr>
          <p:cNvPr id="149511" name="Rectangle 14"/>
          <p:cNvSpPr>
            <a:spLocks noChangeArrowheads="1"/>
          </p:cNvSpPr>
          <p:nvPr/>
        </p:nvSpPr>
        <p:spPr bwMode="auto">
          <a:xfrm>
            <a:off x="508000" y="609600"/>
            <a:ext cx="11277600" cy="533400"/>
          </a:xfrm>
          <a:prstGeom prst="rect">
            <a:avLst/>
          </a:prstGeom>
          <a:solidFill>
            <a:schemeClr val="bg1"/>
          </a:solidFill>
          <a:ln w="88900">
            <a:solidFill>
              <a:srgbClr val="0000FF"/>
            </a:solidFill>
            <a:miter lim="800000"/>
            <a:headEnd/>
            <a:tailEnd/>
          </a:ln>
        </p:spPr>
        <p:txBody>
          <a:bodyPr/>
          <a:lstStyle/>
          <a:p>
            <a:pPr marL="342900" indent="-342900" algn="ctr" fontAlgn="base">
              <a:spcBef>
                <a:spcPct val="60000"/>
              </a:spcBef>
              <a:spcAft>
                <a:spcPct val="0"/>
              </a:spcAft>
              <a:buClr>
                <a:srgbClr val="0000FF"/>
              </a:buClr>
              <a:buSzPct val="195000"/>
              <a:buFont typeface="Wingdings" charset="0"/>
              <a:buNone/>
            </a:pPr>
            <a:r>
              <a:rPr lang="en-US" sz="2800" b="1" dirty="0">
                <a:solidFill>
                  <a:prstClr val="black"/>
                </a:solidFill>
                <a:latin typeface="Arial Black" charset="0"/>
                <a:ea typeface="ＭＳ Ｐゴシック" charset="0"/>
                <a:cs typeface="Arial" charset="0"/>
              </a:rPr>
              <a:t>Academic</a:t>
            </a:r>
            <a:r>
              <a:rPr lang="en-US" sz="2800" b="1" dirty="0">
                <a:solidFill>
                  <a:srgbClr val="56633C"/>
                </a:solidFill>
                <a:latin typeface="Arial Black" charset="0"/>
                <a:ea typeface="ＭＳ Ｐゴシック" charset="0"/>
                <a:cs typeface="Arial" charset="0"/>
              </a:rPr>
              <a:t> – </a:t>
            </a:r>
            <a:r>
              <a:rPr lang="en-US" sz="3200" b="1" dirty="0">
                <a:solidFill>
                  <a:srgbClr val="0000FF"/>
                </a:solidFill>
                <a:latin typeface="Arial Black" charset="0"/>
                <a:ea typeface="ＭＳ Ｐゴシック" charset="0"/>
                <a:cs typeface="Arial" charset="0"/>
              </a:rPr>
              <a:t>Career </a:t>
            </a:r>
            <a:r>
              <a:rPr lang="en-US" sz="3200" b="1" dirty="0">
                <a:solidFill>
                  <a:srgbClr val="ADEA00"/>
                </a:solidFill>
                <a:latin typeface="Arial Black" charset="0"/>
                <a:ea typeface="ＭＳ Ｐゴシック" charset="0"/>
                <a:cs typeface="Arial" charset="0"/>
              </a:rPr>
              <a:t>– </a:t>
            </a:r>
            <a:r>
              <a:rPr lang="en-US" sz="2800" b="1" dirty="0">
                <a:solidFill>
                  <a:prstClr val="black"/>
                </a:solidFill>
                <a:latin typeface="Arial Black" charset="0"/>
                <a:ea typeface="ＭＳ Ｐゴシック" charset="0"/>
                <a:cs typeface="Arial" charset="0"/>
              </a:rPr>
              <a:t>Personal-Social</a:t>
            </a:r>
          </a:p>
        </p:txBody>
      </p:sp>
      <p:sp>
        <p:nvSpPr>
          <p:cNvPr id="149512" name="TextBox 8"/>
          <p:cNvSpPr txBox="1">
            <a:spLocks noChangeArrowheads="1"/>
          </p:cNvSpPr>
          <p:nvPr/>
        </p:nvSpPr>
        <p:spPr bwMode="auto">
          <a:xfrm>
            <a:off x="2760749" y="86380"/>
            <a:ext cx="585338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dirty="0">
                <a:solidFill>
                  <a:prstClr val="black"/>
                </a:solidFill>
              </a:rPr>
              <a:t>National School Counseling Models</a:t>
            </a:r>
          </a:p>
        </p:txBody>
      </p:sp>
      <p:sp>
        <p:nvSpPr>
          <p:cNvPr id="2" name="Footer Placeholder 1"/>
          <p:cNvSpPr>
            <a:spLocks noGrp="1"/>
          </p:cNvSpPr>
          <p:nvPr>
            <p:ph type="ftr" sz="quarter" idx="11"/>
          </p:nvPr>
        </p:nvSpPr>
        <p:spPr/>
        <p:txBody>
          <a:bodyPr/>
          <a:lstStyle/>
          <a:p>
            <a:pPr>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4191945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5686">
                                            <p:bg/>
                                          </p:spTgt>
                                        </p:tgtEl>
                                        <p:attrNameLst>
                                          <p:attrName>style.visibility</p:attrName>
                                        </p:attrNameLst>
                                      </p:cBhvr>
                                      <p:to>
                                        <p:strVal val="visible"/>
                                      </p:to>
                                    </p:set>
                                    <p:anim calcmode="lin" valueType="num">
                                      <p:cBhvr additive="base">
                                        <p:cTn id="7" dur="500" fill="hold"/>
                                        <p:tgtEl>
                                          <p:spTgt spid="45568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55686">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55686">
                                            <p:txEl>
                                              <p:pRg st="1" end="1"/>
                                            </p:txEl>
                                          </p:spTgt>
                                        </p:tgtEl>
                                        <p:attrNameLst>
                                          <p:attrName>style.visibility</p:attrName>
                                        </p:attrNameLst>
                                      </p:cBhvr>
                                      <p:to>
                                        <p:strVal val="visible"/>
                                      </p:to>
                                    </p:set>
                                    <p:anim calcmode="lin" valueType="num">
                                      <p:cBhvr additive="base">
                                        <p:cTn id="11" dur="500" fill="hold"/>
                                        <p:tgtEl>
                                          <p:spTgt spid="455686">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5568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55686">
                                            <p:txEl>
                                              <p:pRg st="2" end="2"/>
                                            </p:txEl>
                                          </p:spTgt>
                                        </p:tgtEl>
                                        <p:attrNameLst>
                                          <p:attrName>style.visibility</p:attrName>
                                        </p:attrNameLst>
                                      </p:cBhvr>
                                      <p:to>
                                        <p:strVal val="visible"/>
                                      </p:to>
                                    </p:set>
                                    <p:anim calcmode="lin" valueType="num">
                                      <p:cBhvr additive="base">
                                        <p:cTn id="15" dur="500" fill="hold"/>
                                        <p:tgtEl>
                                          <p:spTgt spid="455686">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5568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55686">
                                            <p:txEl>
                                              <p:pRg st="6" end="6"/>
                                            </p:txEl>
                                          </p:spTgt>
                                        </p:tgtEl>
                                        <p:attrNameLst>
                                          <p:attrName>style.visibility</p:attrName>
                                        </p:attrNameLst>
                                      </p:cBhvr>
                                      <p:to>
                                        <p:strVal val="visible"/>
                                      </p:to>
                                    </p:set>
                                    <p:anim calcmode="lin" valueType="num">
                                      <p:cBhvr additive="base">
                                        <p:cTn id="19" dur="500" fill="hold"/>
                                        <p:tgtEl>
                                          <p:spTgt spid="455686">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5686">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55689"/>
                                        </p:tgtEl>
                                        <p:attrNameLst>
                                          <p:attrName>style.visibility</p:attrName>
                                        </p:attrNameLst>
                                      </p:cBhvr>
                                      <p:to>
                                        <p:strVal val="visible"/>
                                      </p:to>
                                    </p:set>
                                    <p:anim calcmode="lin" valueType="num">
                                      <p:cBhvr additive="base">
                                        <p:cTn id="23" dur="500" fill="hold"/>
                                        <p:tgtEl>
                                          <p:spTgt spid="455689"/>
                                        </p:tgtEl>
                                        <p:attrNameLst>
                                          <p:attrName>ppt_x</p:attrName>
                                        </p:attrNameLst>
                                      </p:cBhvr>
                                      <p:tavLst>
                                        <p:tav tm="0">
                                          <p:val>
                                            <p:strVal val="1+#ppt_w/2"/>
                                          </p:val>
                                        </p:tav>
                                        <p:tav tm="100000">
                                          <p:val>
                                            <p:strVal val="#ppt_x"/>
                                          </p:val>
                                        </p:tav>
                                      </p:tavLst>
                                    </p:anim>
                                    <p:anim calcmode="lin" valueType="num">
                                      <p:cBhvr additive="base">
                                        <p:cTn id="24" dur="500" fill="hold"/>
                                        <p:tgtEl>
                                          <p:spTgt spid="4556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ASCA Standards - Career Cluster K&amp;S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1"/>
            <a:ext cx="12192000" cy="55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Text Box 5"/>
          <p:cNvSpPr txBox="1">
            <a:spLocks noChangeArrowheads="1"/>
          </p:cNvSpPr>
          <p:nvPr/>
        </p:nvSpPr>
        <p:spPr bwMode="auto">
          <a:xfrm>
            <a:off x="1524001" y="6096000"/>
            <a:ext cx="8718551" cy="584200"/>
          </a:xfrm>
          <a:prstGeom prst="rect">
            <a:avLst/>
          </a:prstGeom>
          <a:solidFill>
            <a:schemeClr val="bg1"/>
          </a:solidFill>
          <a:ln w="50800">
            <a:solidFill>
              <a:schemeClr val="tx1"/>
            </a:solidFill>
            <a:miter lim="800000"/>
            <a:headEnd/>
            <a:tailEnd/>
          </a:ln>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fontAlgn="base">
              <a:spcBef>
                <a:spcPct val="0"/>
              </a:spcBef>
              <a:spcAft>
                <a:spcPct val="0"/>
              </a:spcAft>
            </a:pPr>
            <a:r>
              <a:rPr lang="en-US" sz="2000" b="1" dirty="0">
                <a:solidFill>
                  <a:srgbClr val="000000"/>
                </a:solidFill>
                <a:latin typeface="Arial Narrow" charset="0"/>
              </a:rPr>
              <a:t> </a:t>
            </a:r>
            <a:r>
              <a:rPr lang="en-US" sz="3200" b="1" dirty="0">
                <a:solidFill>
                  <a:srgbClr val="000000"/>
                </a:solidFill>
                <a:latin typeface="Arial Black" charset="0"/>
              </a:rPr>
              <a:t>www.nde.state.ne.us/cared</a:t>
            </a:r>
          </a:p>
        </p:txBody>
      </p:sp>
      <p:sp>
        <p:nvSpPr>
          <p:cNvPr id="151556" name="TextBox 4"/>
          <p:cNvSpPr txBox="1">
            <a:spLocks noChangeArrowheads="1"/>
          </p:cNvSpPr>
          <p:nvPr/>
        </p:nvSpPr>
        <p:spPr bwMode="auto">
          <a:xfrm>
            <a:off x="3356014" y="149629"/>
            <a:ext cx="49329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b="1" dirty="0">
                <a:solidFill>
                  <a:srgbClr val="0000FF"/>
                </a:solidFill>
              </a:rPr>
              <a:t>Alignment of Competencies</a:t>
            </a:r>
          </a:p>
        </p:txBody>
      </p:sp>
      <p:sp>
        <p:nvSpPr>
          <p:cNvPr id="2" name="Footer Placeholder 1"/>
          <p:cNvSpPr>
            <a:spLocks noGrp="1"/>
          </p:cNvSpPr>
          <p:nvPr>
            <p:ph type="ftr" sz="quarter" idx="10"/>
          </p:nvPr>
        </p:nvSpPr>
        <p:spPr/>
        <p:txBody>
          <a:bodyPr/>
          <a:lstStyle/>
          <a:p>
            <a:pPr>
              <a:defRPr/>
            </a:pPr>
            <a:endParaRPr lang="en-US" dirty="0">
              <a:solidFill>
                <a:srgbClr val="000000"/>
              </a:solidFill>
            </a:endParaRPr>
          </a:p>
        </p:txBody>
      </p:sp>
    </p:spTree>
    <p:extLst>
      <p:ext uri="{BB962C8B-B14F-4D97-AF65-F5344CB8AC3E}">
        <p14:creationId xmlns:p14="http://schemas.microsoft.com/office/powerpoint/2010/main" val="179369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5"/>
          <p:cNvSpPr txBox="1">
            <a:spLocks noChangeArrowheads="1"/>
          </p:cNvSpPr>
          <p:nvPr/>
        </p:nvSpPr>
        <p:spPr bwMode="auto">
          <a:xfrm>
            <a:off x="1569028" y="304800"/>
            <a:ext cx="84997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dirty="0">
                <a:solidFill>
                  <a:srgbClr val="0000FF"/>
                </a:solidFill>
                <a:latin typeface="Arial Black" charset="0"/>
              </a:rPr>
              <a:t>ASCA National Model Executive Summary</a:t>
            </a:r>
          </a:p>
        </p:txBody>
      </p:sp>
      <p:pic>
        <p:nvPicPr>
          <p:cNvPr id="157699" name="Picture 11"/>
          <p:cNvPicPr>
            <a:picLocks noChangeAspect="1" noChangeArrowheads="1"/>
          </p:cNvPicPr>
          <p:nvPr/>
        </p:nvPicPr>
        <p:blipFill>
          <a:blip r:embed="rId2">
            <a:extLst>
              <a:ext uri="{28A0092B-C50C-407E-A947-70E740481C1C}">
                <a14:useLocalDpi xmlns:a14="http://schemas.microsoft.com/office/drawing/2010/main" val="0"/>
              </a:ext>
            </a:extLst>
          </a:blip>
          <a:srcRect l="1817" r="1819" b="1471"/>
          <a:stretch>
            <a:fillRect/>
          </a:stretch>
        </p:blipFill>
        <p:spPr bwMode="auto">
          <a:xfrm>
            <a:off x="383745" y="1017477"/>
            <a:ext cx="11627712" cy="5372626"/>
          </a:xfrm>
          <a:prstGeom prst="rect">
            <a:avLst/>
          </a:prstGeom>
          <a:noFill/>
          <a:ln w="508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
        <p:nvSpPr>
          <p:cNvPr id="157700" name="Text Box 12"/>
          <p:cNvSpPr txBox="1">
            <a:spLocks noChangeArrowheads="1"/>
          </p:cNvSpPr>
          <p:nvPr/>
        </p:nvSpPr>
        <p:spPr bwMode="auto">
          <a:xfrm>
            <a:off x="406400" y="990600"/>
            <a:ext cx="5689600" cy="276999"/>
          </a:xfrm>
          <a:prstGeom prst="rect">
            <a:avLst/>
          </a:prstGeom>
          <a:noFill/>
          <a:ln w="254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endParaRPr lang="en-US" sz="1200" dirty="0">
              <a:solidFill>
                <a:srgbClr val="000000"/>
              </a:solidFill>
            </a:endParaRPr>
          </a:p>
        </p:txBody>
      </p:sp>
    </p:spTree>
    <p:extLst>
      <p:ext uri="{BB962C8B-B14F-4D97-AF65-F5344CB8AC3E}">
        <p14:creationId xmlns:p14="http://schemas.microsoft.com/office/powerpoint/2010/main" val="3735117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086" name="Group 62"/>
          <p:cNvGraphicFramePr>
            <a:graphicFrameLocks noGrp="1"/>
          </p:cNvGraphicFramePr>
          <p:nvPr>
            <p:ph idx="1"/>
            <p:extLst>
              <p:ext uri="{D42A27DB-BD31-4B8C-83A1-F6EECF244321}">
                <p14:modId xmlns:p14="http://schemas.microsoft.com/office/powerpoint/2010/main" val="64791213"/>
              </p:ext>
            </p:extLst>
          </p:nvPr>
        </p:nvGraphicFramePr>
        <p:xfrm>
          <a:off x="771237" y="1665059"/>
          <a:ext cx="10972800" cy="4582096"/>
        </p:xfrm>
        <a:graphic>
          <a:graphicData uri="http://schemas.openxmlformats.org/drawingml/2006/table">
            <a:tb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228600">
                <a:tc>
                  <a:txBody>
                    <a:bodyPr/>
                    <a:lstStyle/>
                    <a:p>
                      <a:pPr marL="0" marR="0" lvl="0" indent="0" algn="l" defTabSz="914400" rtl="0" eaLnBrk="1" fontAlgn="base" latinLnBrk="0" hangingPunct="1">
                        <a:lnSpc>
                          <a:spcPct val="120000"/>
                        </a:lnSpc>
                        <a:spcBef>
                          <a:spcPct val="0"/>
                        </a:spcBef>
                        <a:spcAft>
                          <a:spcPct val="0"/>
                        </a:spcAft>
                        <a:buClr>
                          <a:schemeClr val="tx2"/>
                        </a:buClr>
                        <a:buSzTx/>
                        <a:buFontTx/>
                        <a:buNone/>
                        <a:tabLst/>
                      </a:pPr>
                      <a:endParaRPr kumimoji="0" lang="en-US" sz="8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063">
                <a:tc>
                  <a:txBody>
                    <a:bodyPr/>
                    <a:lstStyle/>
                    <a:p>
                      <a:pPr marL="0" marR="0" lvl="0" indent="0" algn="l" defTabSz="914400" rtl="0" eaLnBrk="1" fontAlgn="base" latinLnBrk="0" hangingPunct="1">
                        <a:lnSpc>
                          <a:spcPct val="120000"/>
                        </a:lnSpc>
                        <a:spcBef>
                          <a:spcPct val="0"/>
                        </a:spcBef>
                        <a:spcAft>
                          <a:spcPct val="0"/>
                        </a:spcAft>
                        <a:buClr>
                          <a:schemeClr val="tx2"/>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Emphasis on at-risk students</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
                          <a:srgbClr val="5F5F5F"/>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Including all students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755650">
                <a:tc>
                  <a:txBody>
                    <a:bodyPr/>
                    <a:lstStyle/>
                    <a:p>
                      <a:pPr marL="0" marR="0" lvl="0" indent="0" algn="l" defTabSz="914400" rtl="0" eaLnBrk="1" fontAlgn="base" latinLnBrk="0" hangingPunct="1">
                        <a:lnSpc>
                          <a:spcPct val="120000"/>
                        </a:lnSpc>
                        <a:spcBef>
                          <a:spcPct val="0"/>
                        </a:spcBef>
                        <a:spcAft>
                          <a:spcPct val="0"/>
                        </a:spcAft>
                        <a:buClr>
                          <a:schemeClr val="tx2"/>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Crisis-driven</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
                          <a:srgbClr val="5F5F5F"/>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Curriculum-driven</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200" b="0" i="0" u="none" strike="noStrike" cap="none" normalizeH="0" baseline="0">
                          <a:ln>
                            <a:noFill/>
                          </a:ln>
                          <a:solidFill>
                            <a:schemeClr val="tx1"/>
                          </a:solidFill>
                          <a:effectLst>
                            <a:outerShdw blurRad="38100" dist="38100" dir="2700000" algn="tl">
                              <a:srgbClr val="FFFFFF"/>
                            </a:outerShdw>
                          </a:effectLst>
                          <a:latin typeface="Arial" charset="0"/>
                          <a:ea typeface="ＭＳ Ｐゴシック" charset="0"/>
                          <a:cs typeface="Arial" charset="0"/>
                        </a:rPr>
                        <a:t>“</a:t>
                      </a: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On call</a:t>
                      </a:r>
                      <a:r>
                        <a:rPr kumimoji="0" lang="ja-JP" altLang="en-US" sz="2200" b="0" i="0" u="none" strike="noStrike" cap="none" normalizeH="0" baseline="0">
                          <a:ln>
                            <a:noFill/>
                          </a:ln>
                          <a:solidFill>
                            <a:schemeClr val="tx1"/>
                          </a:solidFill>
                          <a:effectLst>
                            <a:outerShdw blurRad="38100" dist="38100" dir="2700000" algn="tl">
                              <a:srgbClr val="FFFFFF"/>
                            </a:outerShdw>
                          </a:effectLst>
                          <a:latin typeface="Arial" charset="0"/>
                          <a:ea typeface="ＭＳ Ｐゴシック" charset="0"/>
                          <a:cs typeface="Arial" charset="0"/>
                        </a:rPr>
                        <a:t>”</a:t>
                      </a: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 approach to use of time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
                          <a:srgbClr val="5F5F5F"/>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Calendared time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54063">
                <a:tc>
                  <a:txBody>
                    <a:bodyPr/>
                    <a:lstStyle/>
                    <a:p>
                      <a:pPr marL="0" marR="0" lvl="0" indent="0" algn="l" defTabSz="914400" rtl="0" eaLnBrk="1" fontAlgn="base" latinLnBrk="0" hangingPunct="1">
                        <a:lnSpc>
                          <a:spcPct val="120000"/>
                        </a:lnSpc>
                        <a:spcBef>
                          <a:spcPct val="0"/>
                        </a:spcBef>
                        <a:spcAft>
                          <a:spcPct val="0"/>
                        </a:spcAft>
                        <a:buClr>
                          <a:schemeClr val="tx2"/>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Delivered only by teachers or counselors</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Delivered collaboratively by counselors, instructors, and community members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54063">
                <a:tc>
                  <a:txBody>
                    <a:bodyPr/>
                    <a:lstStyle/>
                    <a:p>
                      <a:pPr marL="0" marR="0" lvl="0" indent="0" algn="l" defTabSz="914400" rtl="0" eaLnBrk="1" fontAlgn="base" latinLnBrk="0" hangingPunct="1">
                        <a:lnSpc>
                          <a:spcPct val="120000"/>
                        </a:lnSpc>
                        <a:spcBef>
                          <a:spcPct val="0"/>
                        </a:spcBef>
                        <a:spcAft>
                          <a:spcPct val="0"/>
                        </a:spcAft>
                        <a:buClr>
                          <a:schemeClr val="tx2"/>
                        </a:buClr>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Owned by teacher/counseling staff only</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outerShdw blurRad="38100" dist="38100" dir="2700000" algn="tl">
                              <a:srgbClr val="FFFFFF"/>
                            </a:outerShdw>
                          </a:effectLst>
                          <a:latin typeface="Arial" charset="0"/>
                          <a:ea typeface="ＭＳ Ｐゴシック" charset="0"/>
                          <a:cs typeface="Arial" charset="0"/>
                        </a:rPr>
                        <a:t>Owned and supported by the community</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5847" name="Rectangle 7"/>
          <p:cNvSpPr>
            <a:spLocks noChangeArrowheads="1"/>
          </p:cNvSpPr>
          <p:nvPr/>
        </p:nvSpPr>
        <p:spPr bwMode="auto">
          <a:xfrm>
            <a:off x="1198419" y="674543"/>
            <a:ext cx="4368800" cy="666750"/>
          </a:xfrm>
          <a:prstGeom prst="rect">
            <a:avLst/>
          </a:prstGeom>
          <a:solidFill>
            <a:srgbClr val="00FF00"/>
          </a:solidFill>
          <a:ln w="25400">
            <a:solidFill>
              <a:schemeClr val="tx1"/>
            </a:solidFill>
            <a:miter lim="800000"/>
            <a:headEnd/>
            <a:tailEnd/>
          </a:ln>
          <a:effectLst>
            <a:outerShdw blurRad="63500" dist="81320" dir="2319588" algn="ctr" rotWithShape="0">
              <a:srgbClr val="000000">
                <a:alpha val="74997"/>
              </a:srgbClr>
            </a:outerShdw>
          </a:effectLst>
        </p:spPr>
        <p:txBody>
          <a:bodyPr>
            <a:spAutoFit/>
          </a:bodyPr>
          <a:lstStyle/>
          <a:p>
            <a:pPr algn="ctr" eaLnBrk="0" fontAlgn="base" hangingPunct="0">
              <a:spcBef>
                <a:spcPct val="0"/>
              </a:spcBef>
              <a:spcAft>
                <a:spcPct val="0"/>
              </a:spcAft>
            </a:pPr>
            <a:r>
              <a:rPr lang="en-US" sz="2400" b="1" dirty="0">
                <a:solidFill>
                  <a:srgbClr val="000000"/>
                </a:solidFill>
                <a:effectLst>
                  <a:outerShdw blurRad="38100" dist="38100" dir="2700000" algn="tl">
                    <a:srgbClr val="FFFFFF"/>
                  </a:outerShdw>
                </a:effectLst>
                <a:latin typeface="Arial Black" charset="0"/>
                <a:ea typeface="ＭＳ Ｐゴシック" charset="0"/>
                <a:cs typeface="Arial" charset="0"/>
              </a:rPr>
              <a:t>Moving </a:t>
            </a:r>
            <a:r>
              <a:rPr lang="en-US" sz="3600" b="1" dirty="0">
                <a:solidFill>
                  <a:srgbClr val="000000"/>
                </a:solidFill>
                <a:effectLst>
                  <a:outerShdw blurRad="38100" dist="38100" dir="2700000" algn="tl">
                    <a:srgbClr val="FFFFFF"/>
                  </a:outerShdw>
                </a:effectLst>
                <a:latin typeface="Arial Black" charset="0"/>
                <a:ea typeface="ＭＳ Ｐゴシック" charset="0"/>
                <a:cs typeface="Arial" charset="0"/>
              </a:rPr>
              <a:t>FROM</a:t>
            </a:r>
          </a:p>
        </p:txBody>
      </p:sp>
      <p:sp>
        <p:nvSpPr>
          <p:cNvPr id="35849" name="Rectangle 9"/>
          <p:cNvSpPr>
            <a:spLocks noChangeArrowheads="1"/>
          </p:cNvSpPr>
          <p:nvPr/>
        </p:nvSpPr>
        <p:spPr bwMode="auto">
          <a:xfrm>
            <a:off x="7599218" y="674543"/>
            <a:ext cx="2743200" cy="666750"/>
          </a:xfrm>
          <a:prstGeom prst="rect">
            <a:avLst/>
          </a:prstGeom>
          <a:solidFill>
            <a:srgbClr val="FF0000"/>
          </a:solidFill>
          <a:ln w="25400">
            <a:solidFill>
              <a:schemeClr val="tx1"/>
            </a:solidFill>
            <a:miter lim="800000"/>
            <a:headEnd/>
            <a:tailEnd/>
          </a:ln>
          <a:effectLst>
            <a:outerShdw blurRad="63500" dist="81320" dir="2319588" algn="ctr" rotWithShape="0">
              <a:srgbClr val="000000">
                <a:alpha val="74997"/>
              </a:srgbClr>
            </a:outerShdw>
          </a:effectLst>
        </p:spPr>
        <p:txBody>
          <a:bodyPr>
            <a:spAutoFit/>
          </a:bodyPr>
          <a:lstStyle/>
          <a:p>
            <a:pPr algn="ctr" eaLnBrk="0" fontAlgn="base" hangingPunct="0">
              <a:spcBef>
                <a:spcPct val="0"/>
              </a:spcBef>
              <a:spcAft>
                <a:spcPct val="0"/>
              </a:spcAft>
            </a:pPr>
            <a:r>
              <a:rPr lang="en-US" sz="3600" b="1" dirty="0">
                <a:solidFill>
                  <a:srgbClr val="FFFFFF"/>
                </a:solidFill>
                <a:effectLst>
                  <a:outerShdw blurRad="38100" dist="38100" dir="2700000" algn="tl">
                    <a:srgbClr val="000000"/>
                  </a:outerShdw>
                </a:effectLst>
                <a:latin typeface="Arial Black" charset="0"/>
                <a:ea typeface="ＭＳ Ｐゴシック" charset="0"/>
                <a:cs typeface="Arial" charset="0"/>
              </a:rPr>
              <a:t>TO</a:t>
            </a:r>
          </a:p>
        </p:txBody>
      </p:sp>
      <p:sp>
        <p:nvSpPr>
          <p:cNvPr id="158747" name="Text Box 57"/>
          <p:cNvSpPr txBox="1">
            <a:spLocks noChangeArrowheads="1"/>
          </p:cNvSpPr>
          <p:nvPr/>
        </p:nvSpPr>
        <p:spPr bwMode="auto">
          <a:xfrm>
            <a:off x="771237" y="1665059"/>
            <a:ext cx="109728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2400" dirty="0">
                <a:solidFill>
                  <a:srgbClr val="FFFF00"/>
                </a:solidFill>
                <a:latin typeface="Arial Black" charset="0"/>
              </a:rPr>
              <a:t>Comprehensive Counseling Programs</a:t>
            </a:r>
          </a:p>
        </p:txBody>
      </p:sp>
    </p:spTree>
    <p:extLst>
      <p:ext uri="{BB962C8B-B14F-4D97-AF65-F5344CB8AC3E}">
        <p14:creationId xmlns:p14="http://schemas.microsoft.com/office/powerpoint/2010/main" val="3931937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6702" y="1939434"/>
            <a:ext cx="10966265" cy="3852006"/>
          </a:xfrm>
        </p:spPr>
        <p:txBody>
          <a:bodyPr/>
          <a:lstStyle/>
          <a:p>
            <a:pPr marL="0" indent="0">
              <a:lnSpc>
                <a:spcPct val="115000"/>
              </a:lnSpc>
              <a:spcAft>
                <a:spcPts val="200"/>
              </a:spcAft>
              <a:buNone/>
            </a:pPr>
            <a:r>
              <a:rPr lang="en-US" dirty="0">
                <a:solidFill>
                  <a:srgbClr val="1F4D78"/>
                </a:solidFill>
                <a:latin typeface="Century Gothic" panose="020B0502020202020204" pitchFamily="34" charset="0"/>
                <a:ea typeface="MS Gothic" panose="020B0609070205080204" pitchFamily="49" charset="-128"/>
                <a:cs typeface="Times New Roman" panose="02020603050405020304" pitchFamily="18" charset="0"/>
              </a:rPr>
              <a:t>DAY 2</a:t>
            </a:r>
            <a:endParaRPr lang="en-US" b="1" dirty="0">
              <a:solidFill>
                <a:srgbClr val="1F4D78"/>
              </a:solidFill>
              <a:latin typeface="Century Gothic" panose="020B0502020202020204" pitchFamily="34" charset="0"/>
              <a:ea typeface="MS Gothic" panose="020B0609070205080204" pitchFamily="49" charset="-128"/>
              <a:cs typeface="Times New Roman" panose="02020603050405020304" pitchFamily="18" charset="0"/>
            </a:endParaRPr>
          </a:p>
          <a:p>
            <a:pPr marL="0" indent="0">
              <a:lnSpc>
                <a:spcPct val="115000"/>
              </a:lnSpc>
              <a:spcAft>
                <a:spcPts val="200"/>
              </a:spcAft>
              <a:buNone/>
            </a:pPr>
            <a:r>
              <a:rPr lang="en-US" dirty="0">
                <a:solidFill>
                  <a:srgbClr val="1F4D78"/>
                </a:solidFill>
                <a:latin typeface="Century Gothic" panose="020B0502020202020204" pitchFamily="34" charset="0"/>
                <a:ea typeface="MS Gothic" panose="020B0609070205080204" pitchFamily="49" charset="-128"/>
                <a:cs typeface="Times New Roman" panose="02020603050405020304" pitchFamily="18" charset="0"/>
              </a:rPr>
              <a:t>Good Morning and Look Back</a:t>
            </a:r>
          </a:p>
          <a:p>
            <a:pPr marL="0" indent="0">
              <a:lnSpc>
                <a:spcPct val="115000"/>
              </a:lnSpc>
              <a:spcAft>
                <a:spcPts val="200"/>
              </a:spcAft>
              <a:buNone/>
            </a:pPr>
            <a:r>
              <a:rPr lang="en-US" dirty="0">
                <a:solidFill>
                  <a:srgbClr val="0077D0"/>
                </a:solidFill>
                <a:latin typeface="Century Gothic" panose="020B0502020202020204" pitchFamily="34" charset="0"/>
                <a:ea typeface="MS Gothic" panose="020B0609070205080204" pitchFamily="49" charset="-128"/>
                <a:cs typeface="Times New Roman" panose="02020603050405020304" pitchFamily="18" charset="0"/>
              </a:rPr>
              <a:t>ALL-IN: Counseling &amp; Guidance in a Career Pathways System</a:t>
            </a:r>
            <a:endParaRPr lang="en-US" b="1" dirty="0">
              <a:solidFill>
                <a:srgbClr val="0077D0"/>
              </a:solidFill>
              <a:latin typeface="Century Gothic" panose="020B0502020202020204" pitchFamily="34" charset="0"/>
              <a:ea typeface="MS Gothic" panose="020B0609070205080204" pitchFamily="49" charset="-128"/>
              <a:cs typeface="Times New Roman" panose="02020603050405020304" pitchFamily="18" charset="0"/>
            </a:endParaRPr>
          </a:p>
          <a:p>
            <a:pPr lvl="1">
              <a:lnSpc>
                <a:spcPct val="115000"/>
              </a:lnSpc>
              <a:spcBef>
                <a:spcPts val="0"/>
              </a:spcBef>
              <a:spcAft>
                <a:spcPts val="200"/>
              </a:spcAft>
            </a:pPr>
            <a:r>
              <a:rPr lang="en-US" sz="2400" dirty="0">
                <a:latin typeface="Century Gothic" panose="020B0502020202020204" pitchFamily="34" charset="0"/>
                <a:ea typeface="MS Gothic" panose="020B0609070205080204" pitchFamily="49" charset="-128"/>
                <a:cs typeface="Times New Roman" panose="02020603050405020304" pitchFamily="18" charset="0"/>
              </a:rPr>
              <a:t>Integrating Career Awareness</a:t>
            </a:r>
          </a:p>
          <a:p>
            <a:pPr lvl="1">
              <a:lnSpc>
                <a:spcPct val="115000"/>
              </a:lnSpc>
              <a:spcBef>
                <a:spcPts val="0"/>
              </a:spcBef>
              <a:spcAft>
                <a:spcPts val="200"/>
              </a:spcAft>
            </a:pPr>
            <a:r>
              <a:rPr lang="en-US" sz="2400" dirty="0">
                <a:latin typeface="Century Gothic" panose="020B0502020202020204" pitchFamily="34" charset="0"/>
                <a:ea typeface="MS Gothic" panose="020B0609070205080204" pitchFamily="49" charset="-128"/>
                <a:cs typeface="Times New Roman" panose="02020603050405020304" pitchFamily="18" charset="0"/>
              </a:rPr>
              <a:t>Digital Literacy &amp; Technology Integration</a:t>
            </a:r>
          </a:p>
          <a:p>
            <a:pPr lvl="2">
              <a:lnSpc>
                <a:spcPct val="115000"/>
              </a:lnSpc>
              <a:spcBef>
                <a:spcPts val="200"/>
              </a:spcBef>
              <a:spcAft>
                <a:spcPts val="200"/>
              </a:spcAft>
              <a:tabLst>
                <a:tab pos="457200" algn="l"/>
              </a:tabLst>
            </a:pPr>
            <a:r>
              <a:rPr lang="en-US" sz="2200" dirty="0">
                <a:latin typeface="Century Gothic" panose="020B0502020202020204" pitchFamily="34" charset="0"/>
                <a:ea typeface="MS Gothic" panose="020B0609070205080204" pitchFamily="49" charset="-128"/>
                <a:cs typeface="Times New Roman" panose="02020603050405020304" pitchFamily="18" charset="0"/>
              </a:rPr>
              <a:t>Best Practices &amp; Resources</a:t>
            </a:r>
          </a:p>
          <a:p>
            <a:pPr lvl="1">
              <a:lnSpc>
                <a:spcPct val="115000"/>
              </a:lnSpc>
              <a:spcBef>
                <a:spcPts val="200"/>
              </a:spcBef>
              <a:spcAft>
                <a:spcPts val="200"/>
              </a:spcAft>
            </a:pPr>
            <a:r>
              <a:rPr lang="en-US" sz="2400" dirty="0">
                <a:latin typeface="Century Gothic" panose="020B0502020202020204" pitchFamily="34" charset="0"/>
                <a:ea typeface="MS Gothic" panose="020B0609070205080204" pitchFamily="49" charset="-128"/>
                <a:cs typeface="Times New Roman" panose="02020603050405020304" pitchFamily="18" charset="0"/>
              </a:rPr>
              <a:t>Who’s On First?  Environmental Scan </a:t>
            </a:r>
          </a:p>
          <a:p>
            <a:pPr lvl="1">
              <a:lnSpc>
                <a:spcPct val="115000"/>
              </a:lnSpc>
              <a:spcBef>
                <a:spcPts val="200"/>
              </a:spcBef>
              <a:spcAft>
                <a:spcPts val="200"/>
              </a:spcAft>
            </a:pPr>
            <a:r>
              <a:rPr lang="en-US" sz="2400" dirty="0">
                <a:latin typeface="Century Gothic" panose="020B0502020202020204" pitchFamily="34" charset="0"/>
                <a:ea typeface="MS Gothic" panose="020B0609070205080204" pitchFamily="49" charset="-128"/>
                <a:cs typeface="Times New Roman" panose="02020603050405020304" pitchFamily="18" charset="0"/>
              </a:rPr>
              <a:t>Sustainability and Strategic Planning</a:t>
            </a:r>
          </a:p>
          <a:p>
            <a:pPr marL="0" marR="0" indent="0">
              <a:lnSpc>
                <a:spcPct val="115000"/>
              </a:lnSpc>
              <a:spcBef>
                <a:spcPts val="200"/>
              </a:spcBef>
              <a:spcAft>
                <a:spcPts val="200"/>
              </a:spcAft>
              <a:buNone/>
            </a:pPr>
            <a:r>
              <a:rPr lang="en-US" b="1" dirty="0">
                <a:solidFill>
                  <a:srgbClr val="1F4D78"/>
                </a:solidFill>
                <a:latin typeface="Century Gothic" panose="020B0502020202020204" pitchFamily="34" charset="0"/>
                <a:ea typeface="MS Gothic" panose="020B0609070205080204" pitchFamily="49" charset="-128"/>
                <a:cs typeface="Times New Roman" panose="02020603050405020304" pitchFamily="18" charset="0"/>
              </a:rPr>
              <a:t>What’s Next &amp; Wrap-Up</a:t>
            </a:r>
            <a:endParaRPr lang="en-US" dirty="0">
              <a:latin typeface="Century Gothic" panose="020B0502020202020204" pitchFamily="34" charset="0"/>
              <a:ea typeface="MS Gothic" panose="020B0609070205080204" pitchFamily="49" charset="-128"/>
              <a:cs typeface="Times New Roman" panose="02020603050405020304" pitchFamily="18" charset="0"/>
            </a:endParaRPr>
          </a:p>
          <a:p>
            <a:endParaRPr lang="en-US" dirty="0"/>
          </a:p>
        </p:txBody>
      </p:sp>
      <p:sp>
        <p:nvSpPr>
          <p:cNvPr id="3" name="Title 2"/>
          <p:cNvSpPr>
            <a:spLocks noGrp="1"/>
          </p:cNvSpPr>
          <p:nvPr>
            <p:ph type="title"/>
          </p:nvPr>
        </p:nvSpPr>
        <p:spPr/>
        <p:txBody>
          <a:bodyPr/>
          <a:lstStyle/>
          <a:p>
            <a:r>
              <a:rPr lang="en-US" dirty="0"/>
              <a:t>Planning for Action </a:t>
            </a:r>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3477EC8-074D-41C4-94AE-E9EA7CEEA348}" type="slidenum">
              <a:rPr kumimoji="0" lang="en-US" sz="1800" b="0" i="0" u="none" strike="noStrike" kern="0" cap="none" spc="0" normalizeH="0" baseline="0" noProof="0" smtClean="0">
                <a:ln>
                  <a:noFill/>
                </a:ln>
                <a:solidFill>
                  <a:srgbClr val="FFFFFF">
                    <a:lumMod val="75000"/>
                  </a:srgb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rgbClr val="FFFFFF">
                  <a:lumMod val="75000"/>
                </a:srgbClr>
              </a:solidFill>
              <a:effectLst/>
              <a:uLnTx/>
              <a:uFillTx/>
            </a:endParaRPr>
          </a:p>
        </p:txBody>
      </p:sp>
    </p:spTree>
    <p:extLst>
      <p:ext uri="{BB962C8B-B14F-4D97-AF65-F5344CB8AC3E}">
        <p14:creationId xmlns:p14="http://schemas.microsoft.com/office/powerpoint/2010/main" val="3158668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idx="1"/>
          </p:nvPr>
        </p:nvSpPr>
        <p:spPr>
          <a:xfrm>
            <a:off x="6299199" y="1371600"/>
            <a:ext cx="5662815" cy="5029200"/>
          </a:xfrm>
          <a:solidFill>
            <a:schemeClr val="tx1"/>
          </a:solidFill>
          <a:ln w="50800">
            <a:solidFill>
              <a:schemeClr val="bg1"/>
            </a:solidFill>
            <a:miter lim="800000"/>
            <a:headEnd/>
            <a:tailEnd/>
          </a:ln>
        </p:spPr>
        <p:txBody>
          <a:bodyPr/>
          <a:lstStyle/>
          <a:p>
            <a:pPr eaLnBrk="1" hangingPunct="1">
              <a:lnSpc>
                <a:spcPct val="90000"/>
              </a:lnSpc>
              <a:spcBef>
                <a:spcPct val="70000"/>
              </a:spcBef>
              <a:buClr>
                <a:schemeClr val="folHlink"/>
              </a:buClr>
              <a:buFont typeface="Wingdings" charset="0"/>
              <a:buNone/>
            </a:pPr>
            <a:endParaRPr lang="en-US" sz="1300" dirty="0">
              <a:solidFill>
                <a:schemeClr val="bg1"/>
              </a:solidFill>
              <a:latin typeface="Arial Black" charset="0"/>
              <a:ea typeface="ＭＳ Ｐゴシック" charset="0"/>
              <a:cs typeface="ＭＳ Ｐゴシック" charset="0"/>
            </a:endParaRPr>
          </a:p>
          <a:p>
            <a:pPr eaLnBrk="1" hangingPunct="1">
              <a:lnSpc>
                <a:spcPct val="90000"/>
              </a:lnSpc>
              <a:spcBef>
                <a:spcPct val="70000"/>
              </a:spcBef>
              <a:buClr>
                <a:schemeClr val="folHlink"/>
              </a:buClr>
              <a:buFont typeface="Wingdings" charset="0"/>
              <a:buChar char="§"/>
            </a:pPr>
            <a:r>
              <a:rPr lang="en-US" sz="2600" dirty="0">
                <a:solidFill>
                  <a:schemeClr val="bg1"/>
                </a:solidFill>
                <a:latin typeface="Arial Black" charset="0"/>
                <a:ea typeface="ＭＳ Ｐゴシック" charset="0"/>
                <a:cs typeface="ＭＳ Ｐゴシック" charset="0"/>
              </a:rPr>
              <a:t>Lower Levels ABE/ESL – Career Pathways Awareness</a:t>
            </a:r>
          </a:p>
          <a:p>
            <a:pPr eaLnBrk="1" hangingPunct="1">
              <a:lnSpc>
                <a:spcPct val="90000"/>
              </a:lnSpc>
              <a:spcBef>
                <a:spcPct val="70000"/>
              </a:spcBef>
              <a:buClr>
                <a:schemeClr val="folHlink"/>
              </a:buClr>
              <a:buFont typeface="Wingdings" charset="0"/>
              <a:buChar char="§"/>
            </a:pPr>
            <a:r>
              <a:rPr lang="en-US" sz="2600" dirty="0">
                <a:solidFill>
                  <a:schemeClr val="bg1"/>
                </a:solidFill>
                <a:latin typeface="Arial Black" charset="0"/>
                <a:ea typeface="ＭＳ Ｐゴシック" charset="0"/>
                <a:cs typeface="ＭＳ Ｐゴシック" charset="0"/>
              </a:rPr>
              <a:t>Intermediate Levels ABE/ESL – Career Exploration/Pre-Bridge</a:t>
            </a:r>
          </a:p>
          <a:p>
            <a:pPr eaLnBrk="1" hangingPunct="1">
              <a:lnSpc>
                <a:spcPct val="90000"/>
              </a:lnSpc>
              <a:spcBef>
                <a:spcPct val="70000"/>
              </a:spcBef>
              <a:buClr>
                <a:schemeClr val="folHlink"/>
              </a:buClr>
              <a:buFont typeface="Wingdings" charset="0"/>
              <a:buChar char="§"/>
            </a:pPr>
            <a:r>
              <a:rPr lang="en-US" sz="2600" dirty="0">
                <a:solidFill>
                  <a:schemeClr val="bg1"/>
                </a:solidFill>
                <a:latin typeface="Arial Black" charset="0"/>
                <a:ea typeface="ＭＳ Ｐゴシック" charset="0"/>
                <a:cs typeface="ＭＳ Ｐゴシック" charset="0"/>
              </a:rPr>
              <a:t>ASE– Career Pathways Preparation &amp; Bridge or Apprenticeship Programs/ Career Management</a:t>
            </a:r>
          </a:p>
        </p:txBody>
      </p:sp>
      <p:sp>
        <p:nvSpPr>
          <p:cNvPr id="163844" name="TextBox 4"/>
          <p:cNvSpPr txBox="1">
            <a:spLocks noChangeArrowheads="1"/>
          </p:cNvSpPr>
          <p:nvPr/>
        </p:nvSpPr>
        <p:spPr bwMode="auto">
          <a:xfrm>
            <a:off x="711201" y="304800"/>
            <a:ext cx="642317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4400" b="1" dirty="0">
                <a:solidFill>
                  <a:srgbClr val="FF0000"/>
                </a:solidFill>
              </a:rPr>
              <a:t>Counseling Curriculum</a:t>
            </a:r>
          </a:p>
        </p:txBody>
      </p:sp>
      <p:pic>
        <p:nvPicPr>
          <p:cNvPr id="1638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5588000"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79353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52" y="491620"/>
            <a:ext cx="11454246" cy="1143000"/>
          </a:xfrm>
        </p:spPr>
        <p:txBody>
          <a:bodyPr>
            <a:normAutofit fontScale="90000"/>
          </a:bodyPr>
          <a:lstStyle/>
          <a:p>
            <a:r>
              <a:rPr lang="en-US" dirty="0"/>
              <a:t>Lower Levels ABE/ESL:  Career Pathways Awareness</a:t>
            </a:r>
          </a:p>
        </p:txBody>
      </p:sp>
      <p:sp>
        <p:nvSpPr>
          <p:cNvPr id="3" name="Content Placeholder 2"/>
          <p:cNvSpPr>
            <a:spLocks noGrp="1"/>
          </p:cNvSpPr>
          <p:nvPr>
            <p:ph idx="1"/>
          </p:nvPr>
        </p:nvSpPr>
        <p:spPr>
          <a:xfrm>
            <a:off x="1005840" y="1945178"/>
            <a:ext cx="10598727" cy="4303222"/>
          </a:xfrm>
        </p:spPr>
        <p:txBody>
          <a:bodyPr/>
          <a:lstStyle/>
          <a:p>
            <a:pPr>
              <a:buNone/>
            </a:pPr>
            <a:r>
              <a:rPr lang="en-US" dirty="0"/>
              <a:t>Students should learn ….</a:t>
            </a:r>
          </a:p>
          <a:p>
            <a:pPr lvl="1">
              <a:buFont typeface="Arial" pitchFamily="34" charset="0"/>
              <a:buChar char="•"/>
            </a:pPr>
            <a:r>
              <a:rPr lang="en-US" sz="2400" dirty="0"/>
              <a:t>about different kinds of work</a:t>
            </a:r>
          </a:p>
          <a:p>
            <a:pPr lvl="1">
              <a:buFont typeface="Arial" pitchFamily="34" charset="0"/>
              <a:buChar char="•"/>
            </a:pPr>
            <a:r>
              <a:rPr lang="en-US" sz="2400" dirty="0">
                <a:solidFill>
                  <a:srgbClr val="002060"/>
                </a:solidFill>
              </a:rPr>
              <a:t>about goal setting and decision making</a:t>
            </a:r>
          </a:p>
          <a:p>
            <a:pPr lvl="1">
              <a:buFont typeface="Arial" pitchFamily="34" charset="0"/>
              <a:buChar char="•"/>
            </a:pPr>
            <a:r>
              <a:rPr lang="en-US" sz="2400" dirty="0"/>
              <a:t>what it means to be a good worker</a:t>
            </a:r>
          </a:p>
          <a:p>
            <a:pPr lvl="1">
              <a:buFont typeface="Arial" pitchFamily="34" charset="0"/>
              <a:buChar char="•"/>
            </a:pPr>
            <a:r>
              <a:rPr lang="en-US" sz="2400" dirty="0">
                <a:solidFill>
                  <a:srgbClr val="002060"/>
                </a:solidFill>
              </a:rPr>
              <a:t>about Career Clusters®</a:t>
            </a:r>
          </a:p>
          <a:p>
            <a:pPr lvl="1">
              <a:buFont typeface="Arial" pitchFamily="34" charset="0"/>
              <a:buChar char="•"/>
            </a:pPr>
            <a:r>
              <a:rPr lang="en-US" sz="2400" dirty="0"/>
              <a:t>informal career inventories to identify possible occupations</a:t>
            </a:r>
          </a:p>
          <a:p>
            <a:pPr lvl="1">
              <a:buFont typeface="Arial" pitchFamily="34" charset="0"/>
              <a:buChar char="•"/>
            </a:pPr>
            <a:r>
              <a:rPr lang="en-US" sz="2400" dirty="0">
                <a:solidFill>
                  <a:srgbClr val="002060"/>
                </a:solidFill>
              </a:rPr>
              <a:t>assessment tools to explore their skills</a:t>
            </a:r>
          </a:p>
          <a:p>
            <a:pPr lvl="1">
              <a:buFont typeface="Arial" pitchFamily="34" charset="0"/>
              <a:buChar char="•"/>
            </a:pPr>
            <a:r>
              <a:rPr lang="en-US" sz="2400" dirty="0"/>
              <a:t>career decision-making models (introduction)</a:t>
            </a:r>
          </a:p>
          <a:p>
            <a:pPr lvl="1">
              <a:buFont typeface="Arial" pitchFamily="34" charset="0"/>
              <a:buChar char="•"/>
            </a:pPr>
            <a:r>
              <a:rPr lang="en-US" sz="2400" dirty="0">
                <a:solidFill>
                  <a:srgbClr val="002060"/>
                </a:solidFill>
              </a:rPr>
              <a:t>about occupations in the various Career Clusters®</a:t>
            </a:r>
          </a:p>
          <a:p>
            <a:pPr lvl="1">
              <a:buFont typeface="Arial" pitchFamily="34" charset="0"/>
              <a:buChar char="•"/>
            </a:pPr>
            <a:r>
              <a:rPr lang="en-US" sz="2400" dirty="0"/>
              <a:t>to develop good work-place skills</a:t>
            </a:r>
          </a:p>
          <a:p>
            <a:endParaRPr lang="en-US" dirty="0"/>
          </a:p>
        </p:txBody>
      </p:sp>
      <p:sp>
        <p:nvSpPr>
          <p:cNvPr id="5" name="Rounded Rectangle 4"/>
          <p:cNvSpPr/>
          <p:nvPr/>
        </p:nvSpPr>
        <p:spPr>
          <a:xfrm>
            <a:off x="7629698" y="1505512"/>
            <a:ext cx="4064000" cy="2514600"/>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7817311" y="1656757"/>
            <a:ext cx="3876387" cy="2363355"/>
          </a:xfrm>
          <a:prstGeom prst="rect">
            <a:avLst/>
          </a:prstGeom>
        </p:spPr>
        <p:txBody>
          <a:bodyPr wrap="square">
            <a:spAutoFit/>
          </a:bodyPr>
          <a:lstStyle/>
          <a:p>
            <a:pPr lvl="0" algn="ctr"/>
            <a:r>
              <a:rPr lang="en-US" sz="4800" b="1" dirty="0">
                <a:solidFill>
                  <a:srgbClr val="002060"/>
                </a:solidFill>
                <a:latin typeface="Calibri"/>
              </a:rPr>
              <a:t>Individualized Learning Plan OR IDP</a:t>
            </a:r>
          </a:p>
        </p:txBody>
      </p:sp>
    </p:spTree>
    <p:extLst>
      <p:ext uri="{BB962C8B-B14F-4D97-AF65-F5344CB8AC3E}">
        <p14:creationId xmlns:p14="http://schemas.microsoft.com/office/powerpoint/2010/main" val="2098656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Lower Levels ABE/ESL:  Career Pathways Awareness</a:t>
            </a:r>
          </a:p>
        </p:txBody>
      </p:sp>
      <p:sp>
        <p:nvSpPr>
          <p:cNvPr id="3" name="Content Placeholder 2"/>
          <p:cNvSpPr>
            <a:spLocks noGrp="1"/>
          </p:cNvSpPr>
          <p:nvPr>
            <p:ph idx="1"/>
          </p:nvPr>
        </p:nvSpPr>
        <p:spPr/>
        <p:txBody>
          <a:bodyPr/>
          <a:lstStyle/>
          <a:p>
            <a:r>
              <a:rPr lang="en-US" dirty="0"/>
              <a:t>Divide the 16 Career Clusters and introduce each cluster with activities </a:t>
            </a:r>
          </a:p>
          <a:p>
            <a:pPr lvl="1"/>
            <a:r>
              <a:rPr lang="en-US" sz="1600" dirty="0"/>
              <a:t>i.e., </a:t>
            </a:r>
            <a:r>
              <a:rPr lang="en-US" sz="1600" b="1" dirty="0"/>
              <a:t>Career Cluster/Guidance = </a:t>
            </a:r>
            <a:r>
              <a:rPr lang="en-US" sz="1600" dirty="0"/>
              <a:t>Agriculture, Food, and Natural Resources ; Transportation, Distribution, and Logistics; Law, Public Safety, and Security </a:t>
            </a:r>
          </a:p>
          <a:p>
            <a:r>
              <a:rPr lang="en-US" dirty="0"/>
              <a:t>Assign all 16 clusters to each grade with progressive activities. </a:t>
            </a:r>
          </a:p>
        </p:txBody>
      </p:sp>
    </p:spTree>
    <p:extLst>
      <p:ext uri="{BB962C8B-B14F-4D97-AF65-F5344CB8AC3E}">
        <p14:creationId xmlns:p14="http://schemas.microsoft.com/office/powerpoint/2010/main" val="2884271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77800"/>
            <a:ext cx="9855201" cy="1143000"/>
          </a:xfrm>
        </p:spPr>
        <p:txBody>
          <a:bodyPr>
            <a:noAutofit/>
          </a:bodyPr>
          <a:lstStyle/>
          <a:p>
            <a:r>
              <a:rPr lang="en-US" sz="3200" dirty="0"/>
              <a:t>Value-added activities for all grade levels </a:t>
            </a:r>
            <a:br>
              <a:rPr lang="en-US" sz="3200" dirty="0"/>
            </a:br>
            <a:r>
              <a:rPr lang="en-US" sz="1600" dirty="0"/>
              <a:t>Adapted from:  Georgia Department of Education Career Cluster Awareness Activities Guidelines</a:t>
            </a:r>
            <a:endParaRPr lang="en-US" sz="3200" dirty="0"/>
          </a:p>
        </p:txBody>
      </p:sp>
      <p:sp>
        <p:nvSpPr>
          <p:cNvPr id="3" name="Content Placeholder 2"/>
          <p:cNvSpPr>
            <a:spLocks noGrp="1"/>
          </p:cNvSpPr>
          <p:nvPr>
            <p:ph sz="half" idx="1"/>
          </p:nvPr>
        </p:nvSpPr>
        <p:spPr>
          <a:xfrm>
            <a:off x="304800" y="1600200"/>
            <a:ext cx="5689600" cy="4800600"/>
          </a:xfrm>
        </p:spPr>
        <p:txBody>
          <a:bodyPr>
            <a:normAutofit/>
          </a:bodyPr>
          <a:lstStyle/>
          <a:p>
            <a:r>
              <a:rPr lang="en-US" sz="2400" dirty="0">
                <a:solidFill>
                  <a:srgbClr val="002060"/>
                </a:solidFill>
              </a:rPr>
              <a:t>Field trips to local cluster-related business</a:t>
            </a:r>
          </a:p>
          <a:p>
            <a:r>
              <a:rPr lang="en-US" sz="2400" dirty="0"/>
              <a:t>Local cluster-related speakers</a:t>
            </a:r>
          </a:p>
          <a:p>
            <a:r>
              <a:rPr lang="en-US" sz="2400" dirty="0">
                <a:solidFill>
                  <a:srgbClr val="002060"/>
                </a:solidFill>
              </a:rPr>
              <a:t>Career Fair to highlight clusters</a:t>
            </a:r>
          </a:p>
          <a:p>
            <a:r>
              <a:rPr lang="en-US" sz="2400" dirty="0"/>
              <a:t>Poster/Poetry contest </a:t>
            </a:r>
          </a:p>
          <a:p>
            <a:r>
              <a:rPr lang="en-US" sz="2400" dirty="0">
                <a:solidFill>
                  <a:srgbClr val="002060"/>
                </a:solidFill>
              </a:rPr>
              <a:t>Aligned career clusters during the month of November (Career Month)</a:t>
            </a:r>
          </a:p>
          <a:p>
            <a:r>
              <a:rPr lang="en-US" sz="2400" dirty="0"/>
              <a:t>Career Interviews</a:t>
            </a:r>
          </a:p>
          <a:p>
            <a:endParaRPr lang="en-US" sz="2400" dirty="0"/>
          </a:p>
        </p:txBody>
      </p:sp>
      <p:sp>
        <p:nvSpPr>
          <p:cNvPr id="4" name="Content Placeholder 3"/>
          <p:cNvSpPr>
            <a:spLocks noGrp="1"/>
          </p:cNvSpPr>
          <p:nvPr>
            <p:ph sz="half" idx="2"/>
          </p:nvPr>
        </p:nvSpPr>
        <p:spPr>
          <a:xfrm>
            <a:off x="6207991" y="1600200"/>
            <a:ext cx="5384800" cy="4525963"/>
          </a:xfrm>
        </p:spPr>
        <p:txBody>
          <a:bodyPr>
            <a:normAutofit/>
          </a:bodyPr>
          <a:lstStyle/>
          <a:p>
            <a:r>
              <a:rPr lang="en-US" sz="2400" dirty="0"/>
              <a:t>Media Specialist selects a cluster-related book for media lesson; creates a bulletin board from cluster-related books</a:t>
            </a:r>
          </a:p>
          <a:p>
            <a:r>
              <a:rPr lang="en-US" sz="2400" dirty="0">
                <a:solidFill>
                  <a:srgbClr val="002060"/>
                </a:solidFill>
              </a:rPr>
              <a:t>Career Planning Family Involvement</a:t>
            </a:r>
          </a:p>
          <a:p>
            <a:r>
              <a:rPr lang="en-US" sz="2400" dirty="0"/>
              <a:t>Elementary Transition Activities</a:t>
            </a:r>
          </a:p>
          <a:p>
            <a:r>
              <a:rPr lang="en-US" sz="2400" dirty="0"/>
              <a:t> </a:t>
            </a:r>
            <a:r>
              <a:rPr lang="en-US" sz="2400" dirty="0">
                <a:solidFill>
                  <a:srgbClr val="002060"/>
                </a:solidFill>
              </a:rPr>
              <a:t>Postsecondary Education Awareness</a:t>
            </a:r>
          </a:p>
          <a:p>
            <a:r>
              <a:rPr lang="en-US" sz="2400" dirty="0"/>
              <a:t>Career Cluster Door Decoration</a:t>
            </a:r>
          </a:p>
          <a:p>
            <a:endParaRPr lang="en-US" dirty="0"/>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39041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12800" y="381000"/>
            <a:ext cx="10668000" cy="609600"/>
          </a:xfrm>
          <a:ln w="50800">
            <a:solidFill>
              <a:srgbClr val="CC3300"/>
            </a:solidFill>
          </a:ln>
        </p:spPr>
        <p:txBody>
          <a:bodyPr rtlCol="0">
            <a:normAutofit fontScale="90000"/>
          </a:bodyPr>
          <a:lstStyle/>
          <a:p>
            <a:pPr eaLnBrk="1" fontAlgn="auto" hangingPunct="1">
              <a:spcAft>
                <a:spcPts val="0"/>
              </a:spcAft>
              <a:defRPr/>
            </a:pPr>
            <a:r>
              <a:rPr lang="en-US" sz="4000" b="1" i="1" dirty="0">
                <a:solidFill>
                  <a:srgbClr val="CC3300"/>
                </a:solidFill>
              </a:rPr>
              <a:t>Career Awareness</a:t>
            </a:r>
          </a:p>
        </p:txBody>
      </p:sp>
      <p:pic>
        <p:nvPicPr>
          <p:cNvPr id="165892" name="Picture 4" descr="Fields 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676400"/>
            <a:ext cx="5717117"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Oval 5"/>
          <p:cNvSpPr>
            <a:spLocks noChangeArrowheads="1"/>
          </p:cNvSpPr>
          <p:nvPr/>
        </p:nvSpPr>
        <p:spPr bwMode="auto">
          <a:xfrm>
            <a:off x="3048000" y="1752600"/>
            <a:ext cx="5689600" cy="43434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800" dirty="0">
              <a:solidFill>
                <a:prstClr val="black"/>
              </a:solidFill>
              <a:latin typeface="Arial" charset="0"/>
              <a:ea typeface="ＭＳ Ｐゴシック" charset="0"/>
              <a:cs typeface="Arial" charset="0"/>
            </a:endParaRPr>
          </a:p>
        </p:txBody>
      </p:sp>
      <p:sp>
        <p:nvSpPr>
          <p:cNvPr id="165894" name="Text Box 8"/>
          <p:cNvSpPr txBox="1">
            <a:spLocks noChangeArrowheads="1"/>
          </p:cNvSpPr>
          <p:nvPr/>
        </p:nvSpPr>
        <p:spPr bwMode="auto">
          <a:xfrm>
            <a:off x="1016000" y="6248401"/>
            <a:ext cx="10566400" cy="400110"/>
          </a:xfrm>
          <a:prstGeom prst="rect">
            <a:avLst/>
          </a:prstGeom>
          <a:noFill/>
          <a:ln w="508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dirty="0">
                <a:solidFill>
                  <a:prstClr val="black"/>
                </a:solidFill>
                <a:latin typeface="Arial Black" charset="0"/>
              </a:rPr>
              <a:t>Introduce Foundation K&amp;S and Six Career Fields only</a:t>
            </a:r>
          </a:p>
        </p:txBody>
      </p:sp>
      <p:sp>
        <p:nvSpPr>
          <p:cNvPr id="2" name="Footer Placeholder 1"/>
          <p:cNvSpPr>
            <a:spLocks noGrp="1"/>
          </p:cNvSpPr>
          <p:nvPr>
            <p:ph type="ftr" sz="quarter" idx="11"/>
          </p:nvPr>
        </p:nvSpPr>
        <p:spPr/>
        <p:txBody>
          <a:bodyPr/>
          <a:lstStyle/>
          <a:p>
            <a:pPr>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660703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8" y="228599"/>
            <a:ext cx="9762837" cy="1631373"/>
          </a:xfrm>
        </p:spPr>
        <p:txBody>
          <a:bodyPr>
            <a:normAutofit/>
          </a:bodyPr>
          <a:lstStyle/>
          <a:p>
            <a:r>
              <a:rPr lang="en-US" dirty="0"/>
              <a:t>Intermediate Level ABE &amp; ESL:  Career Pathways Exploration &amp; Pre-Bridge</a:t>
            </a:r>
          </a:p>
        </p:txBody>
      </p:sp>
      <p:sp>
        <p:nvSpPr>
          <p:cNvPr id="3" name="Content Placeholder 2"/>
          <p:cNvSpPr>
            <a:spLocks noGrp="1"/>
          </p:cNvSpPr>
          <p:nvPr>
            <p:ph idx="1"/>
          </p:nvPr>
        </p:nvSpPr>
        <p:spPr>
          <a:xfrm>
            <a:off x="820882" y="1859973"/>
            <a:ext cx="10349345" cy="4405746"/>
          </a:xfrm>
        </p:spPr>
        <p:txBody>
          <a:bodyPr>
            <a:noAutofit/>
          </a:bodyPr>
          <a:lstStyle/>
          <a:p>
            <a:pPr>
              <a:buNone/>
            </a:pPr>
            <a:r>
              <a:rPr lang="en-US" sz="2400" b="1" dirty="0">
                <a:latin typeface="Arial" panose="020B0604020202020204" pitchFamily="34" charset="0"/>
                <a:cs typeface="Arial" panose="020B0604020202020204" pitchFamily="34" charset="0"/>
              </a:rPr>
              <a:t>Students should…</a:t>
            </a:r>
          </a:p>
          <a:p>
            <a:r>
              <a:rPr lang="en-US" sz="2400" dirty="0">
                <a:latin typeface="Arial" panose="020B0604020202020204" pitchFamily="34" charset="0"/>
                <a:cs typeface="Arial" panose="020B0604020202020204" pitchFamily="34" charset="0"/>
              </a:rPr>
              <a:t>be introduced to career pathways in each Career Cluster</a:t>
            </a:r>
          </a:p>
          <a:p>
            <a:r>
              <a:rPr lang="en-US" sz="2400" dirty="0">
                <a:latin typeface="Arial" panose="020B0604020202020204" pitchFamily="34" charset="0"/>
                <a:cs typeface="Arial" panose="020B0604020202020204" pitchFamily="34" charset="0"/>
              </a:rPr>
              <a:t>take a career related assessments</a:t>
            </a:r>
          </a:p>
          <a:p>
            <a:r>
              <a:rPr lang="en-US" sz="2400" dirty="0">
                <a:latin typeface="Arial" panose="020B0604020202020204" pitchFamily="34" charset="0"/>
                <a:cs typeface="Arial" panose="020B0604020202020204" pitchFamily="34" charset="0"/>
              </a:rPr>
              <a:t>identify jobs within career pathways requiring different levels of education </a:t>
            </a:r>
          </a:p>
          <a:p>
            <a:r>
              <a:rPr lang="en-US" sz="2400" dirty="0">
                <a:latin typeface="Arial" panose="020B0604020202020204" pitchFamily="34" charset="0"/>
                <a:cs typeface="Arial" panose="020B0604020202020204" pitchFamily="34" charset="0"/>
              </a:rPr>
              <a:t>identify and explore sources of career information </a:t>
            </a:r>
          </a:p>
          <a:p>
            <a:r>
              <a:rPr lang="en-US" sz="2400" dirty="0">
                <a:latin typeface="Arial" panose="020B0604020202020204" pitchFamily="34" charset="0"/>
                <a:cs typeface="Arial" panose="020B0604020202020204" pitchFamily="34" charset="0"/>
              </a:rPr>
              <a:t>participate in service learning, job shadowing, and mentoring </a:t>
            </a:r>
          </a:p>
          <a:p>
            <a:r>
              <a:rPr lang="en-US" sz="2400" dirty="0">
                <a:latin typeface="Arial" panose="020B0604020202020204" pitchFamily="34" charset="0"/>
                <a:cs typeface="Arial" panose="020B0604020202020204" pitchFamily="34" charset="0"/>
              </a:rPr>
              <a:t>continue to develop good work-place skills </a:t>
            </a:r>
          </a:p>
          <a:p>
            <a:r>
              <a:rPr lang="en-US" sz="2400" dirty="0">
                <a:latin typeface="Arial" panose="020B0604020202020204" pitchFamily="34" charset="0"/>
                <a:cs typeface="Arial" panose="020B0604020202020204" pitchFamily="34" charset="0"/>
              </a:rPr>
              <a:t>choose a pathway based on assessment, exploration/investigation </a:t>
            </a:r>
          </a:p>
          <a:p>
            <a:r>
              <a:rPr lang="en-US" sz="2400" dirty="0">
                <a:latin typeface="Arial" panose="020B0604020202020204" pitchFamily="34" charset="0"/>
                <a:cs typeface="Arial" panose="020B0604020202020204" pitchFamily="34" charset="0"/>
              </a:rPr>
              <a:t>develop the </a:t>
            </a:r>
            <a:r>
              <a:rPr lang="en-US" sz="2400" b="1" dirty="0">
                <a:solidFill>
                  <a:srgbClr val="0070C0"/>
                </a:solidFill>
                <a:latin typeface="Arial" panose="020B0604020202020204" pitchFamily="34" charset="0"/>
                <a:cs typeface="Arial" panose="020B0604020202020204" pitchFamily="34" charset="0"/>
              </a:rPr>
              <a:t>individual learning plans </a:t>
            </a:r>
            <a:r>
              <a:rPr lang="en-US" sz="2400" dirty="0">
                <a:latin typeface="Arial" panose="020B0604020202020204" pitchFamily="34" charset="0"/>
                <a:cs typeface="Arial" panose="020B0604020202020204" pitchFamily="34" charset="0"/>
              </a:rPr>
              <a:t>to include both academic and career pathway course planning </a:t>
            </a:r>
          </a:p>
          <a:p>
            <a:r>
              <a:rPr lang="en-US" sz="2400" dirty="0">
                <a:latin typeface="Arial" panose="020B0604020202020204" pitchFamily="34" charset="0"/>
                <a:cs typeface="Arial" panose="020B0604020202020204" pitchFamily="34" charset="0"/>
              </a:rPr>
              <a:t>begin the transition process to ASE/PSE</a:t>
            </a:r>
          </a:p>
          <a:p>
            <a:pPr>
              <a:buNone/>
            </a:pPr>
            <a:r>
              <a:rPr lang="en-US" sz="2400" dirty="0">
                <a:latin typeface="Arial" panose="020B0604020202020204" pitchFamily="34" charset="0"/>
                <a:cs typeface="Arial" panose="020B0604020202020204" pitchFamily="34" charset="0"/>
              </a:rPr>
              <a:t> </a:t>
            </a:r>
          </a:p>
          <a:p>
            <a:pPr>
              <a:buNone/>
            </a:pPr>
            <a:endParaRPr lang="en-US" sz="2400" dirty="0"/>
          </a:p>
          <a:p>
            <a:pPr>
              <a:buNone/>
            </a:pPr>
            <a:endParaRPr lang="en-US" sz="2400" dirty="0"/>
          </a:p>
          <a:p>
            <a:pPr>
              <a:buNone/>
            </a:pPr>
            <a:r>
              <a:rPr lang="en-US" sz="2400" dirty="0"/>
              <a:t> </a:t>
            </a:r>
          </a:p>
          <a:p>
            <a:endParaRPr lang="en-US" sz="2400" dirty="0"/>
          </a:p>
        </p:txBody>
      </p:sp>
    </p:spTree>
    <p:extLst>
      <p:ext uri="{BB962C8B-B14F-4D97-AF65-F5344CB8AC3E}">
        <p14:creationId xmlns:p14="http://schemas.microsoft.com/office/powerpoint/2010/main" val="4804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3700"/>
            <a:ext cx="15671800" cy="1143000"/>
          </a:xfrm>
        </p:spPr>
        <p:txBody>
          <a:bodyPr/>
          <a:lstStyle/>
          <a:p>
            <a:r>
              <a:rPr lang="en-US" dirty="0"/>
              <a:t>Trending Federal IDP Requirements</a:t>
            </a:r>
          </a:p>
        </p:txBody>
      </p:sp>
      <p:sp>
        <p:nvSpPr>
          <p:cNvPr id="3" name="Content Placeholder 2"/>
          <p:cNvSpPr>
            <a:spLocks noGrp="1"/>
          </p:cNvSpPr>
          <p:nvPr>
            <p:ph sz="half" idx="1"/>
          </p:nvPr>
        </p:nvSpPr>
        <p:spPr/>
        <p:txBody>
          <a:bodyPr>
            <a:normAutofit/>
          </a:bodyPr>
          <a:lstStyle/>
          <a:p>
            <a:pPr>
              <a:buNone/>
            </a:pPr>
            <a:r>
              <a:rPr lang="en-US" sz="3200" dirty="0">
                <a:solidFill>
                  <a:srgbClr val="002060"/>
                </a:solidFill>
              </a:rPr>
              <a:t>• Career goals </a:t>
            </a:r>
          </a:p>
          <a:p>
            <a:pPr>
              <a:buNone/>
            </a:pPr>
            <a:r>
              <a:rPr lang="en-US" sz="3200" dirty="0">
                <a:solidFill>
                  <a:srgbClr val="002060"/>
                </a:solidFill>
              </a:rPr>
              <a:t>• </a:t>
            </a:r>
            <a:r>
              <a:rPr lang="en-US" sz="3200" b="1" dirty="0">
                <a:solidFill>
                  <a:srgbClr val="FF0000"/>
                </a:solidFill>
              </a:rPr>
              <a:t>Programs of study </a:t>
            </a:r>
            <a:r>
              <a:rPr lang="en-US" sz="2400" b="1" i="1" dirty="0">
                <a:solidFill>
                  <a:srgbClr val="FF0000"/>
                </a:solidFill>
              </a:rPr>
              <a:t>(course sequence) </a:t>
            </a:r>
            <a:endParaRPr lang="en-US" sz="3200" b="1" i="1" dirty="0">
              <a:solidFill>
                <a:srgbClr val="FF0000"/>
              </a:solidFill>
            </a:endParaRPr>
          </a:p>
          <a:p>
            <a:pPr>
              <a:buNone/>
            </a:pPr>
            <a:r>
              <a:rPr lang="en-US" sz="3200" dirty="0">
                <a:solidFill>
                  <a:srgbClr val="002060"/>
                </a:solidFill>
              </a:rPr>
              <a:t>• Interest inventories </a:t>
            </a:r>
          </a:p>
          <a:p>
            <a:pPr>
              <a:buNone/>
            </a:pPr>
            <a:r>
              <a:rPr lang="en-US" sz="3200" dirty="0">
                <a:solidFill>
                  <a:srgbClr val="002060"/>
                </a:solidFill>
              </a:rPr>
              <a:t>• Postsecondary plans </a:t>
            </a:r>
          </a:p>
          <a:p>
            <a:pPr>
              <a:buNone/>
            </a:pPr>
            <a:r>
              <a:rPr lang="en-US" sz="3200" dirty="0">
                <a:solidFill>
                  <a:srgbClr val="002060"/>
                </a:solidFill>
              </a:rPr>
              <a:t>• Work-based learning experiences </a:t>
            </a:r>
          </a:p>
          <a:p>
            <a:pPr>
              <a:buNone/>
            </a:pPr>
            <a:endParaRPr lang="en-US" dirty="0"/>
          </a:p>
        </p:txBody>
      </p:sp>
      <p:sp>
        <p:nvSpPr>
          <p:cNvPr id="5" name="Content Placeholder 4"/>
          <p:cNvSpPr>
            <a:spLocks noGrp="1"/>
          </p:cNvSpPr>
          <p:nvPr>
            <p:ph sz="half" idx="2"/>
          </p:nvPr>
        </p:nvSpPr>
        <p:spPr/>
        <p:txBody>
          <a:bodyPr>
            <a:normAutofit/>
          </a:bodyPr>
          <a:lstStyle/>
          <a:p>
            <a:r>
              <a:rPr lang="en-US" sz="3600" dirty="0">
                <a:solidFill>
                  <a:srgbClr val="002060"/>
                </a:solidFill>
              </a:rPr>
              <a:t>Resumes </a:t>
            </a:r>
          </a:p>
          <a:p>
            <a:pPr>
              <a:buNone/>
            </a:pPr>
            <a:r>
              <a:rPr lang="en-US" sz="3600" dirty="0">
                <a:solidFill>
                  <a:srgbClr val="002060"/>
                </a:solidFill>
              </a:rPr>
              <a:t>• Test scores </a:t>
            </a:r>
          </a:p>
          <a:p>
            <a:pPr>
              <a:buNone/>
            </a:pPr>
            <a:r>
              <a:rPr lang="en-US" sz="3600" dirty="0">
                <a:solidFill>
                  <a:srgbClr val="002060"/>
                </a:solidFill>
              </a:rPr>
              <a:t>• Grades </a:t>
            </a:r>
          </a:p>
          <a:p>
            <a:pPr>
              <a:buNone/>
            </a:pPr>
            <a:r>
              <a:rPr lang="en-US" sz="3600" dirty="0">
                <a:solidFill>
                  <a:srgbClr val="002060"/>
                </a:solidFill>
              </a:rPr>
              <a:t>• Examples of work </a:t>
            </a:r>
            <a:r>
              <a:rPr lang="en-US" i="1" dirty="0">
                <a:solidFill>
                  <a:srgbClr val="002060"/>
                </a:solidFill>
              </a:rPr>
              <a:t>(work portfolios) </a:t>
            </a:r>
            <a:endParaRPr lang="en-US" sz="3600" i="1" dirty="0">
              <a:solidFill>
                <a:srgbClr val="002060"/>
              </a:solidFill>
            </a:endParaRPr>
          </a:p>
          <a:p>
            <a:pPr>
              <a:buNone/>
            </a:pPr>
            <a:r>
              <a:rPr lang="en-US" sz="3600" dirty="0">
                <a:solidFill>
                  <a:srgbClr val="002060"/>
                </a:solidFill>
              </a:rPr>
              <a:t>• Other </a:t>
            </a:r>
          </a:p>
          <a:p>
            <a:endParaRPr lang="en-US" dirty="0"/>
          </a:p>
          <a:p>
            <a:endParaRPr lang="en-US" dirty="0"/>
          </a:p>
        </p:txBody>
      </p:sp>
    </p:spTree>
    <p:extLst>
      <p:ext uri="{BB962C8B-B14F-4D97-AF65-F5344CB8AC3E}">
        <p14:creationId xmlns:p14="http://schemas.microsoft.com/office/powerpoint/2010/main" val="2596178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Table Placeholder 7" descr="Screen Shot 2015-07-29 at 8.06.42 PM.png"/>
          <p:cNvPicPr>
            <a:picLocks noGrp="1" noChangeAspect="1"/>
          </p:cNvPicPr>
          <p:nvPr>
            <p:ph type="tbl" idx="1"/>
          </p:nvPr>
        </p:nvPicPr>
        <p:blipFill>
          <a:blip r:embed="rId3">
            <a:extLst>
              <a:ext uri="{28A0092B-C50C-407E-A947-70E740481C1C}">
                <a14:useLocalDpi xmlns:a14="http://schemas.microsoft.com/office/drawing/2010/main" val="0"/>
              </a:ext>
            </a:extLst>
          </a:blip>
          <a:srcRect l="-60680" r="-60680"/>
          <a:stretch>
            <a:fillRect/>
          </a:stretch>
        </p:blipFill>
        <p:spPr>
          <a:xfrm>
            <a:off x="-2998502" y="147330"/>
            <a:ext cx="17607638" cy="7037621"/>
          </a:xfrm>
        </p:spPr>
      </p:pic>
      <p:sp>
        <p:nvSpPr>
          <p:cNvPr id="2" name="TextBox 1"/>
          <p:cNvSpPr txBox="1"/>
          <p:nvPr/>
        </p:nvSpPr>
        <p:spPr>
          <a:xfrm>
            <a:off x="609600" y="812800"/>
            <a:ext cx="1231900" cy="2308324"/>
          </a:xfrm>
          <a:prstGeom prst="rect">
            <a:avLst/>
          </a:prstGeom>
          <a:noFill/>
        </p:spPr>
        <p:txBody>
          <a:bodyPr wrap="square" rtlCol="0">
            <a:spAutoFit/>
          </a:bodyPr>
          <a:lstStyle/>
          <a:p>
            <a:r>
              <a:rPr lang="en-US" b="1" dirty="0">
                <a:solidFill>
                  <a:srgbClr val="FF0000"/>
                </a:solidFill>
              </a:rPr>
              <a:t>Activity:</a:t>
            </a:r>
          </a:p>
          <a:p>
            <a:r>
              <a:rPr lang="en-US" dirty="0">
                <a:solidFill>
                  <a:srgbClr val="FF0000"/>
                </a:solidFill>
              </a:rPr>
              <a:t>Page 4 &amp; handout</a:t>
            </a:r>
          </a:p>
          <a:p>
            <a:r>
              <a:rPr lang="en-US" dirty="0">
                <a:solidFill>
                  <a:srgbClr val="FF0000"/>
                </a:solidFill>
              </a:rPr>
              <a:t>Review sample</a:t>
            </a:r>
          </a:p>
          <a:p>
            <a:r>
              <a:rPr lang="en-US" dirty="0">
                <a:solidFill>
                  <a:srgbClr val="FF0000"/>
                </a:solidFill>
              </a:rPr>
              <a:t>ACP programs of study</a:t>
            </a:r>
          </a:p>
        </p:txBody>
      </p:sp>
    </p:spTree>
    <p:extLst>
      <p:ext uri="{BB962C8B-B14F-4D97-AF65-F5344CB8AC3E}">
        <p14:creationId xmlns:p14="http://schemas.microsoft.com/office/powerpoint/2010/main" val="1843315022"/>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6-14 at 3.5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0"/>
            <a:ext cx="9829800" cy="6858000"/>
          </a:xfrm>
          <a:prstGeom prst="rect">
            <a:avLst/>
          </a:prstGeom>
        </p:spPr>
      </p:pic>
      <p:sp>
        <p:nvSpPr>
          <p:cNvPr id="6" name="TextBox 5"/>
          <p:cNvSpPr txBox="1"/>
          <p:nvPr/>
        </p:nvSpPr>
        <p:spPr>
          <a:xfrm>
            <a:off x="2286000" y="6248401"/>
            <a:ext cx="3223959" cy="461665"/>
          </a:xfrm>
          <a:prstGeom prst="rect">
            <a:avLst/>
          </a:prstGeom>
          <a:noFill/>
        </p:spPr>
        <p:txBody>
          <a:bodyPr wrap="none" rtlCol="0">
            <a:spAutoFit/>
          </a:bodyPr>
          <a:lstStyle/>
          <a:p>
            <a:r>
              <a:rPr lang="en-US" sz="2400" b="1" dirty="0">
                <a:solidFill>
                  <a:srgbClr val="008000"/>
                </a:solidFill>
              </a:rPr>
              <a:t>In Day 1 Workbook</a:t>
            </a:r>
          </a:p>
        </p:txBody>
      </p:sp>
    </p:spTree>
    <p:extLst>
      <p:ext uri="{BB962C8B-B14F-4D97-AF65-F5344CB8AC3E}">
        <p14:creationId xmlns:p14="http://schemas.microsoft.com/office/powerpoint/2010/main" val="312455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a:xfrm>
            <a:off x="609600" y="381000"/>
            <a:ext cx="10668000" cy="609600"/>
          </a:xfrm>
          <a:ln w="50800">
            <a:solidFill>
              <a:srgbClr val="CC3300"/>
            </a:solidFill>
          </a:ln>
        </p:spPr>
        <p:txBody>
          <a:bodyPr rtlCol="0">
            <a:normAutofit fontScale="90000"/>
          </a:bodyPr>
          <a:lstStyle/>
          <a:p>
            <a:pPr eaLnBrk="1" fontAlgn="auto" hangingPunct="1">
              <a:spcAft>
                <a:spcPts val="0"/>
              </a:spcAft>
              <a:defRPr/>
            </a:pPr>
            <a:r>
              <a:rPr lang="en-US" sz="3600" b="1" dirty="0">
                <a:solidFill>
                  <a:srgbClr val="0000FF"/>
                </a:solidFill>
              </a:rPr>
              <a:t>Intermediate Level ABE/ESL </a:t>
            </a:r>
            <a:r>
              <a:rPr lang="en-US" sz="3600" b="1" i="1" dirty="0">
                <a:solidFill>
                  <a:srgbClr val="CC0000"/>
                </a:solidFill>
              </a:rPr>
              <a:t>Career Exploration</a:t>
            </a:r>
          </a:p>
        </p:txBody>
      </p:sp>
      <p:pic>
        <p:nvPicPr>
          <p:cNvPr id="168963"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223"/>
          <a:stretch>
            <a:fillRect/>
          </a:stretch>
        </p:blipFill>
        <p:spPr>
          <a:xfrm>
            <a:off x="9550400" y="1447800"/>
            <a:ext cx="2336800" cy="2819400"/>
          </a:xfrm>
          <a:noFill/>
          <a:ln w="50800">
            <a:solidFill>
              <a:schemeClr val="tx1"/>
            </a:solidFill>
            <a:miter lim="800000"/>
            <a:headEnd/>
            <a:tailEnd/>
          </a:ln>
        </p:spPr>
      </p:pic>
      <p:pic>
        <p:nvPicPr>
          <p:cNvPr id="168965" name="Picture 4" descr="Clu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01496"/>
            <a:ext cx="8463282" cy="4715257"/>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68967" name="Text Box 9"/>
          <p:cNvSpPr txBox="1">
            <a:spLocks noChangeArrowheads="1"/>
          </p:cNvSpPr>
          <p:nvPr/>
        </p:nvSpPr>
        <p:spPr bwMode="auto">
          <a:xfrm>
            <a:off x="711200" y="6096001"/>
            <a:ext cx="10871200" cy="400110"/>
          </a:xfrm>
          <a:prstGeom prst="rect">
            <a:avLst/>
          </a:prstGeom>
          <a:noFill/>
          <a:ln w="508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000" dirty="0">
                <a:solidFill>
                  <a:prstClr val="black"/>
                </a:solidFill>
                <a:latin typeface="Arial Black" charset="0"/>
              </a:rPr>
              <a:t>Create 4+2+2 Individual Learning Plan for ALL Students</a:t>
            </a:r>
          </a:p>
        </p:txBody>
      </p:sp>
      <p:sp>
        <p:nvSpPr>
          <p:cNvPr id="2" name="Footer Placeholder 1"/>
          <p:cNvSpPr>
            <a:spLocks noGrp="1"/>
          </p:cNvSpPr>
          <p:nvPr>
            <p:ph type="ftr" sz="quarter" idx="11"/>
          </p:nvPr>
        </p:nvSpPr>
        <p:spPr/>
        <p:txBody>
          <a:bodyPr/>
          <a:lstStyle/>
          <a:p>
            <a:pPr>
              <a:defRPr/>
            </a:pPr>
            <a:endParaRPr lang="en-US" dirty="0">
              <a:solidFill>
                <a:prstClr val="black">
                  <a:lumMod val="65000"/>
                  <a:lumOff val="35000"/>
                </a:prstClr>
              </a:solidFill>
            </a:endParaRPr>
          </a:p>
        </p:txBody>
      </p:sp>
      <p:sp>
        <p:nvSpPr>
          <p:cNvPr id="3" name="Rectangle 2"/>
          <p:cNvSpPr/>
          <p:nvPr/>
        </p:nvSpPr>
        <p:spPr>
          <a:xfrm flipH="1">
            <a:off x="9445579" y="4626324"/>
            <a:ext cx="2441621" cy="923330"/>
          </a:xfrm>
          <a:prstGeom prst="rect">
            <a:avLst/>
          </a:prstGeom>
        </p:spPr>
        <p:txBody>
          <a:bodyPr wrap="square">
            <a:spAutoFit/>
          </a:bodyPr>
          <a:lstStyle/>
          <a:p>
            <a:r>
              <a:rPr lang="en-US" b="1" dirty="0">
                <a:solidFill>
                  <a:srgbClr val="FF0000"/>
                </a:solidFill>
              </a:rPr>
              <a:t>https://www.education.ne.gov/nce/c4c/</a:t>
            </a:r>
          </a:p>
        </p:txBody>
      </p:sp>
    </p:spTree>
    <p:extLst>
      <p:ext uri="{BB962C8B-B14F-4D97-AF65-F5344CB8AC3E}">
        <p14:creationId xmlns:p14="http://schemas.microsoft.com/office/powerpoint/2010/main" val="392329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2895600"/>
            <a:ext cx="8229600" cy="1066800"/>
          </a:xfrm>
        </p:spPr>
        <p:txBody>
          <a:bodyPr>
            <a:normAutofit fontScale="90000"/>
          </a:bodyPr>
          <a:lstStyle/>
          <a:p>
            <a:r>
              <a:rPr lang="en-US" sz="4400" dirty="0"/>
              <a:t>I learned…</a:t>
            </a:r>
            <a:br>
              <a:rPr lang="en-US" sz="4400" dirty="0"/>
            </a:br>
            <a:br>
              <a:rPr lang="en-US" sz="4400" dirty="0"/>
            </a:br>
            <a:br>
              <a:rPr lang="en-US" sz="4400" dirty="0"/>
            </a:br>
            <a:r>
              <a:rPr lang="en-US" sz="4400" dirty="0"/>
              <a:t>I still have questions about…</a:t>
            </a:r>
            <a:br>
              <a:rPr lang="en-US" sz="4400" dirty="0"/>
            </a:br>
            <a:br>
              <a:rPr lang="en-US" dirty="0"/>
            </a:br>
            <a:endParaRPr lang="en-US" dirty="0"/>
          </a:p>
        </p:txBody>
      </p:sp>
    </p:spTree>
    <p:extLst>
      <p:ext uri="{BB962C8B-B14F-4D97-AF65-F5344CB8AC3E}">
        <p14:creationId xmlns:p14="http://schemas.microsoft.com/office/powerpoint/2010/main" val="336017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22" name="Group 2"/>
          <p:cNvGraphicFramePr>
            <a:graphicFrameLocks noGrp="1"/>
          </p:cNvGraphicFramePr>
          <p:nvPr>
            <p:ph type="tbl" idx="1"/>
          </p:nvPr>
        </p:nvGraphicFramePr>
        <p:xfrm>
          <a:off x="1016000" y="1828800"/>
          <a:ext cx="10363200" cy="4584700"/>
        </p:xfrm>
        <a:graphic>
          <a:graphicData uri="http://schemas.openxmlformats.org/drawingml/2006/table">
            <a:tbl>
              <a:tblPr/>
              <a:tblGrid>
                <a:gridCol w="7357533">
                  <a:extLst>
                    <a:ext uri="{9D8B030D-6E8A-4147-A177-3AD203B41FA5}">
                      <a16:colId xmlns:a16="http://schemas.microsoft.com/office/drawing/2014/main" val="20000"/>
                    </a:ext>
                  </a:extLst>
                </a:gridCol>
                <a:gridCol w="3005667">
                  <a:extLst>
                    <a:ext uri="{9D8B030D-6E8A-4147-A177-3AD203B41FA5}">
                      <a16:colId xmlns:a16="http://schemas.microsoft.com/office/drawing/2014/main" val="20001"/>
                    </a:ext>
                  </a:extLst>
                </a:gridCol>
              </a:tblGrid>
              <a:tr h="469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Black" charset="0"/>
                          <a:ea typeface="Arial" charset="0"/>
                          <a:cs typeface="Arial" charset="0"/>
                        </a:rPr>
                        <a:t>Goal/Objective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Black" charset="0"/>
                          <a:ea typeface="Arial" charset="0"/>
                          <a:cs typeface="Arial" charset="0"/>
                        </a:rPr>
                        <a:t>Days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Self Awareness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10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Career Fields/Clusters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20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Knowledge &amp; Skills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12</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Personal Learning Plan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7</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Career Exploration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15</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Career Information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10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Postsecondary Options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8</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Flex Days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CC0000"/>
                          </a:solidFill>
                          <a:effectLst/>
                          <a:latin typeface="Arial" charset="0"/>
                          <a:ea typeface="Arial" charset="0"/>
                          <a:cs typeface="Arial" charset="0"/>
                        </a:rPr>
                        <a:t>8</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Arial" charset="0"/>
                          <a:cs typeface="Arial" charset="0"/>
                        </a:rPr>
                        <a:t>Total Days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Arial" charset="0"/>
                          <a:cs typeface="Arial" charset="0"/>
                        </a:rPr>
                        <a:t>90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71045" name="WordArt 37"/>
          <p:cNvSpPr>
            <a:spLocks noChangeArrowheads="1" noChangeShapeType="1" noTextEdit="1"/>
          </p:cNvSpPr>
          <p:nvPr/>
        </p:nvSpPr>
        <p:spPr bwMode="auto">
          <a:xfrm>
            <a:off x="3251200" y="476250"/>
            <a:ext cx="8128000" cy="1219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2000" kern="10" dirty="0">
                <a:solidFill>
                  <a:srgbClr val="CC0000"/>
                </a:solidFill>
                <a:latin typeface="Impact"/>
                <a:ea typeface="Impact"/>
                <a:cs typeface="Impact"/>
              </a:rPr>
              <a:t>Intermediate Levels ABE/ESL </a:t>
            </a:r>
          </a:p>
          <a:p>
            <a:pPr algn="ctr" fontAlgn="base">
              <a:spcBef>
                <a:spcPct val="0"/>
              </a:spcBef>
              <a:spcAft>
                <a:spcPct val="0"/>
              </a:spcAft>
            </a:pPr>
            <a:r>
              <a:rPr lang="en-US" sz="2000" kern="10" dirty="0">
                <a:solidFill>
                  <a:srgbClr val="CC0000"/>
                </a:solidFill>
                <a:latin typeface="Impact"/>
                <a:ea typeface="Impact"/>
                <a:cs typeface="Impact"/>
              </a:rPr>
              <a:t>Curriculum for Careers - C4C</a:t>
            </a:r>
          </a:p>
          <a:p>
            <a:pPr algn="ctr" fontAlgn="base">
              <a:spcBef>
                <a:spcPct val="0"/>
              </a:spcBef>
              <a:spcAft>
                <a:spcPct val="0"/>
              </a:spcAft>
            </a:pPr>
            <a:r>
              <a:rPr lang="en-US" sz="2000" kern="10" dirty="0">
                <a:solidFill>
                  <a:srgbClr val="CC0000"/>
                </a:solidFill>
                <a:latin typeface="Impact"/>
                <a:ea typeface="Impact"/>
                <a:cs typeface="Impact"/>
              </a:rPr>
              <a:t>Sample Timeline</a:t>
            </a:r>
          </a:p>
        </p:txBody>
      </p:sp>
      <p:pic>
        <p:nvPicPr>
          <p:cNvPr id="171046"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56588">
            <a:off x="1183217" y="361950"/>
            <a:ext cx="1775883" cy="1447800"/>
          </a:xfrm>
          <a:prstGeom prst="rect">
            <a:avLst/>
          </a:prstGeom>
          <a:noFill/>
          <a:ln w="508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0"/>
          </p:nvPr>
        </p:nvSpPr>
        <p:spPr/>
        <p:txBody>
          <a:bodyPr/>
          <a:lstStyle/>
          <a:p>
            <a:pPr>
              <a:defRPr/>
            </a:pPr>
            <a:endParaRPr lang="en-US" dirty="0">
              <a:solidFill>
                <a:prstClr val="black">
                  <a:lumMod val="65000"/>
                  <a:lumOff val="35000"/>
                </a:prstClr>
              </a:solidFill>
            </a:endParaRPr>
          </a:p>
        </p:txBody>
      </p:sp>
    </p:spTree>
    <p:extLst>
      <p:ext uri="{BB962C8B-B14F-4D97-AF65-F5344CB8AC3E}">
        <p14:creationId xmlns:p14="http://schemas.microsoft.com/office/powerpoint/2010/main" val="2298264980"/>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lusters origina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524000"/>
            <a:ext cx="49784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Rectangle 3"/>
          <p:cNvSpPr>
            <a:spLocks noGrp="1" noChangeArrowheads="1"/>
          </p:cNvSpPr>
          <p:nvPr>
            <p:ph sz="half" idx="1"/>
          </p:nvPr>
        </p:nvSpPr>
        <p:spPr>
          <a:xfrm>
            <a:off x="7047025" y="1791826"/>
            <a:ext cx="4978400" cy="5572991"/>
          </a:xfrm>
        </p:spPr>
        <p:txBody>
          <a:bodyPr/>
          <a:lstStyle/>
          <a:p>
            <a:pPr marL="0" indent="0">
              <a:lnSpc>
                <a:spcPct val="80000"/>
              </a:lnSpc>
              <a:spcBef>
                <a:spcPct val="50000"/>
              </a:spcBef>
              <a:buNone/>
            </a:pPr>
            <a:r>
              <a:rPr lang="en-US" altLang="zh-CN" dirty="0">
                <a:solidFill>
                  <a:srgbClr val="CC0000"/>
                </a:solidFill>
                <a:latin typeface="Arial Black" charset="0"/>
                <a:ea typeface="SimSun" charset="0"/>
                <a:cs typeface="SimSun" charset="0"/>
              </a:rPr>
              <a:t>Course Goals</a:t>
            </a:r>
            <a:endParaRPr lang="en-US" altLang="zh-CN" dirty="0">
              <a:latin typeface="Arial Black" charset="0"/>
              <a:ea typeface="SimSun" charset="0"/>
              <a:cs typeface="SimSun" charset="0"/>
            </a:endParaRPr>
          </a:p>
          <a:p>
            <a:pPr marL="533400" indent="-533400" eaLnBrk="1" hangingPunct="1">
              <a:lnSpc>
                <a:spcPct val="80000"/>
              </a:lnSpc>
              <a:spcBef>
                <a:spcPct val="50000"/>
              </a:spcBef>
              <a:buFont typeface="Century Gothic" charset="0"/>
              <a:buAutoNum type="arabicPeriod"/>
            </a:pPr>
            <a:endParaRPr lang="en-US" altLang="zh-CN" sz="2000" b="1" dirty="0">
              <a:latin typeface="Calisto MT" charset="0"/>
              <a:ea typeface="SimSun" charset="0"/>
              <a:cs typeface="SimSun" charset="0"/>
            </a:endParaRPr>
          </a:p>
          <a:p>
            <a:pPr marL="533400" indent="-533400" eaLnBrk="1" hangingPunct="1">
              <a:lnSpc>
                <a:spcPct val="80000"/>
              </a:lnSpc>
              <a:spcBef>
                <a:spcPct val="50000"/>
              </a:spcBef>
              <a:buFont typeface="Century Gothic" charset="0"/>
              <a:buAutoNum type="arabicPeriod"/>
            </a:pPr>
            <a:r>
              <a:rPr lang="en-US" altLang="zh-CN" sz="2000" b="1" dirty="0">
                <a:latin typeface="Calisto MT" charset="0"/>
                <a:ea typeface="SimSun" charset="0"/>
                <a:cs typeface="SimSun" charset="0"/>
              </a:rPr>
              <a:t>Expose students to many different technological career fields within</a:t>
            </a:r>
            <a:r>
              <a:rPr lang="en-US" altLang="zh-CN" sz="2000" b="1" i="1" dirty="0">
                <a:latin typeface="Calisto MT" charset="0"/>
                <a:ea typeface="SimSun" charset="0"/>
                <a:cs typeface="SimSun" charset="0"/>
              </a:rPr>
              <a:t> </a:t>
            </a:r>
            <a:r>
              <a:rPr lang="en-US" altLang="zh-CN" sz="2000" b="1" dirty="0">
                <a:latin typeface="Calisto MT" charset="0"/>
                <a:ea typeface="SimSun" charset="0"/>
                <a:cs typeface="SimSun" charset="0"/>
              </a:rPr>
              <a:t>the Career</a:t>
            </a:r>
            <a:r>
              <a:rPr lang="en-US" altLang="zh-CN" sz="2000" b="1" i="1" dirty="0">
                <a:latin typeface="Calisto MT" charset="0"/>
                <a:ea typeface="SimSun" charset="0"/>
                <a:cs typeface="SimSun" charset="0"/>
              </a:rPr>
              <a:t> </a:t>
            </a:r>
            <a:r>
              <a:rPr lang="en-US" altLang="zh-CN" sz="2000" b="1" dirty="0">
                <a:latin typeface="Calisto MT" charset="0"/>
                <a:ea typeface="SimSun" charset="0"/>
                <a:cs typeface="SimSun" charset="0"/>
              </a:rPr>
              <a:t>Clusters.</a:t>
            </a:r>
          </a:p>
          <a:p>
            <a:pPr marL="533400" indent="-533400" eaLnBrk="1" hangingPunct="1">
              <a:lnSpc>
                <a:spcPct val="80000"/>
              </a:lnSpc>
              <a:spcBef>
                <a:spcPct val="50000"/>
              </a:spcBef>
              <a:buFont typeface="Century Gothic" charset="0"/>
              <a:buAutoNum type="arabicPeriod"/>
            </a:pPr>
            <a:r>
              <a:rPr lang="en-US" altLang="zh-CN" sz="2000" b="1" dirty="0">
                <a:latin typeface="Calisto MT" charset="0"/>
                <a:ea typeface="SimSun" charset="0"/>
                <a:cs typeface="SimSun" charset="0"/>
              </a:rPr>
              <a:t>Provide realistic experiences from selected technological careers within these Career Clusters.</a:t>
            </a:r>
          </a:p>
          <a:p>
            <a:pPr marL="533400" indent="-533400" eaLnBrk="1" hangingPunct="1">
              <a:lnSpc>
                <a:spcPct val="80000"/>
              </a:lnSpc>
              <a:spcBef>
                <a:spcPct val="50000"/>
              </a:spcBef>
              <a:buFont typeface="Century Gothic" charset="0"/>
              <a:buAutoNum type="arabicPeriod"/>
            </a:pPr>
            <a:r>
              <a:rPr lang="en-US" altLang="zh-CN" sz="2000" b="1" dirty="0">
                <a:latin typeface="Calisto MT" charset="0"/>
                <a:ea typeface="SimSun" charset="0"/>
                <a:cs typeface="SimSun" charset="0"/>
              </a:rPr>
              <a:t>Assist the student to gain insights into their personal interests and aptitudes with respect to the Career Fields.</a:t>
            </a:r>
          </a:p>
          <a:p>
            <a:pPr marL="533400" indent="-533400" eaLnBrk="1" hangingPunct="1">
              <a:lnSpc>
                <a:spcPct val="80000"/>
              </a:lnSpc>
              <a:spcBef>
                <a:spcPct val="50000"/>
              </a:spcBef>
              <a:buFont typeface="Century Gothic" charset="0"/>
              <a:buAutoNum type="arabicPeriod"/>
            </a:pPr>
            <a:r>
              <a:rPr lang="en-US" altLang="zh-CN" sz="2000" b="1" dirty="0">
                <a:latin typeface="Calisto MT" charset="0"/>
                <a:ea typeface="SimSun" charset="0"/>
                <a:cs typeface="SimSun" charset="0"/>
              </a:rPr>
              <a:t>Identify </a:t>
            </a:r>
            <a:r>
              <a:rPr lang="en-US" altLang="zh-CN" sz="2000" b="1" u="sng" dirty="0">
                <a:latin typeface="Calisto MT" charset="0"/>
                <a:ea typeface="SimSun" charset="0"/>
                <a:cs typeface="SimSun" charset="0"/>
              </a:rPr>
              <a:t>potential</a:t>
            </a:r>
            <a:r>
              <a:rPr lang="en-US" altLang="zh-CN" sz="2000" b="1" dirty="0">
                <a:latin typeface="Calisto MT" charset="0"/>
                <a:ea typeface="SimSun" charset="0"/>
                <a:cs typeface="SimSun" charset="0"/>
              </a:rPr>
              <a:t> Career Fields of interest and chart a preparation/ educational plan required for entry into those fields.</a:t>
            </a:r>
            <a:endParaRPr lang="en-US" sz="2000" b="1" dirty="0">
              <a:latin typeface="Calisto MT" charset="0"/>
              <a:ea typeface="ＭＳ Ｐゴシック" charset="0"/>
              <a:cs typeface="ＭＳ Ｐゴシック" charset="0"/>
            </a:endParaRPr>
          </a:p>
        </p:txBody>
      </p:sp>
      <p:sp>
        <p:nvSpPr>
          <p:cNvPr id="173060" name="WordArt 4"/>
          <p:cNvSpPr>
            <a:spLocks noChangeArrowheads="1" noChangeShapeType="1" noTextEdit="1"/>
          </p:cNvSpPr>
          <p:nvPr/>
        </p:nvSpPr>
        <p:spPr bwMode="auto">
          <a:xfrm rot="-5400000">
            <a:off x="-1701800" y="3632200"/>
            <a:ext cx="4876800" cy="660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38100">
                  <a:solidFill>
                    <a:srgbClr val="000000"/>
                  </a:solidFill>
                  <a:round/>
                  <a:headEnd/>
                  <a:tailEnd/>
                </a:ln>
                <a:solidFill>
                  <a:srgbClr val="66FF33"/>
                </a:solidFill>
                <a:latin typeface="Arial Black"/>
                <a:ea typeface="Arial Black"/>
                <a:cs typeface="Arial Black"/>
              </a:rPr>
              <a:t>Missouri</a:t>
            </a:r>
          </a:p>
        </p:txBody>
      </p:sp>
      <p:sp>
        <p:nvSpPr>
          <p:cNvPr id="173061" name="Text Box 5"/>
          <p:cNvSpPr txBox="1">
            <a:spLocks noChangeArrowheads="1"/>
          </p:cNvSpPr>
          <p:nvPr/>
        </p:nvSpPr>
        <p:spPr bwMode="auto">
          <a:xfrm>
            <a:off x="7213601" y="656791"/>
            <a:ext cx="487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0">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50000"/>
              </a:spcBef>
              <a:spcAft>
                <a:spcPct val="0"/>
              </a:spcAft>
            </a:pPr>
            <a:r>
              <a:rPr lang="en-US" sz="1800" dirty="0">
                <a:solidFill>
                  <a:prstClr val="black"/>
                </a:solidFill>
                <a:latin typeface="Arial Black" charset="0"/>
              </a:rPr>
              <a:t>Intermediate/High Levels ABE/ESL – One Semester</a:t>
            </a:r>
          </a:p>
        </p:txBody>
      </p:sp>
      <p:sp>
        <p:nvSpPr>
          <p:cNvPr id="173062" name="Rectangle 8"/>
          <p:cNvSpPr>
            <a:spLocks noChangeArrowheads="1"/>
          </p:cNvSpPr>
          <p:nvPr/>
        </p:nvSpPr>
        <p:spPr bwMode="auto">
          <a:xfrm>
            <a:off x="203200" y="228600"/>
            <a:ext cx="6604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fontAlgn="base">
              <a:spcBef>
                <a:spcPct val="0"/>
              </a:spcBef>
              <a:spcAft>
                <a:spcPct val="0"/>
              </a:spcAft>
              <a:tabLst>
                <a:tab pos="5935663" algn="r"/>
              </a:tabLst>
            </a:pPr>
            <a:r>
              <a:rPr lang="en-US" altLang="zh-CN" sz="2800" b="1" dirty="0">
                <a:solidFill>
                  <a:srgbClr val="339933"/>
                </a:solidFill>
                <a:latin typeface="Tahoma" charset="0"/>
                <a:ea typeface="ＭＳ Ｐゴシック" charset="0"/>
                <a:cs typeface="Tahoma" charset="0"/>
              </a:rPr>
              <a:t>Exploring Career Clusters</a:t>
            </a:r>
            <a:endParaRPr lang="en-US" altLang="zh-CN" sz="2800" dirty="0">
              <a:solidFill>
                <a:prstClr val="black"/>
              </a:solidFill>
              <a:latin typeface="Century Gothic" charset="0"/>
              <a:ea typeface="ＭＳ Ｐゴシック" charset="0"/>
              <a:cs typeface="Tahoma" charset="0"/>
            </a:endParaRPr>
          </a:p>
          <a:p>
            <a:pPr eaLnBrk="0" fontAlgn="base" hangingPunct="0">
              <a:spcBef>
                <a:spcPct val="0"/>
              </a:spcBef>
              <a:spcAft>
                <a:spcPct val="0"/>
              </a:spcAft>
              <a:tabLst>
                <a:tab pos="5935663" algn="r"/>
              </a:tabLst>
            </a:pPr>
            <a:r>
              <a:rPr lang="en-US" altLang="zh-CN" b="1" dirty="0">
                <a:solidFill>
                  <a:srgbClr val="339933"/>
                </a:solidFill>
                <a:latin typeface="Tahoma" charset="0"/>
                <a:ea typeface="ＭＳ Ｐゴシック" charset="0"/>
                <a:cs typeface="Tahoma" charset="0"/>
              </a:rPr>
              <a:t>A modular, hands-on approach to </a:t>
            </a:r>
          </a:p>
          <a:p>
            <a:pPr eaLnBrk="0" fontAlgn="base" hangingPunct="0">
              <a:spcBef>
                <a:spcPct val="0"/>
              </a:spcBef>
              <a:spcAft>
                <a:spcPct val="0"/>
              </a:spcAft>
              <a:tabLst>
                <a:tab pos="5935663" algn="r"/>
              </a:tabLst>
            </a:pPr>
            <a:r>
              <a:rPr lang="en-US" altLang="zh-CN" b="1" dirty="0">
                <a:solidFill>
                  <a:srgbClr val="339933"/>
                </a:solidFill>
                <a:latin typeface="Tahoma" charset="0"/>
                <a:ea typeface="ＭＳ Ｐゴシック" charset="0"/>
                <a:cs typeface="Tahoma" charset="0"/>
              </a:rPr>
              <a:t>career exploration by Career Clusters©</a:t>
            </a:r>
            <a:endParaRPr lang="en-US" altLang="zh-CN" sz="1600" b="1" i="1" dirty="0">
              <a:solidFill>
                <a:srgbClr val="6600CC"/>
              </a:solidFill>
              <a:latin typeface="Impact" charset="0"/>
              <a:ea typeface="ＭＳ Ｐゴシック" charset="0"/>
              <a:cs typeface="Tahoma" charset="0"/>
            </a:endParaRPr>
          </a:p>
        </p:txBody>
      </p:sp>
      <p:sp>
        <p:nvSpPr>
          <p:cNvPr id="173063" name="Line 9"/>
          <p:cNvSpPr>
            <a:spLocks noChangeShapeType="1"/>
          </p:cNvSpPr>
          <p:nvPr/>
        </p:nvSpPr>
        <p:spPr bwMode="auto">
          <a:xfrm flipH="1">
            <a:off x="6950149" y="1132608"/>
            <a:ext cx="0" cy="5638800"/>
          </a:xfrm>
          <a:prstGeom prst="line">
            <a:avLst/>
          </a:prstGeom>
          <a:noFill/>
          <a:ln w="50800">
            <a:solidFill>
              <a:srgbClr val="CC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800" dirty="0">
              <a:solidFill>
                <a:prstClr val="black"/>
              </a:solidFill>
              <a:latin typeface="Arial" charset="0"/>
              <a:ea typeface="ＭＳ Ｐゴシック" charset="0"/>
              <a:cs typeface="Arial" charset="0"/>
            </a:endParaRPr>
          </a:p>
        </p:txBody>
      </p:sp>
    </p:spTree>
    <p:extLst>
      <p:ext uri="{BB962C8B-B14F-4D97-AF65-F5344CB8AC3E}">
        <p14:creationId xmlns:p14="http://schemas.microsoft.com/office/powerpoint/2010/main" val="1834535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54000"/>
            <a:ext cx="11627428" cy="1143000"/>
          </a:xfrm>
        </p:spPr>
        <p:txBody>
          <a:bodyPr>
            <a:noAutofit/>
          </a:bodyPr>
          <a:lstStyle/>
          <a:p>
            <a:r>
              <a:rPr lang="en-US" sz="3600" dirty="0"/>
              <a:t>ASE Level: Career Pathways Prep and Bridge Programs</a:t>
            </a:r>
          </a:p>
        </p:txBody>
      </p:sp>
      <p:sp>
        <p:nvSpPr>
          <p:cNvPr id="3" name="Content Placeholder 2"/>
          <p:cNvSpPr>
            <a:spLocks noGrp="1"/>
          </p:cNvSpPr>
          <p:nvPr>
            <p:ph idx="1"/>
          </p:nvPr>
        </p:nvSpPr>
        <p:spPr>
          <a:xfrm>
            <a:off x="1724891" y="1397000"/>
            <a:ext cx="8603674" cy="5460999"/>
          </a:xfrm>
        </p:spPr>
        <p:txBody>
          <a:bodyPr>
            <a:normAutofit/>
          </a:bodyPr>
          <a:lstStyle/>
          <a:p>
            <a:pPr>
              <a:buNone/>
            </a:pPr>
            <a:r>
              <a:rPr lang="en-US" sz="2400" dirty="0"/>
              <a:t>Students should…</a:t>
            </a:r>
          </a:p>
          <a:p>
            <a:r>
              <a:rPr lang="en-US" sz="2000" dirty="0"/>
              <a:t>review and update individual learning plan</a:t>
            </a:r>
          </a:p>
          <a:p>
            <a:r>
              <a:rPr lang="en-US" sz="2000" dirty="0"/>
              <a:t>begin to explore financial aid opportunities through a variety of websites </a:t>
            </a:r>
          </a:p>
          <a:p>
            <a:r>
              <a:rPr lang="en-US" sz="2000" dirty="0"/>
              <a:t>participate in related CTE Student Organizations and other organized activities </a:t>
            </a:r>
          </a:p>
          <a:p>
            <a:r>
              <a:rPr lang="en-US" sz="2000" dirty="0"/>
              <a:t>begin to refine good work-place skills </a:t>
            </a:r>
          </a:p>
          <a:p>
            <a:r>
              <a:rPr lang="en-US" sz="2000" dirty="0"/>
              <a:t>continue to narrow career choices within the selected career pathway</a:t>
            </a:r>
          </a:p>
          <a:p>
            <a:r>
              <a:rPr lang="en-US" sz="2000" dirty="0"/>
              <a:t>participate in job shadowing, internships and apprenticeships</a:t>
            </a:r>
          </a:p>
          <a:p>
            <a:r>
              <a:rPr lang="en-US" sz="2000" dirty="0"/>
              <a:t>take appropriate postsecondary admissions and placement assessments i.e. Compass, </a:t>
            </a:r>
            <a:r>
              <a:rPr lang="en-US" sz="2000" dirty="0" err="1"/>
              <a:t>Accuplacer</a:t>
            </a:r>
            <a:r>
              <a:rPr lang="en-US" sz="2000" dirty="0"/>
              <a:t>, ACT, Asset, etc.. </a:t>
            </a:r>
          </a:p>
          <a:p>
            <a:r>
              <a:rPr lang="en-US" sz="2000" dirty="0"/>
              <a:t>take appropriate postsecondary admissions and placement assessments </a:t>
            </a:r>
          </a:p>
          <a:p>
            <a:r>
              <a:rPr lang="en-US" sz="2000" dirty="0"/>
              <a:t>begin the transition process into postsecondary education, the military, apprenticeship, or work </a:t>
            </a:r>
          </a:p>
          <a:p>
            <a:endParaRPr lang="en-US" dirty="0"/>
          </a:p>
        </p:txBody>
      </p:sp>
    </p:spTree>
    <p:extLst>
      <p:ext uri="{BB962C8B-B14F-4D97-AF65-F5344CB8AC3E}">
        <p14:creationId xmlns:p14="http://schemas.microsoft.com/office/powerpoint/2010/main" val="1746555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11200" y="609600"/>
            <a:ext cx="10972800" cy="838200"/>
          </a:xfrm>
          <a:ln w="50800">
            <a:solidFill>
              <a:srgbClr val="CC3300"/>
            </a:solidFill>
          </a:ln>
        </p:spPr>
        <p:txBody>
          <a:bodyPr rtlCol="0">
            <a:normAutofit fontScale="90000"/>
          </a:bodyPr>
          <a:lstStyle/>
          <a:p>
            <a:pPr algn="l" eaLnBrk="1" fontAlgn="auto" hangingPunct="1">
              <a:spcAft>
                <a:spcPts val="0"/>
              </a:spcAft>
              <a:defRPr/>
            </a:pPr>
            <a:r>
              <a:rPr lang="en-US" sz="3200" b="1" dirty="0">
                <a:solidFill>
                  <a:srgbClr val="0000FF"/>
                </a:solidFill>
                <a:latin typeface="Arial Black" charset="0"/>
              </a:rPr>
              <a:t>ASE Level</a:t>
            </a:r>
            <a:br>
              <a:rPr lang="en-US" sz="3200" dirty="0">
                <a:solidFill>
                  <a:schemeClr val="tx1">
                    <a:lumMod val="85000"/>
                    <a:lumOff val="15000"/>
                  </a:schemeClr>
                </a:solidFill>
                <a:latin typeface="Arial Black" charset="0"/>
              </a:rPr>
            </a:br>
            <a:r>
              <a:rPr lang="en-US" sz="2400" b="1" dirty="0">
                <a:solidFill>
                  <a:srgbClr val="CC0000"/>
                </a:solidFill>
                <a:latin typeface="Arial Black" charset="0"/>
              </a:rPr>
              <a:t>Career Preparation, Application, &amp; Management</a:t>
            </a:r>
          </a:p>
        </p:txBody>
      </p:sp>
      <p:pic>
        <p:nvPicPr>
          <p:cNvPr id="174084" name="Picture 4" descr="Full Sp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577" y="1662545"/>
            <a:ext cx="8338620" cy="438496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stretch>
            <a:fillRect/>
          </a:stretch>
        </p:blipFill>
        <p:spPr>
          <a:xfrm>
            <a:off x="270163" y="2154360"/>
            <a:ext cx="3099783" cy="3193513"/>
          </a:xfrm>
          <a:prstGeom prst="rect">
            <a:avLst/>
          </a:prstGeom>
        </p:spPr>
      </p:pic>
      <p:sp>
        <p:nvSpPr>
          <p:cNvPr id="8" name="Rectangle 10"/>
          <p:cNvSpPr>
            <a:spLocks noChangeArrowheads="1"/>
          </p:cNvSpPr>
          <p:nvPr/>
        </p:nvSpPr>
        <p:spPr bwMode="auto">
          <a:xfrm>
            <a:off x="1930401" y="6246784"/>
            <a:ext cx="755925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fontAlgn="base">
              <a:spcBef>
                <a:spcPct val="0"/>
              </a:spcBef>
              <a:spcAft>
                <a:spcPct val="0"/>
              </a:spcAft>
            </a:pPr>
            <a:r>
              <a:rPr lang="en-US" sz="2000" b="1" i="1" dirty="0">
                <a:solidFill>
                  <a:prstClr val="black"/>
                </a:solidFill>
                <a:latin typeface="Arial" charset="0"/>
                <a:ea typeface="ＭＳ Ｐゴシック" charset="0"/>
                <a:cs typeface="Arial" charset="0"/>
              </a:rPr>
              <a:t>www.altechprep.org/pdfs/AlabamaSUCCESSCounselors.pdf</a:t>
            </a:r>
            <a:r>
              <a:rPr lang="en-US" sz="2000" b="1" dirty="0">
                <a:solidFill>
                  <a:prstClr val="black"/>
                </a:solidFill>
                <a:latin typeface="Arial" charset="0"/>
                <a:ea typeface="ＭＳ Ｐゴシック" charset="0"/>
                <a:cs typeface="Arial" charset="0"/>
              </a:rPr>
              <a:t> </a:t>
            </a:r>
          </a:p>
        </p:txBody>
      </p:sp>
    </p:spTree>
    <p:extLst>
      <p:ext uri="{BB962C8B-B14F-4D97-AF65-F5344CB8AC3E}">
        <p14:creationId xmlns:p14="http://schemas.microsoft.com/office/powerpoint/2010/main" val="868420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idx="1"/>
          </p:nvPr>
        </p:nvSpPr>
        <p:spPr>
          <a:xfrm>
            <a:off x="6502400" y="914400"/>
            <a:ext cx="5181600" cy="5029200"/>
          </a:xfrm>
        </p:spPr>
        <p:txBody>
          <a:bodyPr>
            <a:normAutofit lnSpcReduction="10000"/>
          </a:bodyPr>
          <a:lstStyle/>
          <a:p>
            <a:pPr eaLnBrk="1" hangingPunct="1">
              <a:spcBef>
                <a:spcPct val="65000"/>
              </a:spcBef>
            </a:pPr>
            <a:r>
              <a:rPr lang="en-US" b="1" dirty="0">
                <a:solidFill>
                  <a:srgbClr val="0000FF"/>
                </a:solidFill>
                <a:latin typeface="Calisto MT" charset="0"/>
                <a:ea typeface="ＭＳ Ｐゴシック" charset="0"/>
                <a:cs typeface="ＭＳ Ｐゴシック" charset="0"/>
              </a:rPr>
              <a:t>Frequently asked </a:t>
            </a:r>
            <a:r>
              <a:rPr lang="en-US" b="1" dirty="0">
                <a:solidFill>
                  <a:srgbClr val="FF9900"/>
                </a:solidFill>
                <a:latin typeface="Arial Black" charset="0"/>
                <a:ea typeface="ＭＳ Ｐゴシック" charset="0"/>
                <a:cs typeface="ＭＳ Ｐゴシック" charset="0"/>
              </a:rPr>
              <a:t>QUESTIONS</a:t>
            </a:r>
            <a:r>
              <a:rPr lang="en-US" b="1" dirty="0">
                <a:solidFill>
                  <a:srgbClr val="FF9900"/>
                </a:solidFill>
                <a:latin typeface="Calisto MT" charset="0"/>
                <a:ea typeface="ＭＳ Ｐゴシック" charset="0"/>
                <a:cs typeface="ＭＳ Ｐゴシック" charset="0"/>
              </a:rPr>
              <a:t> </a:t>
            </a:r>
            <a:r>
              <a:rPr lang="en-US" b="1" dirty="0">
                <a:solidFill>
                  <a:srgbClr val="0000FF"/>
                </a:solidFill>
                <a:latin typeface="Calisto MT" charset="0"/>
                <a:ea typeface="ＭＳ Ｐゴシック" charset="0"/>
                <a:cs typeface="ＭＳ Ｐゴシック" charset="0"/>
              </a:rPr>
              <a:t>about career clusters</a:t>
            </a:r>
          </a:p>
          <a:p>
            <a:pPr eaLnBrk="1" hangingPunct="1">
              <a:spcBef>
                <a:spcPct val="65000"/>
              </a:spcBef>
            </a:pPr>
            <a:r>
              <a:rPr lang="en-US" b="1" dirty="0">
                <a:solidFill>
                  <a:srgbClr val="0000FF"/>
                </a:solidFill>
                <a:latin typeface="Calisto MT" charset="0"/>
                <a:ea typeface="ＭＳ Ｐゴシック" charset="0"/>
                <a:cs typeface="ＭＳ Ｐゴシック" charset="0"/>
              </a:rPr>
              <a:t>Incorporating clusters into a student</a:t>
            </a:r>
            <a:r>
              <a:rPr lang="ja-JP" altLang="en-US" b="1">
                <a:solidFill>
                  <a:srgbClr val="0000FF"/>
                </a:solidFill>
                <a:latin typeface="Calisto MT" charset="0"/>
                <a:ea typeface="ＭＳ Ｐゴシック" charset="0"/>
                <a:cs typeface="ＭＳ Ｐゴシック" charset="0"/>
              </a:rPr>
              <a:t>’</a:t>
            </a:r>
            <a:r>
              <a:rPr lang="en-US" b="1" dirty="0">
                <a:solidFill>
                  <a:srgbClr val="0000FF"/>
                </a:solidFill>
                <a:latin typeface="Calisto MT" charset="0"/>
                <a:ea typeface="ＭＳ Ｐゴシック" charset="0"/>
                <a:cs typeface="ＭＳ Ｐゴシック" charset="0"/>
              </a:rPr>
              <a:t>s </a:t>
            </a:r>
            <a:r>
              <a:rPr lang="en-US" b="1" dirty="0">
                <a:solidFill>
                  <a:srgbClr val="FF9900"/>
                </a:solidFill>
                <a:latin typeface="Arial Black" charset="0"/>
                <a:ea typeface="ＭＳ Ｐゴシック" charset="0"/>
                <a:cs typeface="ＭＳ Ｐゴシック" charset="0"/>
              </a:rPr>
              <a:t>DIPLOMA CHOICE</a:t>
            </a:r>
          </a:p>
          <a:p>
            <a:pPr eaLnBrk="1" hangingPunct="1">
              <a:spcBef>
                <a:spcPct val="65000"/>
              </a:spcBef>
            </a:pPr>
            <a:r>
              <a:rPr lang="en-US" b="1" dirty="0">
                <a:solidFill>
                  <a:srgbClr val="0000FF"/>
                </a:solidFill>
                <a:latin typeface="Calisto MT" charset="0"/>
                <a:ea typeface="ＭＳ Ｐゴシック" charset="0"/>
                <a:cs typeface="ＭＳ Ｐゴシック" charset="0"/>
              </a:rPr>
              <a:t>Talking to </a:t>
            </a:r>
            <a:r>
              <a:rPr lang="en-US" b="1" dirty="0">
                <a:solidFill>
                  <a:srgbClr val="FF9900"/>
                </a:solidFill>
                <a:latin typeface="Arial Black" charset="0"/>
                <a:ea typeface="ＭＳ Ｐゴシック" charset="0"/>
                <a:cs typeface="ＭＳ Ｐゴシック" charset="0"/>
              </a:rPr>
              <a:t>PARENTS</a:t>
            </a:r>
            <a:r>
              <a:rPr lang="en-US" b="1" dirty="0">
                <a:solidFill>
                  <a:srgbClr val="0000FF"/>
                </a:solidFill>
                <a:latin typeface="Calisto MT" charset="0"/>
                <a:ea typeface="ＭＳ Ｐゴシック" charset="0"/>
                <a:cs typeface="ＭＳ Ｐゴシック" charset="0"/>
              </a:rPr>
              <a:t> about career clusters</a:t>
            </a:r>
          </a:p>
          <a:p>
            <a:pPr eaLnBrk="1" hangingPunct="1">
              <a:spcBef>
                <a:spcPct val="65000"/>
              </a:spcBef>
            </a:pPr>
            <a:r>
              <a:rPr lang="en-US" b="1" dirty="0">
                <a:solidFill>
                  <a:srgbClr val="FF9900"/>
                </a:solidFill>
                <a:latin typeface="Arial Black" charset="0"/>
                <a:ea typeface="ＭＳ Ｐゴシック" charset="0"/>
                <a:cs typeface="ＭＳ Ｐゴシック" charset="0"/>
              </a:rPr>
              <a:t>TALKING POINTS</a:t>
            </a:r>
            <a:r>
              <a:rPr lang="en-US" b="1" dirty="0">
                <a:solidFill>
                  <a:srgbClr val="0000FF"/>
                </a:solidFill>
                <a:latin typeface="Calisto MT" charset="0"/>
                <a:ea typeface="ＭＳ Ｐゴシック" charset="0"/>
                <a:cs typeface="ＭＳ Ｐゴシック" charset="0"/>
              </a:rPr>
              <a:t> for explaining career clusters</a:t>
            </a:r>
            <a:endParaRPr lang="en-US" sz="2000" b="1" dirty="0">
              <a:solidFill>
                <a:srgbClr val="6600FF"/>
              </a:solidFill>
              <a:latin typeface="Calisto MT" charset="0"/>
              <a:ea typeface="ＭＳ Ｐゴシック" charset="0"/>
              <a:cs typeface="ＭＳ Ｐゴシック" charset="0"/>
            </a:endParaRPr>
          </a:p>
        </p:txBody>
      </p:sp>
      <p:pic>
        <p:nvPicPr>
          <p:cNvPr id="187395" name="Picture 7" descr="Alabama School Counselor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2019">
            <a:off x="812800" y="838201"/>
            <a:ext cx="4997451" cy="5186363"/>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87396" name="Rectangle 10"/>
          <p:cNvSpPr>
            <a:spLocks noChangeArrowheads="1"/>
          </p:cNvSpPr>
          <p:nvPr/>
        </p:nvSpPr>
        <p:spPr bwMode="auto">
          <a:xfrm>
            <a:off x="1930401" y="6246784"/>
            <a:ext cx="755925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fontAlgn="base">
              <a:spcBef>
                <a:spcPct val="0"/>
              </a:spcBef>
              <a:spcAft>
                <a:spcPct val="0"/>
              </a:spcAft>
            </a:pPr>
            <a:r>
              <a:rPr lang="en-US" sz="2000" b="1" i="1" dirty="0">
                <a:solidFill>
                  <a:prstClr val="black"/>
                </a:solidFill>
                <a:latin typeface="Arial" charset="0"/>
                <a:ea typeface="ＭＳ Ｐゴシック" charset="0"/>
                <a:cs typeface="Arial" charset="0"/>
              </a:rPr>
              <a:t>www.altechprep.org/pdfs/AlabamaSUCCESSCounselors.pdf</a:t>
            </a:r>
            <a:r>
              <a:rPr lang="en-US" sz="2000" b="1" dirty="0">
                <a:solidFill>
                  <a:prstClr val="black"/>
                </a:solidFill>
                <a:latin typeface="Arial" charset="0"/>
                <a:ea typeface="ＭＳ Ｐゴシック" charset="0"/>
                <a:cs typeface="Arial" charset="0"/>
              </a:rPr>
              <a:t> </a:t>
            </a:r>
          </a:p>
        </p:txBody>
      </p:sp>
      <p:sp>
        <p:nvSpPr>
          <p:cNvPr id="187397" name="Text Box 11"/>
          <p:cNvSpPr txBox="1">
            <a:spLocks noChangeArrowheads="1"/>
          </p:cNvSpPr>
          <p:nvPr/>
        </p:nvSpPr>
        <p:spPr bwMode="auto">
          <a:xfrm>
            <a:off x="1828800" y="0"/>
            <a:ext cx="721761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3600" dirty="0">
                <a:solidFill>
                  <a:srgbClr val="0000FF"/>
                </a:solidFill>
                <a:latin typeface="Arial Black" charset="0"/>
              </a:rPr>
              <a:t>Alabama Counselor</a:t>
            </a:r>
            <a:r>
              <a:rPr lang="ja-JP" altLang="en-US" sz="3600" dirty="0">
                <a:solidFill>
                  <a:srgbClr val="0000FF"/>
                </a:solidFill>
                <a:latin typeface="Arial Black" charset="0"/>
              </a:rPr>
              <a:t>’</a:t>
            </a:r>
            <a:r>
              <a:rPr lang="en-US" sz="3600" dirty="0">
                <a:solidFill>
                  <a:srgbClr val="0000FF"/>
                </a:solidFill>
                <a:latin typeface="Arial Black" charset="0"/>
              </a:rPr>
              <a:t>s Guide</a:t>
            </a:r>
          </a:p>
        </p:txBody>
      </p:sp>
      <p:sp>
        <p:nvSpPr>
          <p:cNvPr id="2" name="Footer Placeholder 1"/>
          <p:cNvSpPr>
            <a:spLocks noGrp="1"/>
          </p:cNvSpPr>
          <p:nvPr>
            <p:ph type="ftr" sz="quarter" idx="11"/>
          </p:nvPr>
        </p:nvSpPr>
        <p:spPr/>
        <p:txBody>
          <a:bodyPr/>
          <a:lstStyle/>
          <a:p>
            <a:pPr>
              <a:defRPr/>
            </a:pPr>
            <a:endParaRPr lang="en-US" dirty="0">
              <a:solidFill>
                <a:prstClr val="black">
                  <a:lumMod val="65000"/>
                  <a:lumOff val="35000"/>
                </a:prstClr>
              </a:solidFill>
            </a:endParaRPr>
          </a:p>
        </p:txBody>
      </p:sp>
      <p:pic>
        <p:nvPicPr>
          <p:cNvPr id="7" name="Picture 7" descr="Alabama School Counselor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2019">
            <a:off x="812800" y="867353"/>
            <a:ext cx="4997451" cy="5186363"/>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89062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body" idx="1"/>
          </p:nvPr>
        </p:nvSpPr>
        <p:spPr>
          <a:xfrm>
            <a:off x="6326717" y="1693718"/>
            <a:ext cx="5560482" cy="4783281"/>
          </a:xfrm>
        </p:spPr>
        <p:txBody>
          <a:bodyPr/>
          <a:lstStyle/>
          <a:p>
            <a:pPr lvl="1" eaLnBrk="1" hangingPunct="1">
              <a:lnSpc>
                <a:spcPct val="80000"/>
              </a:lnSpc>
              <a:buFontTx/>
              <a:buNone/>
            </a:pPr>
            <a:r>
              <a:rPr lang="en-US" sz="2400" dirty="0">
                <a:solidFill>
                  <a:srgbClr val="CC0000"/>
                </a:solidFill>
                <a:latin typeface="Arial Black" charset="0"/>
                <a:ea typeface="ＭＳ Ｐゴシック" charset="0"/>
              </a:rPr>
              <a:t>Helping people of all ages . . .</a:t>
            </a:r>
          </a:p>
          <a:p>
            <a:pPr lvl="1" eaLnBrk="1" hangingPunct="1">
              <a:lnSpc>
                <a:spcPct val="80000"/>
              </a:lnSpc>
              <a:buFontTx/>
              <a:buNone/>
            </a:pPr>
            <a:endParaRPr lang="en-US" sz="1000" dirty="0">
              <a:solidFill>
                <a:srgbClr val="CC0000"/>
              </a:solidFill>
              <a:latin typeface="Arial Black" charset="0"/>
              <a:ea typeface="ＭＳ Ｐゴシック" charset="0"/>
            </a:endParaRPr>
          </a:p>
          <a:p>
            <a:pPr lvl="1" eaLnBrk="1" hangingPunct="1">
              <a:lnSpc>
                <a:spcPct val="80000"/>
              </a:lnSpc>
              <a:spcBef>
                <a:spcPct val="40000"/>
              </a:spcBef>
            </a:pPr>
            <a:r>
              <a:rPr lang="en-US" sz="2000" dirty="0">
                <a:latin typeface="Arial Black" charset="0"/>
                <a:ea typeface="ＭＳ Ｐゴシック" charset="0"/>
              </a:rPr>
              <a:t>discover their greatest natural </a:t>
            </a:r>
            <a:r>
              <a:rPr lang="en-US" sz="2000" dirty="0">
                <a:solidFill>
                  <a:srgbClr val="CC0000"/>
                </a:solidFill>
                <a:latin typeface="Arial Black" charset="0"/>
                <a:ea typeface="ＭＳ Ｐゴシック" charset="0"/>
              </a:rPr>
              <a:t>talents/strengths</a:t>
            </a:r>
            <a:r>
              <a:rPr lang="en-US" sz="2000" dirty="0">
                <a:latin typeface="Arial Black" charset="0"/>
                <a:ea typeface="ＭＳ Ｐゴシック" charset="0"/>
              </a:rPr>
              <a:t> </a:t>
            </a:r>
          </a:p>
          <a:p>
            <a:pPr lvl="1" eaLnBrk="1" hangingPunct="1">
              <a:lnSpc>
                <a:spcPct val="80000"/>
              </a:lnSpc>
              <a:spcBef>
                <a:spcPct val="40000"/>
              </a:spcBef>
            </a:pPr>
            <a:r>
              <a:rPr lang="en-US" sz="2000" dirty="0">
                <a:latin typeface="Arial Black" charset="0"/>
                <a:ea typeface="ＭＳ Ｐゴシック" charset="0"/>
              </a:rPr>
              <a:t>improve their </a:t>
            </a:r>
            <a:r>
              <a:rPr lang="en-US" sz="2000" dirty="0">
                <a:solidFill>
                  <a:srgbClr val="CC0000"/>
                </a:solidFill>
                <a:latin typeface="Arial Black" charset="0"/>
                <a:ea typeface="ＭＳ Ｐゴシック" charset="0"/>
              </a:rPr>
              <a:t>grades</a:t>
            </a:r>
            <a:r>
              <a:rPr lang="en-US" sz="2000" dirty="0">
                <a:latin typeface="Arial Black" charset="0"/>
                <a:ea typeface="ＭＳ Ｐゴシック" charset="0"/>
              </a:rPr>
              <a:t> and increase their learning by making the most of their talents </a:t>
            </a:r>
          </a:p>
          <a:p>
            <a:pPr lvl="1" eaLnBrk="1" hangingPunct="1">
              <a:lnSpc>
                <a:spcPct val="80000"/>
              </a:lnSpc>
              <a:spcBef>
                <a:spcPct val="40000"/>
              </a:spcBef>
            </a:pPr>
            <a:r>
              <a:rPr lang="en-US" sz="2000" dirty="0">
                <a:latin typeface="Arial Black" charset="0"/>
                <a:ea typeface="ＭＳ Ｐゴシック" charset="0"/>
              </a:rPr>
              <a:t>strategically determine a rewarding </a:t>
            </a:r>
            <a:r>
              <a:rPr lang="en-US" sz="2000" dirty="0">
                <a:solidFill>
                  <a:srgbClr val="CC0000"/>
                </a:solidFill>
                <a:latin typeface="Arial Black" charset="0"/>
                <a:ea typeface="ＭＳ Ｐゴシック" charset="0"/>
              </a:rPr>
              <a:t>career path</a:t>
            </a:r>
            <a:r>
              <a:rPr lang="en-US" sz="2000" dirty="0">
                <a:latin typeface="Arial Black" charset="0"/>
                <a:ea typeface="ＭＳ Ｐゴシック" charset="0"/>
              </a:rPr>
              <a:t> based on who they are as uniquely talented individuals </a:t>
            </a:r>
          </a:p>
          <a:p>
            <a:pPr lvl="1" eaLnBrk="1" hangingPunct="1">
              <a:lnSpc>
                <a:spcPct val="80000"/>
              </a:lnSpc>
              <a:spcBef>
                <a:spcPct val="40000"/>
              </a:spcBef>
            </a:pPr>
            <a:r>
              <a:rPr lang="en-US" sz="2000" dirty="0">
                <a:latin typeface="Arial Black" charset="0"/>
                <a:ea typeface="ＭＳ Ｐゴシック" charset="0"/>
              </a:rPr>
              <a:t>maximize their </a:t>
            </a:r>
            <a:r>
              <a:rPr lang="en-US" sz="2000" dirty="0">
                <a:solidFill>
                  <a:srgbClr val="CC0000"/>
                </a:solidFill>
                <a:latin typeface="Arial Black" charset="0"/>
                <a:ea typeface="ＭＳ Ｐゴシック" charset="0"/>
              </a:rPr>
              <a:t>potential </a:t>
            </a:r>
            <a:r>
              <a:rPr lang="en-US" sz="2000" dirty="0">
                <a:latin typeface="Arial Black" charset="0"/>
                <a:ea typeface="ＭＳ Ｐゴシック" charset="0"/>
              </a:rPr>
              <a:t>for strengths by building on their talents rather than focusing on their weaknesses</a:t>
            </a:r>
          </a:p>
        </p:txBody>
      </p:sp>
      <p:pic>
        <p:nvPicPr>
          <p:cNvPr id="180227" name="Picture 3" descr="GALL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2353">
            <a:off x="3264957" y="1761946"/>
            <a:ext cx="3149600" cy="441325"/>
          </a:xfrm>
          <a:prstGeom prst="rect">
            <a:avLst/>
          </a:prstGeom>
          <a:noFill/>
          <a:ln w="381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pic>
      <p:sp>
        <p:nvSpPr>
          <p:cNvPr id="180228" name="Rectangle 4"/>
          <p:cNvSpPr>
            <a:spLocks noChangeArrowheads="1"/>
          </p:cNvSpPr>
          <p:nvPr/>
        </p:nvSpPr>
        <p:spPr bwMode="auto">
          <a:xfrm>
            <a:off x="3065318" y="519962"/>
            <a:ext cx="9126682"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fontAlgn="base">
              <a:spcBef>
                <a:spcPct val="0"/>
              </a:spcBef>
              <a:spcAft>
                <a:spcPct val="0"/>
              </a:spcAft>
            </a:pPr>
            <a:r>
              <a:rPr lang="ja-JP" altLang="en-US" sz="1700" b="1" dirty="0">
                <a:solidFill>
                  <a:srgbClr val="000000"/>
                </a:solidFill>
                <a:latin typeface="Arial Black" charset="0"/>
                <a:ea typeface="ＭＳ Ｐゴシック" charset="0"/>
                <a:cs typeface="Arial" charset="0"/>
              </a:rPr>
              <a:t>“</a:t>
            </a:r>
            <a:r>
              <a:rPr lang="en-US" sz="1700" b="1" dirty="0">
                <a:solidFill>
                  <a:srgbClr val="000000"/>
                </a:solidFill>
                <a:latin typeface="Arial Black" charset="0"/>
                <a:ea typeface="ＭＳ Ｐゴシック" charset="0"/>
                <a:cs typeface="Arial" charset="0"/>
              </a:rPr>
              <a:t>Successful people understand their talents, &amp; build their lives upon them</a:t>
            </a:r>
            <a:r>
              <a:rPr lang="ja-JP" altLang="en-US" sz="1700" b="1" dirty="0">
                <a:solidFill>
                  <a:srgbClr val="000000"/>
                </a:solidFill>
                <a:latin typeface="Arial Black" charset="0"/>
                <a:ea typeface="ＭＳ Ｐゴシック" charset="0"/>
                <a:cs typeface="Arial" charset="0"/>
              </a:rPr>
              <a:t>”</a:t>
            </a:r>
            <a:r>
              <a:rPr lang="en-US" sz="1700" dirty="0">
                <a:solidFill>
                  <a:srgbClr val="000000"/>
                </a:solidFill>
                <a:latin typeface="Arial Black" charset="0"/>
                <a:ea typeface="ＭＳ Ｐゴシック" charset="0"/>
                <a:cs typeface="Arial" charset="0"/>
              </a:rPr>
              <a:t> </a:t>
            </a:r>
          </a:p>
        </p:txBody>
      </p:sp>
      <p:pic>
        <p:nvPicPr>
          <p:cNvPr id="180229" name="Picture 5" descr="StrengthsQuest: Discover and Develop Your Strengths in Academics, Career, and Beyond"/>
          <p:cNvPicPr>
            <a:picLocks noChangeAspect="1" noChangeArrowheads="1"/>
          </p:cNvPicPr>
          <p:nvPr/>
        </p:nvPicPr>
        <p:blipFill>
          <a:blip r:embed="rId3">
            <a:extLst>
              <a:ext uri="{28A0092B-C50C-407E-A947-70E740481C1C}">
                <a14:useLocalDpi xmlns:a14="http://schemas.microsoft.com/office/drawing/2010/main" val="0"/>
              </a:ext>
            </a:extLst>
          </a:blip>
          <a:srcRect l="18666" r="17334"/>
          <a:stretch>
            <a:fillRect/>
          </a:stretch>
        </p:blipFill>
        <p:spPr bwMode="auto">
          <a:xfrm>
            <a:off x="406400" y="3657600"/>
            <a:ext cx="2438400" cy="2857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80230" name="Picture 6" descr="OL12439485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685800"/>
            <a:ext cx="2656417" cy="2590800"/>
          </a:xfrm>
          <a:prstGeom prst="rect">
            <a:avLst/>
          </a:prstGeom>
          <a:noFill/>
          <a:ln w="38100">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pic>
        <p:nvPicPr>
          <p:cNvPr id="180231" name="Picture 7" descr="StrengthsFinder 2.0: A New and Upgraded Edition of the Online Test from Gallup's Now, Discover Your Strength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16000" t="13440" r="22720"/>
          <a:stretch>
            <a:fillRect/>
          </a:stretch>
        </p:blipFill>
        <p:spPr bwMode="auto">
          <a:xfrm>
            <a:off x="3352800" y="3657599"/>
            <a:ext cx="2794664" cy="2961409"/>
          </a:xfrm>
          <a:prstGeom prst="rect">
            <a:avLst/>
          </a:prstGeom>
          <a:noFill/>
          <a:ln w="381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pic>
      <p:sp>
        <p:nvSpPr>
          <p:cNvPr id="180232" name="Text Box 8"/>
          <p:cNvSpPr txBox="1">
            <a:spLocks noChangeArrowheads="1"/>
          </p:cNvSpPr>
          <p:nvPr/>
        </p:nvSpPr>
        <p:spPr bwMode="auto">
          <a:xfrm rot="-964104">
            <a:off x="3953164" y="2173656"/>
            <a:ext cx="2946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50000"/>
              </a:spcBef>
              <a:spcAft>
                <a:spcPct val="0"/>
              </a:spcAft>
            </a:pPr>
            <a:r>
              <a:rPr lang="en-US" sz="1800" dirty="0">
                <a:solidFill>
                  <a:srgbClr val="CC0000"/>
                </a:solidFill>
                <a:latin typeface="Arial Black" charset="0"/>
              </a:rPr>
              <a:t>www.gallup.org</a:t>
            </a:r>
          </a:p>
        </p:txBody>
      </p:sp>
      <p:sp>
        <p:nvSpPr>
          <p:cNvPr id="180233" name="Text Box 9"/>
          <p:cNvSpPr txBox="1">
            <a:spLocks noChangeArrowheads="1"/>
          </p:cNvSpPr>
          <p:nvPr/>
        </p:nvSpPr>
        <p:spPr bwMode="auto">
          <a:xfrm rot="-1143463">
            <a:off x="0" y="2438400"/>
            <a:ext cx="216111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FFFFFF"/>
                </a:solidFill>
                <a:latin typeface="Arial Black" charset="0"/>
              </a:rPr>
              <a:t>10-14 </a:t>
            </a:r>
          </a:p>
          <a:p>
            <a:pPr algn="ctr" eaLnBrk="1" fontAlgn="base" hangingPunct="1">
              <a:spcBef>
                <a:spcPct val="0"/>
              </a:spcBef>
              <a:spcAft>
                <a:spcPct val="0"/>
              </a:spcAft>
            </a:pPr>
            <a:r>
              <a:rPr lang="en-US" sz="1800" dirty="0">
                <a:solidFill>
                  <a:srgbClr val="FFFFFF"/>
                </a:solidFill>
                <a:latin typeface="Arial Black" charset="0"/>
              </a:rPr>
              <a:t>Year Olds</a:t>
            </a:r>
          </a:p>
        </p:txBody>
      </p:sp>
      <p:sp>
        <p:nvSpPr>
          <p:cNvPr id="180234" name="Text Box 10"/>
          <p:cNvSpPr txBox="1">
            <a:spLocks noChangeArrowheads="1"/>
          </p:cNvSpPr>
          <p:nvPr/>
        </p:nvSpPr>
        <p:spPr bwMode="auto">
          <a:xfrm rot="-1143463">
            <a:off x="304801" y="5162848"/>
            <a:ext cx="294216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FFFFFF"/>
                </a:solidFill>
                <a:latin typeface="Arial Black" charset="0"/>
              </a:rPr>
              <a:t>High School</a:t>
            </a:r>
          </a:p>
          <a:p>
            <a:pPr algn="ctr" eaLnBrk="1" fontAlgn="base" hangingPunct="1">
              <a:spcBef>
                <a:spcPct val="0"/>
              </a:spcBef>
              <a:spcAft>
                <a:spcPct val="0"/>
              </a:spcAft>
            </a:pPr>
            <a:r>
              <a:rPr lang="en-US" sz="1800" dirty="0">
                <a:solidFill>
                  <a:srgbClr val="FFFFFF"/>
                </a:solidFill>
                <a:latin typeface="Arial Black" charset="0"/>
              </a:rPr>
              <a:t>&amp;</a:t>
            </a:r>
          </a:p>
          <a:p>
            <a:pPr algn="ctr" eaLnBrk="1" fontAlgn="base" hangingPunct="1">
              <a:spcBef>
                <a:spcPct val="0"/>
              </a:spcBef>
              <a:spcAft>
                <a:spcPct val="0"/>
              </a:spcAft>
            </a:pPr>
            <a:r>
              <a:rPr lang="en-US" sz="1800" dirty="0">
                <a:solidFill>
                  <a:srgbClr val="FFFFFF"/>
                </a:solidFill>
                <a:latin typeface="Arial Black" charset="0"/>
              </a:rPr>
              <a:t>College Students</a:t>
            </a:r>
          </a:p>
        </p:txBody>
      </p:sp>
      <p:sp>
        <p:nvSpPr>
          <p:cNvPr id="180235" name="Text Box 11"/>
          <p:cNvSpPr txBox="1">
            <a:spLocks noChangeArrowheads="1"/>
          </p:cNvSpPr>
          <p:nvPr/>
        </p:nvSpPr>
        <p:spPr bwMode="auto">
          <a:xfrm rot="-1143463">
            <a:off x="3759200" y="4267201"/>
            <a:ext cx="216111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latin typeface="Arial Black" charset="0"/>
              </a:rPr>
              <a:t>Adults</a:t>
            </a:r>
          </a:p>
        </p:txBody>
      </p:sp>
    </p:spTree>
    <p:extLst>
      <p:ext uri="{BB962C8B-B14F-4D97-AF65-F5344CB8AC3E}">
        <p14:creationId xmlns:p14="http://schemas.microsoft.com/office/powerpoint/2010/main" val="676356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GALL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52353">
            <a:off x="406400" y="1219201"/>
            <a:ext cx="3149600" cy="441325"/>
          </a:xfrm>
          <a:prstGeom prst="rect">
            <a:avLst/>
          </a:prstGeom>
          <a:noFill/>
          <a:ln w="38100">
            <a:solidFill>
              <a:srgbClr val="CC0000"/>
            </a:solidFill>
            <a:miter lim="800000"/>
            <a:headEnd/>
            <a:tailEnd/>
          </a:ln>
          <a:extLst>
            <a:ext uri="{909E8E84-426E-40dd-AFC4-6F175D3DCCD1}">
              <a14:hiddenFill xmlns:a14="http://schemas.microsoft.com/office/drawing/2010/main" xmlns="">
                <a:solidFill>
                  <a:srgbClr val="FFFFFF"/>
                </a:solidFill>
              </a14:hiddenFill>
            </a:ext>
          </a:extLst>
        </p:spPr>
      </p:pic>
      <p:sp>
        <p:nvSpPr>
          <p:cNvPr id="108547" name="Rectangle 4"/>
          <p:cNvSpPr>
            <a:spLocks noChangeArrowheads="1"/>
          </p:cNvSpPr>
          <p:nvPr/>
        </p:nvSpPr>
        <p:spPr bwMode="auto">
          <a:xfrm>
            <a:off x="0" y="227048"/>
            <a:ext cx="9123436"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fontAlgn="base">
              <a:spcBef>
                <a:spcPct val="0"/>
              </a:spcBef>
              <a:spcAft>
                <a:spcPct val="0"/>
              </a:spcAft>
            </a:pPr>
            <a:r>
              <a:rPr lang="ja-JP" altLang="en-US" sz="1700" b="1">
                <a:solidFill>
                  <a:srgbClr val="000000"/>
                </a:solidFill>
                <a:latin typeface="Arial Black" charset="0"/>
                <a:ea typeface="ＭＳ Ｐゴシック" charset="0"/>
                <a:cs typeface="Arial" charset="0"/>
              </a:rPr>
              <a:t>“</a:t>
            </a:r>
            <a:r>
              <a:rPr lang="en-US" sz="1700" b="1" dirty="0">
                <a:solidFill>
                  <a:srgbClr val="000000"/>
                </a:solidFill>
                <a:latin typeface="Arial Black" charset="0"/>
                <a:ea typeface="ＭＳ Ｐゴシック" charset="0"/>
                <a:cs typeface="Arial" charset="0"/>
              </a:rPr>
              <a:t>Successful people understand their talents, &amp; build their lives upon them</a:t>
            </a:r>
            <a:r>
              <a:rPr lang="ja-JP" altLang="en-US" sz="1700" b="1">
                <a:solidFill>
                  <a:srgbClr val="000000"/>
                </a:solidFill>
                <a:latin typeface="Arial Black" charset="0"/>
                <a:ea typeface="ＭＳ Ｐゴシック" charset="0"/>
                <a:cs typeface="Arial" charset="0"/>
              </a:rPr>
              <a:t>”</a:t>
            </a:r>
            <a:r>
              <a:rPr lang="en-US" sz="1700" dirty="0">
                <a:solidFill>
                  <a:srgbClr val="000000"/>
                </a:solidFill>
                <a:latin typeface="Arial Black" charset="0"/>
                <a:ea typeface="ＭＳ Ｐゴシック" charset="0"/>
                <a:cs typeface="Arial" charset="0"/>
              </a:rPr>
              <a:t> </a:t>
            </a:r>
          </a:p>
        </p:txBody>
      </p:sp>
      <p:sp>
        <p:nvSpPr>
          <p:cNvPr id="108548" name="Text Box 8"/>
          <p:cNvSpPr txBox="1">
            <a:spLocks noChangeArrowheads="1"/>
          </p:cNvSpPr>
          <p:nvPr/>
        </p:nvSpPr>
        <p:spPr bwMode="auto">
          <a:xfrm rot="-964104">
            <a:off x="711200" y="1752601"/>
            <a:ext cx="2946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50000"/>
              </a:spcBef>
              <a:spcAft>
                <a:spcPct val="0"/>
              </a:spcAft>
            </a:pPr>
            <a:r>
              <a:rPr lang="en-US" sz="1800" dirty="0">
                <a:solidFill>
                  <a:srgbClr val="CC0000"/>
                </a:solidFill>
                <a:latin typeface="Arial Black" charset="0"/>
              </a:rPr>
              <a:t>www.gallup.org</a:t>
            </a:r>
          </a:p>
        </p:txBody>
      </p:sp>
      <p:sp>
        <p:nvSpPr>
          <p:cNvPr id="108549" name="Text Box 9"/>
          <p:cNvSpPr txBox="1">
            <a:spLocks noChangeArrowheads="1"/>
          </p:cNvSpPr>
          <p:nvPr/>
        </p:nvSpPr>
        <p:spPr bwMode="auto">
          <a:xfrm>
            <a:off x="508000" y="3200401"/>
            <a:ext cx="3149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2400" dirty="0">
                <a:solidFill>
                  <a:srgbClr val="A50021"/>
                </a:solidFill>
                <a:latin typeface="Arial Black" charset="0"/>
              </a:rPr>
              <a:t>Build on your strengths – Manage </a:t>
            </a:r>
          </a:p>
          <a:p>
            <a:pPr algn="ctr" eaLnBrk="1" fontAlgn="base" hangingPunct="1">
              <a:spcBef>
                <a:spcPct val="0"/>
              </a:spcBef>
              <a:spcAft>
                <a:spcPct val="0"/>
              </a:spcAft>
            </a:pPr>
            <a:r>
              <a:rPr lang="en-US" sz="2400" dirty="0">
                <a:solidFill>
                  <a:srgbClr val="A50021"/>
                </a:solidFill>
                <a:latin typeface="Arial Black" charset="0"/>
              </a:rPr>
              <a:t>your weaknesses!</a:t>
            </a:r>
          </a:p>
        </p:txBody>
      </p:sp>
      <p:pic>
        <p:nvPicPr>
          <p:cNvPr id="10855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685800"/>
            <a:ext cx="7518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endParaRPr lang="en-US" dirty="0">
              <a:solidFill>
                <a:srgbClr val="000000"/>
              </a:solidFill>
            </a:endParaRPr>
          </a:p>
        </p:txBody>
      </p:sp>
    </p:spTree>
    <p:extLst>
      <p:ext uri="{BB962C8B-B14F-4D97-AF65-F5344CB8AC3E}">
        <p14:creationId xmlns:p14="http://schemas.microsoft.com/office/powerpoint/2010/main" val="2424810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r>
              <a:rPr lang="en-US" dirty="0">
                <a:latin typeface="Arial" charset="0"/>
                <a:ea typeface="ＭＳ Ｐゴシック" charset="0"/>
                <a:cs typeface="ＭＳ Ｐゴシック" charset="0"/>
              </a:rPr>
              <a:t>Utah</a:t>
            </a:r>
          </a:p>
        </p:txBody>
      </p:sp>
      <p:pic>
        <p:nvPicPr>
          <p:cNvPr id="190468"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Tree>
    <p:extLst>
      <p:ext uri="{BB962C8B-B14F-4D97-AF65-F5344CB8AC3E}">
        <p14:creationId xmlns:p14="http://schemas.microsoft.com/office/powerpoint/2010/main" val="7552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685800"/>
            <a:ext cx="10972800" cy="1066800"/>
          </a:xfrm>
        </p:spPr>
        <p:txBody>
          <a:bodyPr/>
          <a:lstStyle/>
          <a:p>
            <a:r>
              <a:rPr lang="en-US" dirty="0">
                <a:solidFill>
                  <a:srgbClr val="FF0000"/>
                </a:solidFill>
              </a:rPr>
              <a:t>Activity: Great Explorations! </a:t>
            </a:r>
          </a:p>
        </p:txBody>
      </p:sp>
      <p:sp>
        <p:nvSpPr>
          <p:cNvPr id="3" name="Content Placeholder 2"/>
          <p:cNvSpPr>
            <a:spLocks noGrp="1"/>
          </p:cNvSpPr>
          <p:nvPr>
            <p:ph idx="1"/>
          </p:nvPr>
        </p:nvSpPr>
        <p:spPr>
          <a:xfrm>
            <a:off x="482600" y="1690624"/>
            <a:ext cx="10972800" cy="4325112"/>
          </a:xfrm>
        </p:spPr>
        <p:txBody>
          <a:bodyPr>
            <a:normAutofit fontScale="92500" lnSpcReduction="20000"/>
          </a:bodyPr>
          <a:lstStyle/>
          <a:p>
            <a:pPr marL="624078" indent="-514350">
              <a:buFont typeface="+mj-lt"/>
              <a:buAutoNum type="arabicPeriod"/>
            </a:pPr>
            <a:r>
              <a:rPr lang="en-US" b="1" dirty="0">
                <a:solidFill>
                  <a:srgbClr val="FF0000"/>
                </a:solidFill>
                <a:latin typeface="Arial"/>
                <a:cs typeface="Arial"/>
                <a:hlinkClick r:id="rId2"/>
              </a:rPr>
              <a:t>https://www.education.ne.gov/nce/c4c/</a:t>
            </a:r>
            <a:endParaRPr lang="en-US" b="1" dirty="0">
              <a:solidFill>
                <a:srgbClr val="FF0000"/>
              </a:solidFill>
              <a:latin typeface="Arial"/>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3"/>
              </a:rPr>
              <a:t>www.altechprep.org/pdfs/AlabamaSUCCESSCounselors.pdf</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4"/>
              </a:rPr>
              <a:t>www.utahfutures.org</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5"/>
              </a:rPr>
              <a:t>www.gallup.org</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6"/>
              </a:rPr>
              <a:t>www.careertech.org</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7"/>
              </a:rPr>
              <a:t>https://wicareerpathways.org</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a:solidFill>
                  <a:prstClr val="black"/>
                </a:solidFill>
                <a:latin typeface="Arial"/>
                <a:ea typeface="ＭＳ Ｐゴシック" charset="0"/>
                <a:cs typeface="Arial"/>
                <a:hlinkClick r:id="rId8"/>
              </a:rPr>
              <a:t>https://www.gadoe.org/Curriculum-Instruction-and-Assessment/CTAE/Pages/Georgia-Career-Pathways-New-Rule.aspx</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err="1">
                <a:solidFill>
                  <a:prstClr val="black"/>
                </a:solidFill>
                <a:latin typeface="Arial"/>
                <a:ea typeface="ＭＳ Ｐゴシック" charset="0"/>
                <a:cs typeface="Arial"/>
              </a:rPr>
              <a:t>Padagogy</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err="1">
                <a:solidFill>
                  <a:prstClr val="black"/>
                </a:solidFill>
                <a:latin typeface="Arial"/>
                <a:ea typeface="ＭＳ Ｐゴシック" charset="0"/>
                <a:cs typeface="Arial"/>
              </a:rPr>
              <a:t>Padagogy</a:t>
            </a:r>
            <a:endParaRPr lang="en-US" b="1" i="1" dirty="0">
              <a:solidFill>
                <a:prstClr val="black"/>
              </a:solidFill>
              <a:latin typeface="Arial"/>
              <a:ea typeface="ＭＳ Ｐゴシック" charset="0"/>
              <a:cs typeface="Arial"/>
            </a:endParaRPr>
          </a:p>
          <a:p>
            <a:pPr marL="624078" indent="-514350">
              <a:buFont typeface="+mj-lt"/>
              <a:buAutoNum type="arabicPeriod"/>
            </a:pPr>
            <a:r>
              <a:rPr lang="en-US" b="1" i="1" dirty="0" err="1">
                <a:solidFill>
                  <a:prstClr val="black"/>
                </a:solidFill>
                <a:latin typeface="Arial"/>
                <a:ea typeface="ＭＳ Ｐゴシック" charset="0"/>
                <a:cs typeface="Arial"/>
              </a:rPr>
              <a:t>Padagogy</a:t>
            </a:r>
            <a:endParaRPr lang="en-US" b="1" i="1" dirty="0">
              <a:solidFill>
                <a:prstClr val="black"/>
              </a:solidFill>
              <a:latin typeface="Arial"/>
              <a:ea typeface="ＭＳ Ｐゴシック" charset="0"/>
              <a:cs typeface="Arial"/>
            </a:endParaRPr>
          </a:p>
          <a:p>
            <a:pPr marL="624078" indent="-514350">
              <a:buFont typeface="+mj-lt"/>
              <a:buAutoNum type="arabicPeriod"/>
            </a:pPr>
            <a:endParaRPr lang="en-US" b="1" i="1" dirty="0">
              <a:solidFill>
                <a:prstClr val="black"/>
              </a:solidFill>
              <a:latin typeface="Arial" charset="0"/>
              <a:ea typeface="ＭＳ Ｐゴシック" charset="0"/>
              <a:cs typeface="Arial" charset="0"/>
            </a:endParaRPr>
          </a:p>
          <a:p>
            <a:pPr marL="109728" indent="0">
              <a:buNone/>
            </a:pPr>
            <a:endParaRPr lang="en-US" b="1" i="1" dirty="0">
              <a:solidFill>
                <a:prstClr val="black"/>
              </a:solidFill>
              <a:latin typeface="Arial" charset="0"/>
              <a:ea typeface="ＭＳ Ｐゴシック" charset="0"/>
              <a:cs typeface="Arial" charset="0"/>
            </a:endParaRPr>
          </a:p>
          <a:p>
            <a:endParaRPr lang="en-US" b="1" i="1" dirty="0">
              <a:solidFill>
                <a:prstClr val="black"/>
              </a:solidFill>
              <a:latin typeface="Arial" charset="0"/>
              <a:ea typeface="ＭＳ Ｐゴシック" charset="0"/>
              <a:cs typeface="Arial" charset="0"/>
            </a:endParaRPr>
          </a:p>
          <a:p>
            <a:pPr marL="109728" indent="0">
              <a:buNone/>
            </a:pPr>
            <a:endParaRPr lang="en-US" b="1" dirty="0">
              <a:solidFill>
                <a:prstClr val="black"/>
              </a:solidFill>
              <a:latin typeface="Arial" charset="0"/>
              <a:ea typeface="ＭＳ Ｐゴシック" charset="0"/>
              <a:cs typeface="Arial" charset="0"/>
            </a:endParaRPr>
          </a:p>
          <a:p>
            <a:endParaRPr lang="en-US" b="1" dirty="0">
              <a:solidFill>
                <a:srgbClr val="FF0000"/>
              </a:solidFill>
            </a:endParaRPr>
          </a:p>
          <a:p>
            <a:endParaRPr lang="en-US" b="1" dirty="0">
              <a:solidFill>
                <a:srgbClr val="FF0000"/>
              </a:solidFill>
            </a:endParaRPr>
          </a:p>
          <a:p>
            <a:endParaRPr lang="en-US" dirty="0"/>
          </a:p>
        </p:txBody>
      </p:sp>
    </p:spTree>
    <p:extLst>
      <p:ext uri="{BB962C8B-B14F-4D97-AF65-F5344CB8AC3E}">
        <p14:creationId xmlns:p14="http://schemas.microsoft.com/office/powerpoint/2010/main" val="2601138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89" y="-319376"/>
            <a:ext cx="12095016" cy="1143001"/>
          </a:xfrm>
        </p:spPr>
        <p:txBody>
          <a:bodyPr>
            <a:normAutofit/>
          </a:bodyPr>
          <a:lstStyle/>
          <a:p>
            <a:r>
              <a:rPr lang="en-US" sz="2400" dirty="0">
                <a:solidFill>
                  <a:srgbClr val="FF0000"/>
                </a:solidFill>
              </a:rPr>
              <a:t>Activity – Page 5:  Adult Educational Functioning Level Survey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800324799"/>
              </p:ext>
            </p:extLst>
          </p:nvPr>
        </p:nvGraphicFramePr>
        <p:xfrm>
          <a:off x="2" y="486929"/>
          <a:ext cx="12191998" cy="8306793"/>
        </p:xfrm>
        <a:graphic>
          <a:graphicData uri="http://schemas.openxmlformats.org/drawingml/2006/table">
            <a:tbl>
              <a:tblPr/>
              <a:tblGrid>
                <a:gridCol w="5688876">
                  <a:extLst>
                    <a:ext uri="{9D8B030D-6E8A-4147-A177-3AD203B41FA5}">
                      <a16:colId xmlns:a16="http://schemas.microsoft.com/office/drawing/2014/main" val="20000"/>
                    </a:ext>
                  </a:extLst>
                </a:gridCol>
                <a:gridCol w="433828">
                  <a:extLst>
                    <a:ext uri="{9D8B030D-6E8A-4147-A177-3AD203B41FA5}">
                      <a16:colId xmlns:a16="http://schemas.microsoft.com/office/drawing/2014/main" val="20001"/>
                    </a:ext>
                  </a:extLst>
                </a:gridCol>
                <a:gridCol w="433828">
                  <a:extLst>
                    <a:ext uri="{9D8B030D-6E8A-4147-A177-3AD203B41FA5}">
                      <a16:colId xmlns:a16="http://schemas.microsoft.com/office/drawing/2014/main" val="20002"/>
                    </a:ext>
                  </a:extLst>
                </a:gridCol>
                <a:gridCol w="374622">
                  <a:extLst>
                    <a:ext uri="{9D8B030D-6E8A-4147-A177-3AD203B41FA5}">
                      <a16:colId xmlns:a16="http://schemas.microsoft.com/office/drawing/2014/main" val="20003"/>
                    </a:ext>
                  </a:extLst>
                </a:gridCol>
                <a:gridCol w="374622">
                  <a:extLst>
                    <a:ext uri="{9D8B030D-6E8A-4147-A177-3AD203B41FA5}">
                      <a16:colId xmlns:a16="http://schemas.microsoft.com/office/drawing/2014/main" val="20004"/>
                    </a:ext>
                  </a:extLst>
                </a:gridCol>
                <a:gridCol w="433828">
                  <a:extLst>
                    <a:ext uri="{9D8B030D-6E8A-4147-A177-3AD203B41FA5}">
                      <a16:colId xmlns:a16="http://schemas.microsoft.com/office/drawing/2014/main" val="20005"/>
                    </a:ext>
                  </a:extLst>
                </a:gridCol>
                <a:gridCol w="433828">
                  <a:extLst>
                    <a:ext uri="{9D8B030D-6E8A-4147-A177-3AD203B41FA5}">
                      <a16:colId xmlns:a16="http://schemas.microsoft.com/office/drawing/2014/main" val="20006"/>
                    </a:ext>
                  </a:extLst>
                </a:gridCol>
                <a:gridCol w="433828">
                  <a:extLst>
                    <a:ext uri="{9D8B030D-6E8A-4147-A177-3AD203B41FA5}">
                      <a16:colId xmlns:a16="http://schemas.microsoft.com/office/drawing/2014/main" val="20007"/>
                    </a:ext>
                  </a:extLst>
                </a:gridCol>
                <a:gridCol w="433828">
                  <a:extLst>
                    <a:ext uri="{9D8B030D-6E8A-4147-A177-3AD203B41FA5}">
                      <a16:colId xmlns:a16="http://schemas.microsoft.com/office/drawing/2014/main" val="20008"/>
                    </a:ext>
                  </a:extLst>
                </a:gridCol>
                <a:gridCol w="433828">
                  <a:extLst>
                    <a:ext uri="{9D8B030D-6E8A-4147-A177-3AD203B41FA5}">
                      <a16:colId xmlns:a16="http://schemas.microsoft.com/office/drawing/2014/main" val="20009"/>
                    </a:ext>
                  </a:extLst>
                </a:gridCol>
                <a:gridCol w="540402">
                  <a:extLst>
                    <a:ext uri="{9D8B030D-6E8A-4147-A177-3AD203B41FA5}">
                      <a16:colId xmlns:a16="http://schemas.microsoft.com/office/drawing/2014/main" val="20010"/>
                    </a:ext>
                  </a:extLst>
                </a:gridCol>
                <a:gridCol w="540402">
                  <a:extLst>
                    <a:ext uri="{9D8B030D-6E8A-4147-A177-3AD203B41FA5}">
                      <a16:colId xmlns:a16="http://schemas.microsoft.com/office/drawing/2014/main" val="20011"/>
                    </a:ext>
                  </a:extLst>
                </a:gridCol>
                <a:gridCol w="540402">
                  <a:extLst>
                    <a:ext uri="{9D8B030D-6E8A-4147-A177-3AD203B41FA5}">
                      <a16:colId xmlns:a16="http://schemas.microsoft.com/office/drawing/2014/main" val="20012"/>
                    </a:ext>
                  </a:extLst>
                </a:gridCol>
                <a:gridCol w="547938">
                  <a:extLst>
                    <a:ext uri="{9D8B030D-6E8A-4147-A177-3AD203B41FA5}">
                      <a16:colId xmlns:a16="http://schemas.microsoft.com/office/drawing/2014/main" val="20013"/>
                    </a:ext>
                  </a:extLst>
                </a:gridCol>
                <a:gridCol w="547938">
                  <a:extLst>
                    <a:ext uri="{9D8B030D-6E8A-4147-A177-3AD203B41FA5}">
                      <a16:colId xmlns:a16="http://schemas.microsoft.com/office/drawing/2014/main" val="20014"/>
                    </a:ext>
                  </a:extLst>
                </a:gridCol>
              </a:tblGrid>
              <a:tr h="0">
                <a:tc gridSpan="15">
                  <a:txBody>
                    <a:bodyPr/>
                    <a:lstStyle/>
                    <a:p>
                      <a:pPr marL="0" marR="0" algn="ctr">
                        <a:lnSpc>
                          <a:spcPct val="115000"/>
                        </a:lnSpc>
                        <a:spcBef>
                          <a:spcPts val="0"/>
                        </a:spcBef>
                        <a:spcAft>
                          <a:spcPts val="0"/>
                        </a:spcAft>
                      </a:pPr>
                      <a:r>
                        <a:rPr lang="en-US" sz="1600" b="1" dirty="0">
                          <a:latin typeface="Times New Roman"/>
                          <a:ea typeface="Times New Roman"/>
                          <a:cs typeface="Times New Roman"/>
                        </a:rPr>
                        <a:t>Career Development Inventory</a:t>
                      </a:r>
                      <a:endParaRPr lang="en-US" sz="16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9203">
                <a:tc rowSpan="2">
                  <a:txBody>
                    <a:bodyPr/>
                    <a:lstStyle/>
                    <a:p>
                      <a:pPr marL="0" marR="0" algn="ctr">
                        <a:lnSpc>
                          <a:spcPct val="115000"/>
                        </a:lnSpc>
                        <a:spcBef>
                          <a:spcPts val="0"/>
                        </a:spcBef>
                        <a:spcAft>
                          <a:spcPts val="0"/>
                        </a:spcAft>
                      </a:pPr>
                      <a:r>
                        <a:rPr lang="en-US" sz="1400" b="1" dirty="0">
                          <a:latin typeface="Times New Roman"/>
                          <a:ea typeface="Times New Roman"/>
                          <a:cs typeface="Times New Roman"/>
                        </a:rPr>
                        <a:t>Strategy/Activity</a:t>
                      </a:r>
                      <a:endParaRPr lang="en-US" sz="1600" dirty="0">
                        <a:latin typeface="Calibri"/>
                        <a:ea typeface="Times New Roman"/>
                        <a:cs typeface="Times New Roman"/>
                      </a:endParaRPr>
                    </a:p>
                  </a:txBody>
                  <a:tcPr marL="47845" marR="4784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6">
                  <a:txBody>
                    <a:bodyPr/>
                    <a:lstStyle/>
                    <a:p>
                      <a:pPr marL="0" marR="0" algn="ctr">
                        <a:lnSpc>
                          <a:spcPct val="115000"/>
                        </a:lnSpc>
                        <a:spcBef>
                          <a:spcPts val="0"/>
                        </a:spcBef>
                        <a:spcAft>
                          <a:spcPts val="0"/>
                        </a:spcAft>
                      </a:pPr>
                      <a:r>
                        <a:rPr lang="en-US" sz="1100" b="1" dirty="0">
                          <a:latin typeface="Times New Roman"/>
                          <a:ea typeface="Times New Roman"/>
                          <a:cs typeface="Times New Roman"/>
                        </a:rPr>
                        <a:t>Awareness</a:t>
                      </a: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b="1" dirty="0">
                          <a:latin typeface="Times New Roman"/>
                          <a:ea typeface="Times New Roman"/>
                          <a:cs typeface="Times New Roman"/>
                        </a:rPr>
                        <a:t>Explore</a:t>
                      </a: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gridSpan="5">
                  <a:txBody>
                    <a:bodyPr/>
                    <a:lstStyle/>
                    <a:p>
                      <a:pPr marL="0" marR="0" algn="ctr">
                        <a:lnSpc>
                          <a:spcPct val="115000"/>
                        </a:lnSpc>
                        <a:spcBef>
                          <a:spcPts val="0"/>
                        </a:spcBef>
                        <a:spcAft>
                          <a:spcPts val="0"/>
                        </a:spcAft>
                      </a:pPr>
                      <a:r>
                        <a:rPr lang="en-US" sz="1100" b="1" dirty="0">
                          <a:latin typeface="Times New Roman"/>
                          <a:ea typeface="Times New Roman"/>
                          <a:cs typeface="Times New Roman"/>
                        </a:rPr>
                        <a:t>Prepare</a:t>
                      </a: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9203">
                <a:tc vMerge="1">
                  <a:txBody>
                    <a:bodyPr/>
                    <a:lstStyle/>
                    <a:p>
                      <a:endParaRPr lang="en-US"/>
                    </a:p>
                  </a:txBody>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l">
                        <a:lnSpc>
                          <a:spcPct val="115000"/>
                        </a:lnSpc>
                        <a:spcBef>
                          <a:spcPts val="0"/>
                        </a:spcBef>
                        <a:spcAft>
                          <a:spcPts val="0"/>
                        </a:spcAft>
                      </a:pPr>
                      <a:endParaRPr lang="en-US" sz="12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0002"/>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Introduce 16 career clusters®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Introduce specific Career Cluster®</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Learn workplace skills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Field trips to local cluster-related business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Local cluster-related speakers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Career Fair to highlight clusters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Poster/Poetry contest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9764">
                <a:tc>
                  <a:txBody>
                    <a:bodyPr/>
                    <a:lstStyle/>
                    <a:p>
                      <a:pPr marL="0" marR="0" algn="l">
                        <a:lnSpc>
                          <a:spcPct val="115000"/>
                        </a:lnSpc>
                        <a:spcBef>
                          <a:spcPts val="0"/>
                        </a:spcBef>
                        <a:spcAft>
                          <a:spcPts val="0"/>
                        </a:spcAft>
                      </a:pPr>
                      <a:r>
                        <a:rPr lang="en-US" sz="1000" dirty="0">
                          <a:latin typeface="Calibri"/>
                          <a:ea typeface="Times New Roman"/>
                          <a:cs typeface="Times New Roman"/>
                        </a:rPr>
                        <a:t>Aligned career clusters during the month of November (Career Month)</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Career interviews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Career planning family involvement</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Postsecondary education awareness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Take a career related assessments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9764">
                <a:tc>
                  <a:txBody>
                    <a:bodyPr/>
                    <a:lstStyle/>
                    <a:p>
                      <a:pPr marL="0" marR="0" algn="l">
                        <a:lnSpc>
                          <a:spcPct val="115000"/>
                        </a:lnSpc>
                        <a:spcBef>
                          <a:spcPts val="0"/>
                        </a:spcBef>
                        <a:spcAft>
                          <a:spcPts val="0"/>
                        </a:spcAft>
                      </a:pPr>
                      <a:r>
                        <a:rPr lang="en-US" sz="1000" dirty="0">
                          <a:latin typeface="Calibri"/>
                          <a:ea typeface="Times New Roman"/>
                          <a:cs typeface="Times New Roman"/>
                        </a:rPr>
                        <a:t>Identify jobs within career pathways requiring different levels of education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Identify and explore sources of career information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Participate in service learning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Choose a pathway</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Participate in job shadowing</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Have a career mentor</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Develop the individual learning plans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39764">
                <a:tc>
                  <a:txBody>
                    <a:bodyPr/>
                    <a:lstStyle/>
                    <a:p>
                      <a:pPr marL="0" marR="0" algn="l">
                        <a:lnSpc>
                          <a:spcPct val="115000"/>
                        </a:lnSpc>
                        <a:spcBef>
                          <a:spcPts val="0"/>
                        </a:spcBef>
                        <a:spcAft>
                          <a:spcPts val="0"/>
                        </a:spcAft>
                      </a:pPr>
                      <a:r>
                        <a:rPr lang="en-US" sz="1000" dirty="0">
                          <a:latin typeface="Calibri"/>
                          <a:ea typeface="Times New Roman"/>
                          <a:cs typeface="Times New Roman"/>
                        </a:rPr>
                        <a:t>Begin to explore financial aid opportunities through a variety of websites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39764">
                <a:tc>
                  <a:txBody>
                    <a:bodyPr/>
                    <a:lstStyle/>
                    <a:p>
                      <a:pPr marL="0" marR="0" algn="l">
                        <a:lnSpc>
                          <a:spcPct val="115000"/>
                        </a:lnSpc>
                        <a:spcBef>
                          <a:spcPts val="0"/>
                        </a:spcBef>
                        <a:spcAft>
                          <a:spcPts val="0"/>
                        </a:spcAft>
                      </a:pPr>
                      <a:r>
                        <a:rPr lang="en-US" sz="1000" dirty="0">
                          <a:latin typeface="Calibri"/>
                          <a:ea typeface="Times New Roman"/>
                          <a:cs typeface="Times New Roman"/>
                        </a:rPr>
                        <a:t>Participate in related CTE Student Organizations and other organized activities </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39764">
                <a:tc>
                  <a:txBody>
                    <a:bodyPr/>
                    <a:lstStyle/>
                    <a:p>
                      <a:pPr marL="0" marR="0" algn="l">
                        <a:lnSpc>
                          <a:spcPct val="115000"/>
                        </a:lnSpc>
                        <a:spcBef>
                          <a:spcPts val="0"/>
                        </a:spcBef>
                        <a:spcAft>
                          <a:spcPts val="0"/>
                        </a:spcAft>
                      </a:pPr>
                      <a:r>
                        <a:rPr lang="en-US" sz="1000" dirty="0">
                          <a:latin typeface="Calibri"/>
                          <a:ea typeface="Times New Roman"/>
                          <a:cs typeface="Times New Roman"/>
                        </a:rPr>
                        <a:t>Continue to narrow career choices within the selected career pathway</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08366">
                <a:tc>
                  <a:txBody>
                    <a:bodyPr/>
                    <a:lstStyle/>
                    <a:p>
                      <a:pPr marL="0" marR="0" algn="l">
                        <a:lnSpc>
                          <a:spcPct val="115000"/>
                        </a:lnSpc>
                        <a:spcBef>
                          <a:spcPts val="0"/>
                        </a:spcBef>
                        <a:spcAft>
                          <a:spcPts val="0"/>
                        </a:spcAft>
                      </a:pPr>
                      <a:r>
                        <a:rPr lang="en-US" sz="1000">
                          <a:latin typeface="Calibri"/>
                          <a:ea typeface="Times New Roman"/>
                          <a:cs typeface="Times New Roman"/>
                        </a:rPr>
                        <a:t>Participate in internships and apprenticeships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416732">
                <a:tc>
                  <a:txBody>
                    <a:bodyPr/>
                    <a:lstStyle/>
                    <a:p>
                      <a:pPr marL="0" marR="0" algn="l">
                        <a:lnSpc>
                          <a:spcPct val="115000"/>
                        </a:lnSpc>
                        <a:spcBef>
                          <a:spcPts val="0"/>
                        </a:spcBef>
                        <a:spcAft>
                          <a:spcPts val="0"/>
                        </a:spcAft>
                      </a:pPr>
                      <a:r>
                        <a:rPr lang="en-US" sz="1000" dirty="0">
                          <a:latin typeface="Calibri"/>
                          <a:ea typeface="Times New Roman"/>
                          <a:cs typeface="Times New Roman"/>
                        </a:rPr>
                        <a:t>Take appropriate postsecondary admissions and placement assessments i.e. </a:t>
                      </a:r>
                      <a:r>
                        <a:rPr lang="en-US" sz="1000" dirty="0" err="1">
                          <a:latin typeface="Calibri"/>
                          <a:ea typeface="Times New Roman"/>
                          <a:cs typeface="Times New Roman"/>
                        </a:rPr>
                        <a:t>Accuplacer</a:t>
                      </a:r>
                      <a:r>
                        <a:rPr lang="en-US" sz="1000" dirty="0">
                          <a:latin typeface="Calibri"/>
                          <a:ea typeface="Times New Roman"/>
                          <a:cs typeface="Times New Roman"/>
                        </a:rPr>
                        <a:t>, Compass, ACT, Asset</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Create a resume</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208366">
                <a:tc>
                  <a:txBody>
                    <a:bodyPr/>
                    <a:lstStyle/>
                    <a:p>
                      <a:pPr marL="0" marR="0" algn="l">
                        <a:lnSpc>
                          <a:spcPct val="115000"/>
                        </a:lnSpc>
                        <a:spcBef>
                          <a:spcPts val="0"/>
                        </a:spcBef>
                        <a:spcAft>
                          <a:spcPts val="0"/>
                        </a:spcAft>
                      </a:pPr>
                      <a:r>
                        <a:rPr lang="en-US" sz="1000" dirty="0">
                          <a:latin typeface="Calibri"/>
                          <a:ea typeface="Times New Roman"/>
                          <a:cs typeface="Times New Roman"/>
                        </a:rPr>
                        <a:t>Begin networking the market for possible job opportunities</a:t>
                      </a: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208366">
                <a:tc>
                  <a:txBody>
                    <a:bodyPr/>
                    <a:lstStyle/>
                    <a:p>
                      <a:pPr marL="0" marR="0" algn="l">
                        <a:lnSpc>
                          <a:spcPct val="115000"/>
                        </a:lnSpc>
                        <a:spcBef>
                          <a:spcPts val="0"/>
                        </a:spcBef>
                        <a:spcAft>
                          <a:spcPts val="0"/>
                        </a:spcAft>
                      </a:pPr>
                      <a:endParaRPr lang="en-US" sz="10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0">
                <a:tc>
                  <a:txBody>
                    <a:bodyPr/>
                    <a:lstStyle/>
                    <a:p>
                      <a:pPr marL="0" marR="0" algn="l">
                        <a:lnSpc>
                          <a:spcPct val="115000"/>
                        </a:lnSpc>
                        <a:spcBef>
                          <a:spcPts val="0"/>
                        </a:spcBef>
                        <a:spcAft>
                          <a:spcPts val="0"/>
                        </a:spcAft>
                      </a:pPr>
                      <a:endParaRPr lang="en-US" sz="10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08366">
                <a:tc>
                  <a:txBody>
                    <a:bodyPr/>
                    <a:lstStyle/>
                    <a:p>
                      <a:pPr marL="0" marR="0" algn="l">
                        <a:lnSpc>
                          <a:spcPct val="115000"/>
                        </a:lnSpc>
                        <a:spcBef>
                          <a:spcPts val="0"/>
                        </a:spcBef>
                        <a:spcAft>
                          <a:spcPts val="0"/>
                        </a:spcAft>
                      </a:pPr>
                      <a:endParaRPr lang="en-US" sz="10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208366">
                <a:tc>
                  <a:txBody>
                    <a:bodyPr/>
                    <a:lstStyle/>
                    <a:p>
                      <a:pPr marL="0" marR="0" algn="l">
                        <a:lnSpc>
                          <a:spcPct val="115000"/>
                        </a:lnSpc>
                        <a:spcBef>
                          <a:spcPts val="0"/>
                        </a:spcBef>
                        <a:spcAft>
                          <a:spcPts val="0"/>
                        </a:spcAft>
                      </a:pPr>
                      <a:endParaRPr lang="en-US" sz="10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208366">
                <a:tc>
                  <a:txBody>
                    <a:bodyPr/>
                    <a:lstStyle/>
                    <a:p>
                      <a:pPr marL="0" marR="0" algn="l">
                        <a:lnSpc>
                          <a:spcPct val="115000"/>
                        </a:lnSpc>
                        <a:spcBef>
                          <a:spcPts val="0"/>
                        </a:spcBef>
                        <a:spcAft>
                          <a:spcPts val="0"/>
                        </a:spcAft>
                      </a:pPr>
                      <a:endParaRPr lang="en-US" sz="1000" dirty="0">
                        <a:latin typeface="Calibri"/>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208366">
                <a:tc>
                  <a:txBody>
                    <a:bodyPr/>
                    <a:lstStyle/>
                    <a:p>
                      <a:pPr marL="0" marR="0" algn="l">
                        <a:lnSpc>
                          <a:spcPct val="115000"/>
                        </a:lnSpc>
                        <a:spcBef>
                          <a:spcPts val="0"/>
                        </a:spcBef>
                        <a:spcAft>
                          <a:spcPts val="0"/>
                        </a:spcAft>
                      </a:pPr>
                      <a:endParaRPr lang="en-US" sz="10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208366">
                <a:tc>
                  <a:txBody>
                    <a:bodyPr/>
                    <a:lstStyle/>
                    <a:p>
                      <a:pPr marL="0" marR="0" algn="l">
                        <a:lnSpc>
                          <a:spcPct val="115000"/>
                        </a:lnSpc>
                        <a:spcBef>
                          <a:spcPts val="0"/>
                        </a:spcBef>
                        <a:spcAft>
                          <a:spcPts val="0"/>
                        </a:spcAft>
                      </a:pPr>
                      <a:endParaRPr lang="en-US" sz="10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19881">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119881">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7"/>
                  </a:ext>
                </a:extLst>
              </a:tr>
              <a:tr h="119881">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500" dirty="0">
                        <a:latin typeface="Times New Roman"/>
                        <a:ea typeface="Times New Roman"/>
                        <a:cs typeface="Times New Roman"/>
                      </a:endParaRPr>
                    </a:p>
                  </a:txBody>
                  <a:tcPr marL="47845" marR="47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bl>
          </a:graphicData>
        </a:graphic>
      </p:graphicFrame>
    </p:spTree>
    <p:extLst>
      <p:ext uri="{BB962C8B-B14F-4D97-AF65-F5344CB8AC3E}">
        <p14:creationId xmlns:p14="http://schemas.microsoft.com/office/powerpoint/2010/main" val="61065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863599" y="301812"/>
            <a:ext cx="8677836" cy="1143000"/>
          </a:xfrm>
          <a:noFill/>
        </p:spPr>
        <p:txBody>
          <a:bodyPr>
            <a:noAutofit/>
          </a:bodyPr>
          <a:lstStyle/>
          <a:p>
            <a:r>
              <a:rPr lang="en-US" dirty="0">
                <a:latin typeface="+mn-lt"/>
                <a:cs typeface="Microsoft Sans Serif" pitchFamily="34" charset="0"/>
              </a:rPr>
              <a:t>Career Pathways/Programs of Study</a:t>
            </a:r>
            <a:endParaRPr lang="en-US" b="0" dirty="0">
              <a:solidFill>
                <a:srgbClr val="002060"/>
              </a:solidFill>
              <a:latin typeface="+mn-lt"/>
              <a:ea typeface="ＭＳ Ｐゴシック" charset="-128"/>
              <a:cs typeface="Microsoft Sans Serif" pitchFamily="34" charset="0"/>
            </a:endParaRPr>
          </a:p>
        </p:txBody>
      </p:sp>
      <p:sp>
        <p:nvSpPr>
          <p:cNvPr id="6" name="Content Placeholder 5"/>
          <p:cNvSpPr>
            <a:spLocks noGrp="1"/>
          </p:cNvSpPr>
          <p:nvPr>
            <p:ph idx="1"/>
          </p:nvPr>
        </p:nvSpPr>
        <p:spPr>
          <a:xfrm>
            <a:off x="508000" y="1676400"/>
            <a:ext cx="5791200" cy="4800600"/>
          </a:xfrm>
        </p:spPr>
        <p:txBody>
          <a:bodyPr>
            <a:normAutofit fontScale="47500" lnSpcReduction="20000"/>
          </a:bodyPr>
          <a:lstStyle/>
          <a:p>
            <a:pPr marL="0" indent="0">
              <a:lnSpc>
                <a:spcPct val="120000"/>
              </a:lnSpc>
              <a:buNone/>
            </a:pPr>
            <a:r>
              <a:rPr lang="en-US" sz="5800" dirty="0">
                <a:latin typeface="+mn-lt"/>
                <a:ea typeface="ＭＳ Ｐゴシック" charset="-128"/>
                <a:cs typeface="Microsoft Sans Serif" pitchFamily="34" charset="0"/>
              </a:rPr>
              <a:t>“</a:t>
            </a:r>
            <a:r>
              <a:rPr lang="en-US" sz="5800" b="1" dirty="0">
                <a:latin typeface="+mn-lt"/>
                <a:ea typeface="ＭＳ Ｐゴシック" charset="-128"/>
                <a:cs typeface="Microsoft Sans Serif" pitchFamily="34" charset="0"/>
              </a:rPr>
              <a:t>ROAD MAPS</a:t>
            </a:r>
            <a:r>
              <a:rPr lang="en-US" sz="5800" dirty="0">
                <a:latin typeface="+mn-lt"/>
                <a:ea typeface="ＭＳ Ｐゴシック" charset="-128"/>
                <a:cs typeface="Microsoft Sans Serif" pitchFamily="34" charset="0"/>
              </a:rPr>
              <a:t>,” jointly produced by educators and employers, showing the connections between education and training programs and jobs in a given sector at different levels.</a:t>
            </a:r>
          </a:p>
          <a:p>
            <a:pPr marL="0" indent="0">
              <a:lnSpc>
                <a:spcPct val="120000"/>
              </a:lnSpc>
              <a:buNone/>
            </a:pPr>
            <a:endParaRPr lang="en-US" sz="5800" dirty="0">
              <a:solidFill>
                <a:srgbClr val="FFFF00"/>
              </a:solidFill>
              <a:latin typeface="+mn-lt"/>
              <a:ea typeface="ＭＳ Ｐゴシック" charset="-128"/>
              <a:cs typeface="Microsoft Sans Serif" pitchFamily="34" charset="0"/>
            </a:endParaRPr>
          </a:p>
          <a:p>
            <a:pPr marL="0" indent="0" algn="r">
              <a:lnSpc>
                <a:spcPct val="120000"/>
              </a:lnSpc>
              <a:buNone/>
            </a:pPr>
            <a:r>
              <a:rPr lang="en-US" sz="2500" i="1" dirty="0">
                <a:latin typeface="+mn-lt"/>
                <a:ea typeface="ＭＳ Ｐゴシック" charset="-128"/>
                <a:cs typeface="Microsoft Sans Serif" pitchFamily="34" charset="0"/>
              </a:rPr>
              <a:t>Career Pathway Primer &amp; Planning Guide,</a:t>
            </a:r>
            <a:br>
              <a:rPr lang="en-US" sz="2500" i="1" dirty="0">
                <a:latin typeface="+mn-lt"/>
                <a:ea typeface="ＭＳ Ｐゴシック" charset="-128"/>
                <a:cs typeface="Microsoft Sans Serif" pitchFamily="34" charset="0"/>
              </a:rPr>
            </a:br>
            <a:r>
              <a:rPr lang="en-US" sz="2500" b="0" dirty="0">
                <a:latin typeface="+mn-lt"/>
                <a:ea typeface="ＭＳ Ｐゴシック" charset="-128"/>
                <a:cs typeface="Microsoft Sans Serif" pitchFamily="34" charset="0"/>
              </a:rPr>
              <a:t>Davis Jenkins, University of Illinois at Chicago</a:t>
            </a:r>
            <a:endParaRPr lang="en-US" sz="2500" dirty="0">
              <a:latin typeface="+mn-lt"/>
              <a:cs typeface="Microsoft Sans Serif" pitchFamily="34" charset="0"/>
            </a:endParaRPr>
          </a:p>
        </p:txBody>
      </p:sp>
      <p:pic>
        <p:nvPicPr>
          <p:cNvPr id="5" name="Picture 2" descr="http://onproductmanagement.net/wp-content/uploads/2008/10/roadmap_compass.jpg?513254"/>
          <p:cNvPicPr>
            <a:picLocks noChangeAspect="1" noChangeArrowheads="1"/>
          </p:cNvPicPr>
          <p:nvPr/>
        </p:nvPicPr>
        <p:blipFill>
          <a:blip r:embed="rId3" cstate="print"/>
          <a:srcRect/>
          <a:stretch>
            <a:fillRect/>
          </a:stretch>
        </p:blipFill>
        <p:spPr bwMode="auto">
          <a:xfrm>
            <a:off x="6664272" y="1981200"/>
            <a:ext cx="4918129" cy="3886200"/>
          </a:xfrm>
          <a:prstGeom prst="rect">
            <a:avLst/>
          </a:prstGeom>
          <a:noFill/>
        </p:spPr>
      </p:pic>
    </p:spTree>
    <p:extLst>
      <p:ext uri="{BB962C8B-B14F-4D97-AF65-F5344CB8AC3E}">
        <p14:creationId xmlns:p14="http://schemas.microsoft.com/office/powerpoint/2010/main" val="409662778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907" y="0"/>
            <a:ext cx="11901419" cy="6812640"/>
          </a:xfrm>
          <a:prstGeom prst="rect">
            <a:avLst/>
          </a:prstGeom>
        </p:spPr>
      </p:pic>
      <p:sp>
        <p:nvSpPr>
          <p:cNvPr id="2" name="Footer Placeholder 1"/>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1614667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49" r="2541"/>
          <a:stretch/>
        </p:blipFill>
        <p:spPr>
          <a:xfrm>
            <a:off x="211679" y="211694"/>
            <a:ext cx="11665747" cy="6646306"/>
          </a:xfrm>
          <a:prstGeom prst="rect">
            <a:avLst/>
          </a:prstGeom>
        </p:spPr>
      </p:pic>
      <p:sp>
        <p:nvSpPr>
          <p:cNvPr id="2" name="Footer Placeholder 1"/>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205214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a:ln w="101600">
            <a:solidFill>
              <a:schemeClr val="bg2">
                <a:lumMod val="50000"/>
              </a:schemeClr>
            </a:solidFill>
          </a:ln>
        </p:spPr>
      </p:pic>
      <p:sp>
        <p:nvSpPr>
          <p:cNvPr id="2" name="Footer Placeholder 1"/>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119329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1"/>
            <a:ext cx="12192000" cy="4613097"/>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4171564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5.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12192000" cy="5280482"/>
          </a:xfrm>
          <a:prstGeom prst="rect">
            <a:avLst/>
          </a:prstGeom>
        </p:spPr>
      </p:pic>
    </p:spTree>
    <p:extLst>
      <p:ext uri="{BB962C8B-B14F-4D97-AF65-F5344CB8AC3E}">
        <p14:creationId xmlns:p14="http://schemas.microsoft.com/office/powerpoint/2010/main" val="1962746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5.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809"/>
            <a:ext cx="12192000" cy="5247354"/>
          </a:xfrm>
          <a:prstGeom prst="rect">
            <a:avLst/>
          </a:prstGeom>
        </p:spPr>
      </p:pic>
    </p:spTree>
    <p:extLst>
      <p:ext uri="{BB962C8B-B14F-4D97-AF65-F5344CB8AC3E}">
        <p14:creationId xmlns:p14="http://schemas.microsoft.com/office/powerpoint/2010/main" val="1958974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183"/>
            <a:ext cx="12192000" cy="5343241"/>
          </a:xfrm>
          <a:prstGeom prst="rect">
            <a:avLst/>
          </a:prstGeom>
        </p:spPr>
      </p:pic>
    </p:spTree>
    <p:extLst>
      <p:ext uri="{BB962C8B-B14F-4D97-AF65-F5344CB8AC3E}">
        <p14:creationId xmlns:p14="http://schemas.microsoft.com/office/powerpoint/2010/main" val="2032423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6.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72400"/>
          </a:xfrm>
          <a:prstGeom prst="rect">
            <a:avLst/>
          </a:prstGeom>
        </p:spPr>
      </p:pic>
    </p:spTree>
    <p:extLst>
      <p:ext uri="{BB962C8B-B14F-4D97-AF65-F5344CB8AC3E}">
        <p14:creationId xmlns:p14="http://schemas.microsoft.com/office/powerpoint/2010/main" val="3743089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7-26 at 8.5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181"/>
            <a:ext cx="12192000" cy="5345422"/>
          </a:xfrm>
          <a:prstGeom prst="rect">
            <a:avLst/>
          </a:prstGeom>
        </p:spPr>
      </p:pic>
    </p:spTree>
    <p:extLst>
      <p:ext uri="{BB962C8B-B14F-4D97-AF65-F5344CB8AC3E}">
        <p14:creationId xmlns:p14="http://schemas.microsoft.com/office/powerpoint/2010/main" val="1237158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
            <a:ext cx="11440391" cy="6292215"/>
          </a:xfrm>
          <a:prstGeom prst="rect">
            <a:avLst/>
          </a:prstGeom>
        </p:spPr>
      </p:pic>
    </p:spTree>
    <p:extLst>
      <p:ext uri="{BB962C8B-B14F-4D97-AF65-F5344CB8AC3E}">
        <p14:creationId xmlns:p14="http://schemas.microsoft.com/office/powerpoint/2010/main" val="218317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txBox="1">
            <a:spLocks noGrp="1"/>
          </p:cNvSpPr>
          <p:nvPr/>
        </p:nvSpPr>
        <p:spPr bwMode="auto">
          <a:xfrm>
            <a:off x="4165600" y="6356351"/>
            <a:ext cx="3860800" cy="365125"/>
          </a:xfrm>
          <a:prstGeom prst="rect">
            <a:avLst/>
          </a:prstGeom>
          <a:noFill/>
          <a:ln>
            <a:miter lim="800000"/>
            <a:headEnd/>
            <a:tailEnd/>
          </a:ln>
        </p:spPr>
        <p:txBody>
          <a:bodyPr anchor="ctr"/>
          <a:lstStyle/>
          <a:p>
            <a:pPr>
              <a:defRPr/>
            </a:pPr>
            <a:r>
              <a:rPr lang="en-US" sz="1200" dirty="0">
                <a:solidFill>
                  <a:srgbClr val="898989"/>
                </a:solidFill>
                <a:latin typeface="Century Gothic"/>
                <a:cs typeface="Arial" charset="0"/>
              </a:rPr>
              <a:t>Secondary Transition State Planning Institute: Building for the Future   May 2008</a:t>
            </a:r>
          </a:p>
        </p:txBody>
      </p:sp>
      <p:sp>
        <p:nvSpPr>
          <p:cNvPr id="380937" name="Slide Number Placeholder 6"/>
          <p:cNvSpPr>
            <a:spLocks noGrp="1"/>
          </p:cNvSpPr>
          <p:nvPr>
            <p:ph type="sldNum" sz="quarter" idx="12"/>
          </p:nvPr>
        </p:nvSpPr>
        <p:spPr bwMode="auto">
          <a:xfrm>
            <a:off x="11703051" y="6408739"/>
            <a:ext cx="488949"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700">
                <a:solidFill>
                  <a:schemeClr val="tx1"/>
                </a:solidFill>
                <a:latin typeface="Arial" charset="0"/>
                <a:ea typeface="ＭＳ Ｐゴシック" charset="0"/>
                <a:cs typeface="ＭＳ Ｐゴシック" charset="0"/>
              </a:defRPr>
            </a:lvl1pPr>
            <a:lvl2pPr marL="742950" indent="-285750" eaLnBrk="0" hangingPunct="0">
              <a:defRPr sz="1700">
                <a:solidFill>
                  <a:schemeClr val="tx1"/>
                </a:solidFill>
                <a:latin typeface="Arial" charset="0"/>
                <a:ea typeface="ＭＳ Ｐゴシック" charset="0"/>
              </a:defRPr>
            </a:lvl2pPr>
            <a:lvl3pPr marL="1143000" indent="-228600" eaLnBrk="0" hangingPunct="0">
              <a:defRPr sz="1700">
                <a:solidFill>
                  <a:schemeClr val="tx1"/>
                </a:solidFill>
                <a:latin typeface="Arial" charset="0"/>
                <a:ea typeface="ＭＳ Ｐゴシック" charset="0"/>
              </a:defRPr>
            </a:lvl3pPr>
            <a:lvl4pPr marL="1600200" indent="-228600" eaLnBrk="0" hangingPunct="0">
              <a:defRPr sz="1700">
                <a:solidFill>
                  <a:schemeClr val="tx1"/>
                </a:solidFill>
                <a:latin typeface="Arial" charset="0"/>
                <a:ea typeface="ＭＳ Ｐゴシック" charset="0"/>
              </a:defRPr>
            </a:lvl4pPr>
            <a:lvl5pPr marL="2057400" indent="-228600" eaLnBrk="0" hangingPunct="0">
              <a:defRPr sz="17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7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7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7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700">
                <a:solidFill>
                  <a:schemeClr val="tx1"/>
                </a:solidFill>
                <a:latin typeface="Arial" charset="0"/>
                <a:ea typeface="ＭＳ Ｐゴシック" charset="0"/>
              </a:defRPr>
            </a:lvl9pPr>
          </a:lstStyle>
          <a:p>
            <a:pPr eaLnBrk="1" hangingPunct="1"/>
            <a:fld id="{23973C7C-C689-B64F-8E04-64EFAA329769}" type="slidenum">
              <a:rPr lang="en-US" sz="1000">
                <a:solidFill>
                  <a:prstClr val="black"/>
                </a:solidFill>
              </a:rPr>
              <a:pPr eaLnBrk="1" hangingPunct="1"/>
              <a:t>6</a:t>
            </a:fld>
            <a:endParaRPr lang="en-US" sz="1000" dirty="0">
              <a:solidFill>
                <a:prstClr val="black"/>
              </a:solidFill>
            </a:endParaRPr>
          </a:p>
        </p:txBody>
      </p:sp>
      <p:sp>
        <p:nvSpPr>
          <p:cNvPr id="12293" name="Rectangle 4"/>
          <p:cNvSpPr>
            <a:spLocks noGrp="1" noChangeArrowheads="1"/>
          </p:cNvSpPr>
          <p:nvPr>
            <p:ph type="body" idx="4294967295"/>
          </p:nvPr>
        </p:nvSpPr>
        <p:spPr>
          <a:xfrm>
            <a:off x="101600" y="5091113"/>
            <a:ext cx="12090400" cy="1636712"/>
          </a:xfrm>
          <a:solidFill>
            <a:schemeClr val="bg1">
              <a:alpha val="40000"/>
            </a:schemeClr>
          </a:solidFill>
          <a:ln>
            <a:miter lim="800000"/>
            <a:headEnd/>
            <a:tailEnd/>
          </a:ln>
          <a:extLst/>
        </p:spPr>
        <p:style>
          <a:lnRef idx="0">
            <a:schemeClr val="accent3"/>
          </a:lnRef>
          <a:fillRef idx="3">
            <a:schemeClr val="accent3"/>
          </a:fillRef>
          <a:effectRef idx="3">
            <a:schemeClr val="accent3"/>
          </a:effectRef>
          <a:fontRef idx="minor">
            <a:schemeClr val="lt1"/>
          </a:fontRef>
        </p:style>
        <p:txBody>
          <a:bodyPr>
            <a:normAutofit/>
          </a:bodyPr>
          <a:lstStyle/>
          <a:p>
            <a:pPr marL="0" indent="0" algn="ctr" eaLnBrk="1" fontAlgn="auto" hangingPunct="1">
              <a:spcAft>
                <a:spcPts val="0"/>
              </a:spcAft>
              <a:buFont typeface="Wingdings" pitchFamily="2" charset="2"/>
              <a:buNone/>
              <a:defRPr/>
            </a:pPr>
            <a:r>
              <a:rPr lang="en-US" sz="2800" b="1" dirty="0">
                <a:solidFill>
                  <a:srgbClr val="403152"/>
                </a:solidFill>
              </a:rPr>
              <a:t>A </a:t>
            </a:r>
            <a:r>
              <a:rPr lang="en-US" sz="2800" b="1" dirty="0">
                <a:solidFill>
                  <a:srgbClr val="FF0000"/>
                </a:solidFill>
              </a:rPr>
              <a:t>road map </a:t>
            </a:r>
            <a:r>
              <a:rPr lang="en-US" sz="2800" b="1" dirty="0">
                <a:solidFill>
                  <a:srgbClr val="403152"/>
                </a:solidFill>
              </a:rPr>
              <a:t>that identifies the skills and knowledge necessary to pursue a full range of career opportunities</a:t>
            </a:r>
            <a:br>
              <a:rPr lang="en-US" sz="2800" b="1" dirty="0">
                <a:solidFill>
                  <a:srgbClr val="403152"/>
                </a:solidFill>
              </a:rPr>
            </a:br>
            <a:r>
              <a:rPr lang="en-US" sz="2800" b="1" dirty="0">
                <a:solidFill>
                  <a:srgbClr val="403152"/>
                </a:solidFill>
              </a:rPr>
              <a:t>within a career pathway.</a:t>
            </a:r>
          </a:p>
          <a:p>
            <a:pPr marL="0" indent="0" algn="ctr" eaLnBrk="1" fontAlgn="auto" hangingPunct="1">
              <a:spcAft>
                <a:spcPts val="0"/>
              </a:spcAft>
              <a:buFont typeface="Wingdings" pitchFamily="2" charset="2"/>
              <a:buNone/>
              <a:defRPr/>
            </a:pPr>
            <a:endParaRPr lang="en-US" b="1" dirty="0">
              <a:solidFill>
                <a:srgbClr val="403152"/>
              </a:solidFill>
            </a:endParaRPr>
          </a:p>
        </p:txBody>
      </p:sp>
      <p:sp>
        <p:nvSpPr>
          <p:cNvPr id="6" name="Rounded Rectangle 5"/>
          <p:cNvSpPr/>
          <p:nvPr/>
        </p:nvSpPr>
        <p:spPr bwMode="auto">
          <a:xfrm>
            <a:off x="2169585" y="-33337"/>
            <a:ext cx="8432799" cy="1066800"/>
          </a:xfrm>
          <a:prstGeom prst="roundRect">
            <a:avLst/>
          </a:prstGeom>
          <a:solidFill>
            <a:srgbClr val="FFFFFF">
              <a:alpha val="41176"/>
            </a:srgb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defTabSz="457200" latinLnBrk="1">
              <a:defRPr/>
            </a:pPr>
            <a:r>
              <a:rPr lang="en-US" sz="5000" b="1" dirty="0">
                <a:solidFill>
                  <a:srgbClr val="1A2B3E"/>
                </a:solidFill>
                <a:latin typeface="HY헤드라인M"/>
              </a:rPr>
              <a:t>Career Pathways</a:t>
            </a:r>
            <a:endParaRPr kumimoji="1" lang="en-US" b="1" dirty="0">
              <a:solidFill>
                <a:srgbClr val="000000"/>
              </a:solidFill>
              <a:latin typeface="Arial" pitchFamily="34" charset="0"/>
            </a:endParaRPr>
          </a:p>
        </p:txBody>
      </p:sp>
      <p:pic>
        <p:nvPicPr>
          <p:cNvPr id="2" name="Picture 1"/>
          <p:cNvPicPr>
            <a:picLocks noChangeAspect="1"/>
          </p:cNvPicPr>
          <p:nvPr/>
        </p:nvPicPr>
        <p:blipFill>
          <a:blip r:embed="rId3"/>
          <a:stretch>
            <a:fillRect/>
          </a:stretch>
        </p:blipFill>
        <p:spPr>
          <a:xfrm>
            <a:off x="0" y="990600"/>
            <a:ext cx="12192000" cy="4114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6.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8706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7.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3288646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7.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9145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119"/>
            <a:ext cx="12192000" cy="5218304"/>
          </a:xfrm>
          <a:prstGeom prst="rect">
            <a:avLst/>
          </a:prstGeom>
        </p:spPr>
      </p:pic>
    </p:spTree>
    <p:extLst>
      <p:ext uri="{BB962C8B-B14F-4D97-AF65-F5344CB8AC3E}">
        <p14:creationId xmlns:p14="http://schemas.microsoft.com/office/powerpoint/2010/main" val="3882074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8.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1"/>
            <a:ext cx="12192000" cy="5249509"/>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2296484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7-26 at 8.58.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183"/>
            <a:ext cx="12192000" cy="5335591"/>
          </a:xfrm>
          <a:prstGeom prst="rect">
            <a:avLst/>
          </a:prstGeom>
        </p:spPr>
      </p:pic>
    </p:spTree>
    <p:extLst>
      <p:ext uri="{BB962C8B-B14F-4D97-AF65-F5344CB8AC3E}">
        <p14:creationId xmlns:p14="http://schemas.microsoft.com/office/powerpoint/2010/main" val="21901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7" y="444500"/>
            <a:ext cx="12192000" cy="5266178"/>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2902670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9.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3346"/>
            <a:ext cx="12192000" cy="5391150"/>
          </a:xfrm>
          <a:prstGeom prst="rect">
            <a:avLst/>
          </a:prstGeom>
        </p:spPr>
      </p:pic>
    </p:spTree>
    <p:extLst>
      <p:ext uri="{BB962C8B-B14F-4D97-AF65-F5344CB8AC3E}">
        <p14:creationId xmlns:p14="http://schemas.microsoft.com/office/powerpoint/2010/main" val="3504841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9.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7" y="458356"/>
            <a:ext cx="12192000" cy="5348377"/>
          </a:xfrm>
          <a:prstGeom prst="rect">
            <a:avLst/>
          </a:prstGeom>
        </p:spPr>
      </p:pic>
    </p:spTree>
    <p:extLst>
      <p:ext uri="{BB962C8B-B14F-4D97-AF65-F5344CB8AC3E}">
        <p14:creationId xmlns:p14="http://schemas.microsoft.com/office/powerpoint/2010/main" val="1281015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8.59.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705600"/>
          </a:xfrm>
          <a:prstGeom prst="rect">
            <a:avLst/>
          </a:prstGeom>
        </p:spPr>
      </p:pic>
    </p:spTree>
    <p:extLst>
      <p:ext uri="{BB962C8B-B14F-4D97-AF65-F5344CB8AC3E}">
        <p14:creationId xmlns:p14="http://schemas.microsoft.com/office/powerpoint/2010/main" val="206321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6"/>
            <a:ext cx="12278784"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4562" name="Rectangle 3"/>
          <p:cNvSpPr>
            <a:spLocks noChangeArrowheads="1"/>
          </p:cNvSpPr>
          <p:nvPr/>
        </p:nvSpPr>
        <p:spPr bwMode="auto">
          <a:xfrm>
            <a:off x="0" y="6324600"/>
            <a:ext cx="15240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dirty="0">
              <a:solidFill>
                <a:srgbClr val="000000"/>
              </a:solidFill>
              <a:latin typeface="Perpetua"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9.00.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429"/>
            <a:ext cx="12192000" cy="5417605"/>
          </a:xfrm>
          <a:prstGeom prst="rect">
            <a:avLst/>
          </a:prstGeom>
        </p:spPr>
      </p:pic>
    </p:spTree>
    <p:extLst>
      <p:ext uri="{BB962C8B-B14F-4D97-AF65-F5344CB8AC3E}">
        <p14:creationId xmlns:p14="http://schemas.microsoft.com/office/powerpoint/2010/main" val="3620207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9.00.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510"/>
            <a:ext cx="12192000" cy="5453811"/>
          </a:xfrm>
          <a:prstGeom prst="rect">
            <a:avLst/>
          </a:prstGeom>
        </p:spPr>
      </p:pic>
    </p:spTree>
    <p:extLst>
      <p:ext uri="{BB962C8B-B14F-4D97-AF65-F5344CB8AC3E}">
        <p14:creationId xmlns:p14="http://schemas.microsoft.com/office/powerpoint/2010/main" val="3207216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26 at 9.00.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192000" cy="6705600"/>
          </a:xfrm>
          <a:prstGeom prst="rect">
            <a:avLst/>
          </a:prstGeom>
        </p:spPr>
      </p:pic>
    </p:spTree>
    <p:extLst>
      <p:ext uri="{BB962C8B-B14F-4D97-AF65-F5344CB8AC3E}">
        <p14:creationId xmlns:p14="http://schemas.microsoft.com/office/powerpoint/2010/main" val="103200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Activity: Technology in Action</a:t>
            </a:r>
          </a:p>
        </p:txBody>
      </p:sp>
      <p:sp>
        <p:nvSpPr>
          <p:cNvPr id="4" name="TextBox 3"/>
          <p:cNvSpPr txBox="1"/>
          <p:nvPr/>
        </p:nvSpPr>
        <p:spPr>
          <a:xfrm>
            <a:off x="862445" y="1849582"/>
            <a:ext cx="10806546" cy="3539430"/>
          </a:xfrm>
          <a:prstGeom prst="rect">
            <a:avLst/>
          </a:prstGeom>
          <a:noFill/>
        </p:spPr>
        <p:txBody>
          <a:bodyPr wrap="square" rtlCol="0">
            <a:spAutoFit/>
          </a:bodyPr>
          <a:lstStyle/>
          <a:p>
            <a:pPr marL="342900" indent="-342900">
              <a:buFont typeface="+mj-lt"/>
              <a:buAutoNum type="arabicPeriod"/>
            </a:pPr>
            <a:r>
              <a:rPr lang="en-US" sz="2800" dirty="0"/>
              <a:t>Choose either YouTube, Google+ or Facebook.</a:t>
            </a:r>
          </a:p>
          <a:p>
            <a:pPr marL="342900" indent="-342900">
              <a:buFont typeface="+mj-lt"/>
              <a:buAutoNum type="arabicPeriod"/>
            </a:pPr>
            <a:r>
              <a:rPr lang="en-US" sz="2800" dirty="0"/>
              <a:t>For integration of career awareness, exploration, or specific pathways information exchange with students.</a:t>
            </a:r>
          </a:p>
          <a:p>
            <a:pPr marL="342900" indent="-342900">
              <a:buFont typeface="+mj-lt"/>
              <a:buAutoNum type="arabicPeriod"/>
            </a:pPr>
            <a:r>
              <a:rPr lang="en-US" sz="2800" dirty="0"/>
              <a:t>Create a YouTube channel, Google+ account and Hangout, or Facebook page or group.</a:t>
            </a:r>
          </a:p>
          <a:p>
            <a:pPr marL="342900" indent="-342900">
              <a:buFont typeface="+mj-lt"/>
              <a:buAutoNum type="arabicPeriod"/>
            </a:pPr>
            <a:r>
              <a:rPr lang="en-US" sz="2800" dirty="0"/>
              <a:t>Share the link with participants and then bring up the resource you created.</a:t>
            </a:r>
          </a:p>
          <a:p>
            <a:pPr marL="342900" indent="-342900">
              <a:buFont typeface="+mj-lt"/>
              <a:buAutoNum type="arabicPeriod"/>
            </a:pPr>
            <a:r>
              <a:rPr lang="en-US" sz="2800" dirty="0"/>
              <a:t>Brainstorm additional uses and applications</a:t>
            </a:r>
          </a:p>
        </p:txBody>
      </p:sp>
    </p:spTree>
    <p:extLst>
      <p:ext uri="{BB962C8B-B14F-4D97-AF65-F5344CB8AC3E}">
        <p14:creationId xmlns:p14="http://schemas.microsoft.com/office/powerpoint/2010/main" val="2999905165"/>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177799" y="165100"/>
            <a:ext cx="8677836" cy="1143000"/>
          </a:xfrm>
        </p:spPr>
        <p:txBody>
          <a:bodyPr/>
          <a:lstStyle/>
          <a:p>
            <a:r>
              <a:rPr lang="en-US" sz="5400" dirty="0">
                <a:latin typeface="Calibri" charset="0"/>
                <a:ea typeface="ＭＳ Ｐゴシック" charset="0"/>
                <a:cs typeface="ＭＳ Ｐゴシック" charset="0"/>
              </a:rPr>
              <a:t>www.cte.ed.gov</a:t>
            </a:r>
          </a:p>
        </p:txBody>
      </p:sp>
      <p:pic>
        <p:nvPicPr>
          <p:cNvPr id="194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447800"/>
            <a:ext cx="8466667"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2460121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37" y="-393149"/>
            <a:ext cx="8677836" cy="1143000"/>
          </a:xfrm>
        </p:spPr>
        <p:txBody>
          <a:bodyPr>
            <a:normAutofit/>
          </a:bodyPr>
          <a:lstStyle/>
          <a:p>
            <a:pPr lvl="0"/>
            <a:r>
              <a:rPr lang="en-US" sz="2000" dirty="0">
                <a:solidFill>
                  <a:srgbClr val="FF0000"/>
                </a:solidFill>
              </a:rPr>
              <a:t>Activity – Page 6:  OCTAE’s Self-Assessment</a:t>
            </a: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tretch>
            <a:fillRect/>
          </a:stretch>
        </p:blipFill>
        <p:spPr>
          <a:xfrm>
            <a:off x="0" y="914400"/>
            <a:ext cx="12065000" cy="5455686"/>
          </a:xfrm>
          <a:prstGeom prst="rect">
            <a:avLst/>
          </a:prstGeom>
        </p:spPr>
      </p:pic>
    </p:spTree>
    <p:extLst>
      <p:ext uri="{BB962C8B-B14F-4D97-AF65-F5344CB8AC3E}">
        <p14:creationId xmlns:p14="http://schemas.microsoft.com/office/powerpoint/2010/main" val="25777328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09" y="342900"/>
            <a:ext cx="9436100" cy="1432358"/>
          </a:xfrm>
        </p:spPr>
        <p:txBody>
          <a:bodyPr>
            <a:normAutofit fontScale="90000"/>
          </a:bodyPr>
          <a:lstStyle/>
          <a:p>
            <a:pPr lvl="0"/>
            <a:r>
              <a:rPr lang="en-US" dirty="0"/>
              <a:t>Planning &amp; Next Steps </a:t>
            </a:r>
            <a:br>
              <a:rPr lang="en-US" dirty="0"/>
            </a:br>
            <a:endParaRPr lang="en-US" dirty="0"/>
          </a:p>
        </p:txBody>
      </p:sp>
      <p:sp>
        <p:nvSpPr>
          <p:cNvPr id="3" name="Content Placeholder 2"/>
          <p:cNvSpPr>
            <a:spLocks noGrp="1"/>
          </p:cNvSpPr>
          <p:nvPr>
            <p:ph sz="half" idx="1"/>
          </p:nvPr>
        </p:nvSpPr>
        <p:spPr>
          <a:xfrm>
            <a:off x="1018308" y="1995054"/>
            <a:ext cx="4468092" cy="4187537"/>
          </a:xfrm>
        </p:spPr>
        <p:txBody>
          <a:bodyPr>
            <a:normAutofit/>
          </a:bodyPr>
          <a:lstStyle/>
          <a:p>
            <a:pPr>
              <a:buNone/>
            </a:pPr>
            <a:r>
              <a:rPr lang="en-US" sz="2400" u="sng" dirty="0"/>
              <a:t>Take what you learned from</a:t>
            </a:r>
            <a:r>
              <a:rPr lang="en-US" sz="2400" dirty="0"/>
              <a:t>:</a:t>
            </a:r>
          </a:p>
          <a:p>
            <a:r>
              <a:rPr lang="en-US" sz="2400" dirty="0"/>
              <a:t>Your Activities today</a:t>
            </a:r>
          </a:p>
          <a:p>
            <a:pPr lvl="1"/>
            <a:r>
              <a:rPr lang="en-US" sz="2400" i="1" dirty="0">
                <a:solidFill>
                  <a:srgbClr val="002060"/>
                </a:solidFill>
              </a:rPr>
              <a:t>Involvement of different groups</a:t>
            </a:r>
          </a:p>
          <a:p>
            <a:pPr lvl="1"/>
            <a:r>
              <a:rPr lang="en-US" sz="2400" i="1" dirty="0">
                <a:solidFill>
                  <a:srgbClr val="002060"/>
                </a:solidFill>
              </a:rPr>
              <a:t>Adult Educational Functioning Level Survey</a:t>
            </a:r>
          </a:p>
          <a:p>
            <a:pPr lvl="1"/>
            <a:r>
              <a:rPr lang="en-US" sz="2400" i="1" dirty="0">
                <a:solidFill>
                  <a:srgbClr val="002060"/>
                </a:solidFill>
              </a:rPr>
              <a:t>Other Activities: Counseling tools &amp; resources</a:t>
            </a:r>
          </a:p>
          <a:p>
            <a:r>
              <a:rPr lang="en-US" sz="2400" dirty="0"/>
              <a:t> Promising Practices </a:t>
            </a:r>
          </a:p>
          <a:p>
            <a:r>
              <a:rPr lang="en-US" sz="2400" dirty="0"/>
              <a:t>OCTAE’s Self-Assessment </a:t>
            </a:r>
          </a:p>
          <a:p>
            <a:endParaRPr lang="en-US" dirty="0"/>
          </a:p>
        </p:txBody>
      </p:sp>
      <p:pic>
        <p:nvPicPr>
          <p:cNvPr id="7" name="Content Placeholder 4"/>
          <p:cNvPicPr>
            <a:picLocks noGrp="1" noChangeAspect="1"/>
          </p:cNvPicPr>
          <p:nvPr>
            <p:ph sz="half" idx="2"/>
          </p:nvPr>
        </p:nvPicPr>
        <p:blipFill>
          <a:blip r:embed="rId2"/>
          <a:srcRect l="11719" r="11719"/>
          <a:stretch>
            <a:fillRect/>
          </a:stretch>
        </p:blipFill>
        <p:spPr>
          <a:xfrm>
            <a:off x="5892799" y="2119745"/>
            <a:ext cx="5866231" cy="4158819"/>
          </a:xfrm>
        </p:spPr>
      </p:pic>
      <p:sp>
        <p:nvSpPr>
          <p:cNvPr id="8" name="Footer Placeholder 7"/>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3443742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1"/>
          <p:cNvSpPr>
            <a:spLocks noGrp="1"/>
          </p:cNvSpPr>
          <p:nvPr>
            <p:ph type="title"/>
          </p:nvPr>
        </p:nvSpPr>
        <p:spPr>
          <a:xfrm>
            <a:off x="190500" y="0"/>
            <a:ext cx="10938164" cy="1672936"/>
          </a:xfrm>
        </p:spPr>
        <p:txBody>
          <a:bodyPr>
            <a:normAutofit/>
          </a:bodyPr>
          <a:lstStyle/>
          <a:p>
            <a:r>
              <a:rPr lang="en-US" dirty="0">
                <a:latin typeface="Calibri" charset="0"/>
                <a:ea typeface="ＭＳ Ｐゴシック" charset="0"/>
                <a:cs typeface="ＭＳ Ｐゴシック" charset="0"/>
              </a:rPr>
              <a:t>List your “priorities” for Transitioning to a Career Pathways ALL-IN System</a:t>
            </a:r>
          </a:p>
        </p:txBody>
      </p:sp>
      <p:graphicFrame>
        <p:nvGraphicFramePr>
          <p:cNvPr id="5" name="Table 4"/>
          <p:cNvGraphicFramePr>
            <a:graphicFrameLocks noGrp="1"/>
          </p:cNvGraphicFramePr>
          <p:nvPr>
            <p:extLst/>
          </p:nvPr>
        </p:nvGraphicFramePr>
        <p:xfrm>
          <a:off x="609600" y="1828801"/>
          <a:ext cx="8128000" cy="3582987"/>
        </p:xfrm>
        <a:graphic>
          <a:graphicData uri="http://schemas.openxmlformats.org/drawingml/2006/table">
            <a:tbl>
              <a:tblPr firstRow="1" bandRow="1">
                <a:tableStyleId>{073A0DAA-6AF3-43AB-8588-CEC1D06C72B9}</a:tableStyleId>
              </a:tblPr>
              <a:tblGrid>
                <a:gridCol w="8128000">
                  <a:extLst>
                    <a:ext uri="{9D8B030D-6E8A-4147-A177-3AD203B41FA5}">
                      <a16:colId xmlns:a16="http://schemas.microsoft.com/office/drawing/2014/main" val="20000"/>
                    </a:ext>
                  </a:extLst>
                </a:gridCol>
              </a:tblGrid>
              <a:tr h="847075">
                <a:tc>
                  <a:txBody>
                    <a:bodyPr/>
                    <a:lstStyle/>
                    <a:p>
                      <a:pPr algn="ctr"/>
                      <a:r>
                        <a:rPr lang="en-US" sz="2400" dirty="0"/>
                        <a:t>Next</a:t>
                      </a:r>
                      <a:r>
                        <a:rPr lang="en-US" sz="2400" baseline="0" dirty="0"/>
                        <a:t> Steps</a:t>
                      </a:r>
                      <a:endParaRPr lang="en-US" sz="2400" dirty="0"/>
                    </a:p>
                  </a:txBody>
                  <a:tcPr marL="121920" marR="121920" marT="45717" marB="45717"/>
                </a:tc>
                <a:extLst>
                  <a:ext uri="{0D108BD9-81ED-4DB2-BD59-A6C34878D82A}">
                    <a16:rowId xmlns:a16="http://schemas.microsoft.com/office/drawing/2014/main" val="10000"/>
                  </a:ext>
                </a:extLst>
              </a:tr>
              <a:tr h="905421">
                <a:tc>
                  <a:txBody>
                    <a:bodyPr/>
                    <a:lstStyle/>
                    <a:p>
                      <a:r>
                        <a:rPr lang="en-US" sz="2400" b="1" dirty="0">
                          <a:effectLst>
                            <a:outerShdw blurRad="38100" dist="38100" dir="2700000" algn="tl">
                              <a:srgbClr val="000000">
                                <a:alpha val="43137"/>
                              </a:srgbClr>
                            </a:outerShdw>
                          </a:effectLst>
                        </a:rPr>
                        <a:t>1.</a:t>
                      </a:r>
                    </a:p>
                  </a:txBody>
                  <a:tcPr marL="121920" marR="121920" marT="45717" marB="45717"/>
                </a:tc>
                <a:extLst>
                  <a:ext uri="{0D108BD9-81ED-4DB2-BD59-A6C34878D82A}">
                    <a16:rowId xmlns:a16="http://schemas.microsoft.com/office/drawing/2014/main" val="10001"/>
                  </a:ext>
                </a:extLst>
              </a:tr>
              <a:tr h="926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rPr>
                        <a:t>2. </a:t>
                      </a:r>
                    </a:p>
                    <a:p>
                      <a:endParaRPr lang="en-US" sz="1800" dirty="0"/>
                    </a:p>
                  </a:txBody>
                  <a:tcPr marL="121920" marR="121920" marT="45717" marB="45717"/>
                </a:tc>
                <a:extLst>
                  <a:ext uri="{0D108BD9-81ED-4DB2-BD59-A6C34878D82A}">
                    <a16:rowId xmlns:a16="http://schemas.microsoft.com/office/drawing/2014/main" val="10002"/>
                  </a:ext>
                </a:extLst>
              </a:tr>
              <a:tr h="903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rPr>
                        <a:t>3.</a:t>
                      </a:r>
                    </a:p>
                  </a:txBody>
                  <a:tcPr marL="121920" marR="121920" marT="45717" marB="45717"/>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p:extLst/>
          </p:nvPr>
        </p:nvGraphicFramePr>
        <p:xfrm>
          <a:off x="3898900" y="3490913"/>
          <a:ext cx="8128000" cy="3278187"/>
        </p:xfrm>
        <a:graphic>
          <a:graphicData uri="http://schemas.openxmlformats.org/drawingml/2006/table">
            <a:tbl>
              <a:tblPr firstRow="1" bandRow="1">
                <a:tableStyleId>{073A0DAA-6AF3-43AB-8588-CEC1D06C72B9}</a:tableStyleId>
              </a:tblPr>
              <a:tblGrid>
                <a:gridCol w="8128000">
                  <a:extLst>
                    <a:ext uri="{9D8B030D-6E8A-4147-A177-3AD203B41FA5}">
                      <a16:colId xmlns:a16="http://schemas.microsoft.com/office/drawing/2014/main" val="20000"/>
                    </a:ext>
                  </a:extLst>
                </a:gridCol>
              </a:tblGrid>
              <a:tr h="542275">
                <a:tc>
                  <a:txBody>
                    <a:bodyPr/>
                    <a:lstStyle/>
                    <a:p>
                      <a:pPr algn="ctr"/>
                      <a:r>
                        <a:rPr lang="en-US" sz="2400" dirty="0"/>
                        <a:t>Professional</a:t>
                      </a:r>
                      <a:r>
                        <a:rPr lang="en-US" sz="2400" baseline="0" dirty="0"/>
                        <a:t> Development Needed</a:t>
                      </a:r>
                      <a:endParaRPr lang="en-US" sz="2400" dirty="0"/>
                    </a:p>
                  </a:txBody>
                  <a:tcPr marL="121920" marR="121920" marT="45717" marB="45717"/>
                </a:tc>
                <a:extLst>
                  <a:ext uri="{0D108BD9-81ED-4DB2-BD59-A6C34878D82A}">
                    <a16:rowId xmlns:a16="http://schemas.microsoft.com/office/drawing/2014/main" val="10000"/>
                  </a:ext>
                </a:extLst>
              </a:tr>
              <a:tr h="905421">
                <a:tc>
                  <a:txBody>
                    <a:bodyPr/>
                    <a:lstStyle/>
                    <a:p>
                      <a:r>
                        <a:rPr lang="en-US" sz="2400" b="1" dirty="0">
                          <a:effectLst>
                            <a:outerShdw blurRad="38100" dist="38100" dir="2700000" algn="tl">
                              <a:srgbClr val="000000">
                                <a:alpha val="43137"/>
                              </a:srgbClr>
                            </a:outerShdw>
                          </a:effectLst>
                        </a:rPr>
                        <a:t>1.</a:t>
                      </a:r>
                    </a:p>
                  </a:txBody>
                  <a:tcPr marL="121920" marR="121920" marT="45717" marB="45717"/>
                </a:tc>
                <a:extLst>
                  <a:ext uri="{0D108BD9-81ED-4DB2-BD59-A6C34878D82A}">
                    <a16:rowId xmlns:a16="http://schemas.microsoft.com/office/drawing/2014/main" val="10001"/>
                  </a:ext>
                </a:extLst>
              </a:tr>
              <a:tr h="926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rPr>
                        <a:t>2. </a:t>
                      </a:r>
                    </a:p>
                    <a:p>
                      <a:endParaRPr lang="en-US" sz="1800" dirty="0"/>
                    </a:p>
                  </a:txBody>
                  <a:tcPr marL="121920" marR="121920" marT="45717" marB="45717"/>
                </a:tc>
                <a:extLst>
                  <a:ext uri="{0D108BD9-81ED-4DB2-BD59-A6C34878D82A}">
                    <a16:rowId xmlns:a16="http://schemas.microsoft.com/office/drawing/2014/main" val="10002"/>
                  </a:ext>
                </a:extLst>
              </a:tr>
              <a:tr h="903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effectLst>
                            <a:outerShdw blurRad="38100" dist="38100" dir="2700000" algn="tl">
                              <a:srgbClr val="000000">
                                <a:alpha val="43137"/>
                              </a:srgbClr>
                            </a:outerShdw>
                          </a:effectLst>
                        </a:rPr>
                        <a:t>3.</a:t>
                      </a:r>
                    </a:p>
                  </a:txBody>
                  <a:tcPr marL="121920" marR="121920" marT="45717" marB="45717"/>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9447670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5000" y="901700"/>
            <a:ext cx="5689600" cy="4267200"/>
          </a:xfrm>
        </p:spPr>
        <p:txBody>
          <a:bodyPr>
            <a:normAutofit/>
          </a:bodyPr>
          <a:lstStyle/>
          <a:p>
            <a:endParaRPr lang="en-US" sz="3600" b="1" dirty="0">
              <a:solidFill>
                <a:srgbClr val="C00000"/>
              </a:solidFill>
            </a:endParaRPr>
          </a:p>
          <a:p>
            <a:pPr marL="514350" indent="-514350">
              <a:buAutoNum type="arabicPeriod"/>
            </a:pPr>
            <a:endParaRPr lang="en-US" dirty="0"/>
          </a:p>
        </p:txBody>
      </p:sp>
      <p:sp>
        <p:nvSpPr>
          <p:cNvPr id="5" name="Rounded Rectangle 4"/>
          <p:cNvSpPr/>
          <p:nvPr/>
        </p:nvSpPr>
        <p:spPr>
          <a:xfrm>
            <a:off x="966354" y="1724890"/>
            <a:ext cx="10512136" cy="4725317"/>
          </a:xfrm>
          <a:prstGeom prst="roundRect">
            <a:avLst/>
          </a:prstGeom>
          <a:noFill/>
          <a:ln w="539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91245" y="1967542"/>
            <a:ext cx="6681355" cy="3847207"/>
          </a:xfrm>
          <a:prstGeom prst="rect">
            <a:avLst/>
          </a:prstGeom>
        </p:spPr>
        <p:txBody>
          <a:bodyPr wrap="square">
            <a:spAutoFit/>
          </a:bodyPr>
          <a:lstStyle/>
          <a:p>
            <a:pPr marL="742950" indent="-742950">
              <a:buFont typeface="+mj-lt"/>
              <a:buAutoNum type="arabicPeriod"/>
            </a:pPr>
            <a:r>
              <a:rPr lang="en-US" sz="3600" b="1" dirty="0">
                <a:solidFill>
                  <a:srgbClr val="0070C0"/>
                </a:solidFill>
              </a:rPr>
              <a:t>Revisit your Action Plan and with this new information plan next steps</a:t>
            </a:r>
          </a:p>
          <a:p>
            <a:pPr marL="742950" indent="-742950">
              <a:buFont typeface="+mj-lt"/>
              <a:buAutoNum type="arabicPeriod"/>
            </a:pPr>
            <a:r>
              <a:rPr lang="en-US" sz="3600" b="1" dirty="0">
                <a:solidFill>
                  <a:srgbClr val="0070C0"/>
                </a:solidFill>
              </a:rPr>
              <a:t>Report outs</a:t>
            </a:r>
          </a:p>
          <a:p>
            <a:pPr marL="744537" lvl="1" indent="-514350">
              <a:buFont typeface="Arial" panose="020B0604020202020204" pitchFamily="34" charset="0"/>
              <a:buChar char="•"/>
            </a:pPr>
            <a:r>
              <a:rPr lang="en-US" sz="3200" i="1" dirty="0">
                <a:solidFill>
                  <a:schemeClr val="tx1"/>
                </a:solidFill>
              </a:rPr>
              <a:t>What is missing?</a:t>
            </a:r>
          </a:p>
          <a:p>
            <a:pPr marL="744537" lvl="1" indent="-514350">
              <a:buFont typeface="Arial" panose="020B0604020202020204" pitchFamily="34" charset="0"/>
              <a:buChar char="•"/>
            </a:pPr>
            <a:r>
              <a:rPr lang="en-US" sz="3200" i="1" dirty="0">
                <a:solidFill>
                  <a:schemeClr val="tx1"/>
                </a:solidFill>
              </a:rPr>
              <a:t>Where are the gaps?</a:t>
            </a:r>
          </a:p>
        </p:txBody>
      </p:sp>
      <p:sp>
        <p:nvSpPr>
          <p:cNvPr id="3" name="TextBox 2"/>
          <p:cNvSpPr txBox="1"/>
          <p:nvPr/>
        </p:nvSpPr>
        <p:spPr>
          <a:xfrm>
            <a:off x="1381991" y="665018"/>
            <a:ext cx="8666018" cy="862446"/>
          </a:xfrm>
          <a:prstGeom prst="rect">
            <a:avLst/>
          </a:prstGeom>
          <a:noFill/>
        </p:spPr>
        <p:txBody>
          <a:bodyPr wrap="square" rtlCol="0">
            <a:spAutoFit/>
          </a:bodyPr>
          <a:lstStyle/>
          <a:p>
            <a:r>
              <a:rPr lang="en-US" sz="4800" dirty="0">
                <a:solidFill>
                  <a:schemeClr val="bg1">
                    <a:lumMod val="50000"/>
                  </a:schemeClr>
                </a:solidFill>
              </a:rPr>
              <a:t>What’s Next?</a:t>
            </a:r>
          </a:p>
        </p:txBody>
      </p:sp>
    </p:spTree>
    <p:extLst>
      <p:ext uri="{BB962C8B-B14F-4D97-AF65-F5344CB8AC3E}">
        <p14:creationId xmlns:p14="http://schemas.microsoft.com/office/powerpoint/2010/main" val="3800625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31619" y="1745299"/>
            <a:ext cx="10972800" cy="1389062"/>
          </a:xfrm>
        </p:spPr>
        <p:txBody>
          <a:bodyPr/>
          <a:lstStyle/>
          <a:p>
            <a:pPr lvl="0"/>
            <a:r>
              <a:rPr lang="en-US" dirty="0"/>
              <a:t>Michelle Carson</a:t>
            </a:r>
          </a:p>
          <a:p>
            <a:pPr lvl="0"/>
            <a:r>
              <a:rPr lang="en-US" dirty="0"/>
              <a:t>785.250.1882</a:t>
            </a:r>
          </a:p>
          <a:p>
            <a:pPr lvl="0"/>
            <a:r>
              <a:rPr lang="en-US" dirty="0">
                <a:solidFill>
                  <a:srgbClr val="FF0000"/>
                </a:solidFill>
                <a:hlinkClick r:id="rId3"/>
              </a:rPr>
              <a:t>michelle@carsonct.com</a:t>
            </a:r>
            <a:endParaRPr lang="en-US" dirty="0">
              <a:solidFill>
                <a:srgbClr val="FF0000"/>
              </a:solidFill>
            </a:endParaRPr>
          </a:p>
          <a:p>
            <a:pPr lvl="0"/>
            <a:r>
              <a:rPr lang="en-US" dirty="0"/>
              <a:t>Libby Living-Eassa</a:t>
            </a:r>
          </a:p>
          <a:p>
            <a:pPr lvl="0"/>
            <a:r>
              <a:rPr lang="en-US" dirty="0"/>
              <a:t>772.559.8011</a:t>
            </a:r>
          </a:p>
          <a:p>
            <a:pPr lvl="0"/>
            <a:r>
              <a:rPr lang="en-US" dirty="0">
                <a:solidFill>
                  <a:srgbClr val="FF0000"/>
                </a:solidFill>
                <a:hlinkClick r:id="rId4"/>
              </a:rPr>
              <a:t>Libby.livings-eassa@thedivergentgroup.com</a:t>
            </a:r>
            <a:endParaRPr lang="en-US" dirty="0">
              <a:solidFill>
                <a:srgbClr val="FF0000"/>
              </a:solidFill>
            </a:endParaRPr>
          </a:p>
          <a:p>
            <a:pPr lvl="0"/>
            <a:endParaRPr lang="en-US" dirty="0">
              <a:solidFill>
                <a:srgbClr val="FF0000"/>
              </a:solidFill>
            </a:endParaRPr>
          </a:p>
          <a:p>
            <a:pPr lvl="0"/>
            <a:endParaRPr lang="en-US" dirty="0"/>
          </a:p>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A8B8B9-B651-4439-A868-E8F04EF81465}" type="slidenum">
              <a:rPr kumimoji="0" lang="en-US" sz="1800" b="0" i="0" u="none" strike="noStrike" kern="0" cap="none" spc="0" normalizeH="0" baseline="0" noProof="0" smtClean="0">
                <a:ln>
                  <a:noFill/>
                </a:ln>
                <a:solidFill>
                  <a:srgbClr val="326295">
                    <a:lumMod val="75000"/>
                  </a:srgb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srgbClr val="326295">
                  <a:lumMod val="75000"/>
                </a:srgbClr>
              </a:solidFill>
              <a:effectLst/>
              <a:uLnTx/>
              <a:uFillTx/>
            </a:endParaRPr>
          </a:p>
        </p:txBody>
      </p:sp>
      <p:sp>
        <p:nvSpPr>
          <p:cNvPr id="3" name="Title 2"/>
          <p:cNvSpPr>
            <a:spLocks noGrp="1"/>
          </p:cNvSpPr>
          <p:nvPr>
            <p:ph type="title"/>
          </p:nvPr>
        </p:nvSpPr>
        <p:spPr>
          <a:xfrm>
            <a:off x="623909" y="747332"/>
            <a:ext cx="10972800" cy="769441"/>
          </a:xfrm>
        </p:spPr>
        <p:txBody>
          <a:bodyPr/>
          <a:lstStyle/>
          <a:p>
            <a:r>
              <a:rPr lang="en-US" dirty="0"/>
              <a:t>Resources &amp; Questions</a:t>
            </a:r>
          </a:p>
        </p:txBody>
      </p:sp>
    </p:spTree>
    <p:extLst>
      <p:ext uri="{BB962C8B-B14F-4D97-AF65-F5344CB8AC3E}">
        <p14:creationId xmlns:p14="http://schemas.microsoft.com/office/powerpoint/2010/main" val="3872036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28600"/>
            <a:ext cx="117856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Text Box 9"/>
          <p:cNvSpPr txBox="1">
            <a:spLocks noChangeArrowheads="1"/>
          </p:cNvSpPr>
          <p:nvPr/>
        </p:nvSpPr>
        <p:spPr bwMode="auto">
          <a:xfrm>
            <a:off x="7614025" y="6276788"/>
            <a:ext cx="4261653" cy="461665"/>
          </a:xfrm>
          <a:prstGeom prst="rect">
            <a:avLst/>
          </a:prstGeom>
          <a:solidFill>
            <a:schemeClr val="bg1"/>
          </a:solidFill>
          <a:ln w="38100">
            <a:solidFill>
              <a:srgbClr val="A50021"/>
            </a:solidFill>
            <a:miter lim="800000"/>
            <a:headEnd/>
            <a:tailEnd/>
          </a:ln>
        </p:spPr>
        <p:txBody>
          <a:bodyPr wrap="none">
            <a:spAutoFit/>
          </a:bodyPr>
          <a:lstStyle>
            <a:lvl1pPr eaLnBrk="0" hangingPunct="0">
              <a:defRPr sz="1700">
                <a:solidFill>
                  <a:schemeClr val="tx1"/>
                </a:solidFill>
                <a:latin typeface="Arial" charset="0"/>
                <a:ea typeface="ＭＳ Ｐゴシック" charset="0"/>
                <a:cs typeface="ＭＳ Ｐゴシック" charset="0"/>
              </a:defRPr>
            </a:lvl1pPr>
            <a:lvl2pPr marL="742950" indent="-285750" eaLnBrk="0" hangingPunct="0">
              <a:defRPr sz="1700">
                <a:solidFill>
                  <a:schemeClr val="tx1"/>
                </a:solidFill>
                <a:latin typeface="Arial" charset="0"/>
                <a:ea typeface="ＭＳ Ｐゴシック" charset="0"/>
              </a:defRPr>
            </a:lvl2pPr>
            <a:lvl3pPr marL="1143000" indent="-228600" eaLnBrk="0" hangingPunct="0">
              <a:defRPr sz="1700">
                <a:solidFill>
                  <a:schemeClr val="tx1"/>
                </a:solidFill>
                <a:latin typeface="Arial" charset="0"/>
                <a:ea typeface="ＭＳ Ｐゴシック" charset="0"/>
              </a:defRPr>
            </a:lvl3pPr>
            <a:lvl4pPr marL="1600200" indent="-228600" eaLnBrk="0" hangingPunct="0">
              <a:defRPr sz="1700">
                <a:solidFill>
                  <a:schemeClr val="tx1"/>
                </a:solidFill>
                <a:latin typeface="Arial" charset="0"/>
                <a:ea typeface="ＭＳ Ｐゴシック" charset="0"/>
              </a:defRPr>
            </a:lvl4pPr>
            <a:lvl5pPr marL="2057400" indent="-228600" eaLnBrk="0" hangingPunct="0">
              <a:defRPr sz="17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7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7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7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700">
                <a:solidFill>
                  <a:schemeClr val="tx1"/>
                </a:solidFill>
                <a:latin typeface="Arial" charset="0"/>
                <a:ea typeface="ＭＳ Ｐゴシック" charset="0"/>
              </a:defRPr>
            </a:lvl9pPr>
          </a:lstStyle>
          <a:p>
            <a:pPr eaLnBrk="1" hangingPunct="1"/>
            <a:r>
              <a:rPr lang="en-US" sz="2400" dirty="0">
                <a:solidFill>
                  <a:srgbClr val="A50021"/>
                </a:solidFill>
                <a:latin typeface="Arial Black" charset="0"/>
              </a:rPr>
              <a:t>www.careerclusters.org</a:t>
            </a:r>
          </a:p>
        </p:txBody>
      </p:sp>
      <p:sp>
        <p:nvSpPr>
          <p:cNvPr id="3" name="TextBox 2"/>
          <p:cNvSpPr txBox="1"/>
          <p:nvPr/>
        </p:nvSpPr>
        <p:spPr>
          <a:xfrm>
            <a:off x="368300" y="101600"/>
            <a:ext cx="1920305" cy="369332"/>
          </a:xfrm>
          <a:prstGeom prst="rect">
            <a:avLst/>
          </a:prstGeom>
          <a:noFill/>
        </p:spPr>
        <p:txBody>
          <a:bodyPr wrap="none" rtlCol="0">
            <a:spAutoFit/>
          </a:bodyPr>
          <a:lstStyle/>
          <a:p>
            <a:r>
              <a:rPr lang="en-US" b="1" dirty="0">
                <a:solidFill>
                  <a:srgbClr val="FF0000"/>
                </a:solidFill>
              </a:rPr>
              <a:t>Activity: Page 3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3352800"/>
            <a:ext cx="8636000" cy="1143000"/>
          </a:xfrm>
        </p:spPr>
        <p:txBody>
          <a:bodyPr>
            <a:normAutofit fontScale="90000"/>
          </a:bodyPr>
          <a:lstStyle/>
          <a:p>
            <a:r>
              <a:rPr lang="en-US" dirty="0"/>
              <a:t>Career Pathways Planning &amp; Guidance	</a:t>
            </a:r>
            <a:br>
              <a:rPr lang="en-US" dirty="0"/>
            </a:br>
            <a:r>
              <a:rPr lang="en-US" dirty="0"/>
              <a:t> </a:t>
            </a:r>
          </a:p>
        </p:txBody>
      </p:sp>
    </p:spTree>
    <p:extLst>
      <p:ext uri="{BB962C8B-B14F-4D97-AF65-F5344CB8AC3E}">
        <p14:creationId xmlns:p14="http://schemas.microsoft.com/office/powerpoint/2010/main" val="70924518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CCRS-GTL-RTI_PowerPoint_Template_032515">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642AD579-5F79-444B-9560-7906B6C462DF}"/>
    </a:ext>
  </a:extLst>
</a:theme>
</file>

<file path=ppt/theme/theme2.xml><?xml version="1.0" encoding="utf-8"?>
<a:theme xmlns:a="http://schemas.openxmlformats.org/drawingml/2006/main" name="Bas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8D5078A5-B924-45D9-8973-BFEF95FE689B}"/>
    </a:ext>
  </a:extLst>
</a:theme>
</file>

<file path=ppt/theme/theme3.xml><?xml version="1.0" encoding="utf-8"?>
<a:theme xmlns:a="http://schemas.openxmlformats.org/drawingml/2006/main" name="Urban">
  <a:themeElements>
    <a:clrScheme name="Custom 7">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4617B"/>
      </a:hlink>
      <a:folHlink>
        <a:srgbClr val="7030A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FC73156E-F84E-449D-96E8-97F5867C6620}"/>
    </a:ext>
  </a:extLst>
</a:theme>
</file>

<file path=ppt/theme/theme5.xml><?xml version="1.0" encoding="utf-8"?>
<a:theme xmlns:a="http://schemas.openxmlformats.org/drawingml/2006/main" name="Plaz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Plaz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3220</Words>
  <Application>Microsoft Office PowerPoint</Application>
  <PresentationFormat>Widescreen</PresentationFormat>
  <Paragraphs>541</Paragraphs>
  <Slides>79</Slides>
  <Notes>37</Notes>
  <HiddenSlides>0</HiddenSlides>
  <MMClips>0</MMClips>
  <ScaleCrop>false</ScaleCrop>
  <HeadingPairs>
    <vt:vector size="8" baseType="variant">
      <vt:variant>
        <vt:lpstr>Fonts Used</vt:lpstr>
      </vt:variant>
      <vt:variant>
        <vt:i4>25</vt:i4>
      </vt:variant>
      <vt:variant>
        <vt:lpstr>Theme</vt:lpstr>
      </vt:variant>
      <vt:variant>
        <vt:i4>6</vt:i4>
      </vt:variant>
      <vt:variant>
        <vt:lpstr>Embedded OLE Servers</vt:lpstr>
      </vt:variant>
      <vt:variant>
        <vt:i4>2</vt:i4>
      </vt:variant>
      <vt:variant>
        <vt:lpstr>Slide Titles</vt:lpstr>
      </vt:variant>
      <vt:variant>
        <vt:i4>79</vt:i4>
      </vt:variant>
    </vt:vector>
  </HeadingPairs>
  <TitlesOfParts>
    <vt:vector size="112" baseType="lpstr">
      <vt:lpstr>MS Gothic</vt:lpstr>
      <vt:lpstr>ＭＳ Ｐゴシック</vt:lpstr>
      <vt:lpstr>SimSun</vt:lpstr>
      <vt:lpstr>Arial</vt:lpstr>
      <vt:lpstr>Arial Black</vt:lpstr>
      <vt:lpstr>Arial Narrow</vt:lpstr>
      <vt:lpstr>Calibri</vt:lpstr>
      <vt:lpstr>Calisto MT</vt:lpstr>
      <vt:lpstr>Century Gothic</vt:lpstr>
      <vt:lpstr>Courier New</vt:lpstr>
      <vt:lpstr>Franklin Gothic Book</vt:lpstr>
      <vt:lpstr>Franklin Gothic Demi</vt:lpstr>
      <vt:lpstr>FranklinGothic</vt:lpstr>
      <vt:lpstr>Georgia</vt:lpstr>
      <vt:lpstr>HY헤드라인M</vt:lpstr>
      <vt:lpstr>Impact</vt:lpstr>
      <vt:lpstr>Kabel Ult BT</vt:lpstr>
      <vt:lpstr>Microsoft Sans Serif</vt:lpstr>
      <vt:lpstr>Perpetua</vt:lpstr>
      <vt:lpstr>Tahoma</vt:lpstr>
      <vt:lpstr>Times New Roman</vt:lpstr>
      <vt:lpstr>Trebuchet MS</vt:lpstr>
      <vt:lpstr>Wingdings</vt:lpstr>
      <vt:lpstr>Wingdings 2</vt:lpstr>
      <vt:lpstr>游ゴシック</vt:lpstr>
      <vt:lpstr>CCRS-GTL-RTI_PowerPoint_Template_032515</vt:lpstr>
      <vt:lpstr>Basic</vt:lpstr>
      <vt:lpstr>Urban</vt:lpstr>
      <vt:lpstr>Divider Master</vt:lpstr>
      <vt:lpstr>Plaza</vt:lpstr>
      <vt:lpstr>1_Plaza</vt:lpstr>
      <vt:lpstr>CorelDRAW</vt:lpstr>
      <vt:lpstr>Photo Editor Photo</vt:lpstr>
      <vt:lpstr> ARKANSAS  Adult Career Pathways: Institute 4</vt:lpstr>
      <vt:lpstr>ALL-IN:  Counseling &amp; Guidance  in a Career Pathways System </vt:lpstr>
      <vt:lpstr>Planning for Action </vt:lpstr>
      <vt:lpstr>I learned…   I still have questions about…  </vt:lpstr>
      <vt:lpstr>Career Pathways/Programs of Study</vt:lpstr>
      <vt:lpstr>PowerPoint Presentation</vt:lpstr>
      <vt:lpstr>PowerPoint Presentation</vt:lpstr>
      <vt:lpstr>PowerPoint Presentation</vt:lpstr>
      <vt:lpstr>Career Pathways Planning &amp; Guidance   </vt:lpstr>
      <vt:lpstr>Whose Job Is It?</vt:lpstr>
      <vt:lpstr>Counselors as Facilitators</vt:lpstr>
      <vt:lpstr>PowerPoint Presentation</vt:lpstr>
      <vt:lpstr>Framing your role </vt:lpstr>
      <vt:lpstr>Counselors as Facilitators:  Work to Engage Other Partners</vt:lpstr>
      <vt:lpstr>PowerPoint Presentation</vt:lpstr>
      <vt:lpstr>PowerPoint Presentation</vt:lpstr>
      <vt:lpstr>PowerPoint Presentation</vt:lpstr>
      <vt:lpstr>Need for Career Planning</vt:lpstr>
      <vt:lpstr>Tell me AGAIN why  the 10 Components and  the 6 Key Elements  are so important!</vt:lpstr>
      <vt:lpstr>POS: 10 Components</vt:lpstr>
      <vt:lpstr>Guidance counseling and academic advisement </vt:lpstr>
      <vt:lpstr>Activity – Page 2:  How can we involve different groups in the career development process? Report Out </vt:lpstr>
      <vt:lpstr>Career Guidance Support   </vt:lpstr>
      <vt:lpstr>                  “ROAD MAPS,” jointly produced by educators &amp; employers, showing the connections between education &amp; training programs and jobs in a given sector at different levels. Career Pathway Primer &amp; Planning Guide:  Davis Jenkins, University of Illinois at Chicago </vt:lpstr>
      <vt:lpstr>PowerPoint Presentation</vt:lpstr>
      <vt:lpstr>PowerPoint Presentation</vt:lpstr>
      <vt:lpstr>PowerPoint Presentation</vt:lpstr>
      <vt:lpstr>PowerPoint Presentation</vt:lpstr>
      <vt:lpstr>PowerPoint Presentation</vt:lpstr>
      <vt:lpstr>PowerPoint Presentation</vt:lpstr>
      <vt:lpstr>Lower Levels ABE/ESL:  Career Pathways Awareness</vt:lpstr>
      <vt:lpstr>Lower Levels ABE/ESL:  Career Pathways Awareness</vt:lpstr>
      <vt:lpstr>Value-added activities for all grade levels  Adapted from:  Georgia Department of Education Career Cluster Awareness Activities Guidelines</vt:lpstr>
      <vt:lpstr>Career Awareness</vt:lpstr>
      <vt:lpstr>Intermediate Level ABE &amp; ESL:  Career Pathways Exploration &amp; Pre-Bridge</vt:lpstr>
      <vt:lpstr>Trending Federal IDP Requirements</vt:lpstr>
      <vt:lpstr>PowerPoint Presentation</vt:lpstr>
      <vt:lpstr>PowerPoint Presentation</vt:lpstr>
      <vt:lpstr>Intermediate Level ABE/ESL Career Exploration</vt:lpstr>
      <vt:lpstr>PowerPoint Presentation</vt:lpstr>
      <vt:lpstr>PowerPoint Presentation</vt:lpstr>
      <vt:lpstr>ASE Level: Career Pathways Prep and Bridge Programs</vt:lpstr>
      <vt:lpstr>ASE Level Career Preparation, Application, &amp; Management</vt:lpstr>
      <vt:lpstr>PowerPoint Presentation</vt:lpstr>
      <vt:lpstr>PowerPoint Presentation</vt:lpstr>
      <vt:lpstr>PowerPoint Presentation</vt:lpstr>
      <vt:lpstr>Utah</vt:lpstr>
      <vt:lpstr>Activity: Great Explorations! </vt:lpstr>
      <vt:lpstr>Activity – Page 5:  Adult Educational Functioning Level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Technology in Action</vt:lpstr>
      <vt:lpstr>www.cte.ed.gov</vt:lpstr>
      <vt:lpstr>Activity – Page 6:  OCTAE’s Self-Assessment</vt:lpstr>
      <vt:lpstr>Planning &amp; Next Steps  </vt:lpstr>
      <vt:lpstr>List your “priorities” for Transitioning to a Career Pathways ALL-IN System</vt:lpstr>
      <vt:lpstr>PowerPoint Presentation</vt:lpstr>
      <vt:lpstr>Resources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Contextualized Classroom</dc:title>
  <dc:creator>Michelle Carson</dc:creator>
  <cp:lastModifiedBy>Michelle Carson</cp:lastModifiedBy>
  <cp:revision>31</cp:revision>
  <dcterms:created xsi:type="dcterms:W3CDTF">2016-07-26T14:01:10Z</dcterms:created>
  <dcterms:modified xsi:type="dcterms:W3CDTF">2016-08-02T02:28:38Z</dcterms:modified>
</cp:coreProperties>
</file>